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6"/>
  </p:notesMasterIdLst>
  <p:handoutMasterIdLst>
    <p:handoutMasterId r:id="rId41"/>
  </p:handoutMasterIdLst>
  <p:sldIdLst>
    <p:sldId id="4200" r:id="rId3"/>
    <p:sldId id="3926" r:id="rId4"/>
    <p:sldId id="3927" r:id="rId5"/>
    <p:sldId id="4179" r:id="rId7"/>
    <p:sldId id="4180" r:id="rId8"/>
    <p:sldId id="4181" r:id="rId9"/>
    <p:sldId id="4182" r:id="rId10"/>
    <p:sldId id="4183" r:id="rId11"/>
    <p:sldId id="4184" r:id="rId12"/>
    <p:sldId id="4185" r:id="rId13"/>
    <p:sldId id="4186" r:id="rId14"/>
    <p:sldId id="4187" r:id="rId15"/>
    <p:sldId id="4188" r:id="rId16"/>
    <p:sldId id="4189" r:id="rId17"/>
    <p:sldId id="4190" r:id="rId18"/>
    <p:sldId id="4191" r:id="rId19"/>
    <p:sldId id="4198" r:id="rId20"/>
    <p:sldId id="4192" r:id="rId21"/>
    <p:sldId id="4193" r:id="rId22"/>
    <p:sldId id="4194" r:id="rId23"/>
    <p:sldId id="4195" r:id="rId24"/>
    <p:sldId id="4196" r:id="rId25"/>
    <p:sldId id="3945" r:id="rId26"/>
    <p:sldId id="4074" r:id="rId27"/>
    <p:sldId id="4150" r:id="rId28"/>
    <p:sldId id="4152" r:id="rId29"/>
    <p:sldId id="4154" r:id="rId30"/>
    <p:sldId id="4197" r:id="rId31"/>
    <p:sldId id="3985" r:id="rId32"/>
    <p:sldId id="4155" r:id="rId33"/>
    <p:sldId id="4158" r:id="rId34"/>
    <p:sldId id="3943" r:id="rId35"/>
    <p:sldId id="4123" r:id="rId36"/>
    <p:sldId id="4199" r:id="rId37"/>
    <p:sldId id="3949" r:id="rId38"/>
    <p:sldId id="3996" r:id="rId39"/>
    <p:sldId id="4134" r:id="rId40"/>
  </p:sldIdLst>
  <p:sldSz cx="10691495" cy="15119350"/>
  <p:notesSz cx="6858000" cy="9144000"/>
  <p:custDataLst>
    <p:tags r:id="rId45"/>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4" pos="3368" userDrawn="1">
          <p15:clr>
            <a:srgbClr val="A4A3A4"/>
          </p15:clr>
        </p15:guide>
        <p15:guide id="5" orient="horz"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552A"/>
    <a:srgbClr val="00A8A6"/>
    <a:srgbClr val="9F317A"/>
    <a:srgbClr val="E3C6AA"/>
    <a:srgbClr val="66689B"/>
    <a:srgbClr val="FFFFFF"/>
    <a:srgbClr val="367C3E"/>
    <a:srgbClr val="C0D8EA"/>
    <a:srgbClr val="000000"/>
    <a:srgbClr val="FD9A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96838" autoAdjust="0"/>
  </p:normalViewPr>
  <p:slideViewPr>
    <p:cSldViewPr snapToGrid="0" showGuides="1">
      <p:cViewPr varScale="1">
        <p:scale>
          <a:sx n="51" d="100"/>
          <a:sy n="51" d="100"/>
        </p:scale>
        <p:origin x="2922" y="102"/>
      </p:cViewPr>
      <p:guideLst>
        <p:guide pos="3368"/>
        <p:guide orient="horz"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5" Type="http://schemas.openxmlformats.org/officeDocument/2006/relationships/tags" Target="tags/tag238.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3">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86ABF49-ABAA-4B05-B02B-7BBA0BF5A4EE}" type="doc">
      <dgm:prSet loTypeId="urn:microsoft.com/office/officeart/2005/8/layout/vList2#1" loCatId="list" qsTypeId="urn:microsoft.com/office/officeart/2005/8/quickstyle/simple1#2" qsCatId="simple" csTypeId="urn:microsoft.com/office/officeart/2005/8/colors/colorful5#2" csCatId="colorful" phldr="1"/>
      <dgm:spPr/>
      <dgm:t>
        <a:bodyPr/>
        <a:lstStyle/>
        <a:p>
          <a:endParaRPr lang="zh-CN" altLang="en-US"/>
        </a:p>
      </dgm:t>
    </dgm:pt>
    <dgm:pt modelId="{18376361-433F-4A60-8AFE-E382F1D6058F}">
      <dgm:prSet/>
      <dgm:spPr/>
      <dgm:t>
        <a:bodyPr/>
        <a:lstStyle/>
        <a:p>
          <a:pPr algn="ctr" rtl="0"/>
          <a:r>
            <a:rPr lang="zh-CN" b="1" smtClean="0"/>
            <a:t>省级生态乡镇和绿美乡镇</a:t>
          </a:r>
          <a:endParaRPr lang="zh-CN"/>
        </a:p>
      </dgm:t>
    </dgm:pt>
    <dgm:pt modelId="{89F37483-396B-43E0-9D0F-F134F6D6DE71}" cxnId="{DDC91684-A0FD-4099-A2C6-6C9B78AD0684}" type="parTrans">
      <dgm:prSet/>
      <dgm:spPr/>
      <dgm:t>
        <a:bodyPr/>
        <a:lstStyle/>
        <a:p>
          <a:pPr algn="ctr"/>
          <a:endParaRPr lang="zh-CN" altLang="en-US"/>
        </a:p>
      </dgm:t>
    </dgm:pt>
    <dgm:pt modelId="{CACF0A86-3150-4318-9371-7914610E7989}" cxnId="{DDC91684-A0FD-4099-A2C6-6C9B78AD0684}" type="sibTrans">
      <dgm:prSet/>
      <dgm:spPr/>
      <dgm:t>
        <a:bodyPr/>
        <a:lstStyle/>
        <a:p>
          <a:pPr algn="ctr"/>
          <a:endParaRPr lang="zh-CN" altLang="en-US"/>
        </a:p>
      </dgm:t>
    </dgm:pt>
    <dgm:pt modelId="{2C248358-4FF7-464F-92F3-E58A59E58D30}">
      <dgm:prSet/>
      <dgm:spPr/>
      <dgm:t>
        <a:bodyPr/>
        <a:lstStyle/>
        <a:p>
          <a:pPr algn="ctr" rtl="0"/>
          <a:r>
            <a:rPr lang="zh-CN" b="1" smtClean="0"/>
            <a:t>乡村振兴和现代农业示范区</a:t>
          </a:r>
          <a:endParaRPr lang="zh-CN"/>
        </a:p>
      </dgm:t>
    </dgm:pt>
    <dgm:pt modelId="{118A4BB8-4A8A-4D6B-A67F-F4542606115D}" cxnId="{26CE5A81-4DF5-4F04-A9C7-461D17BC637F}" type="parTrans">
      <dgm:prSet/>
      <dgm:spPr/>
      <dgm:t>
        <a:bodyPr/>
        <a:lstStyle/>
        <a:p>
          <a:pPr algn="ctr"/>
          <a:endParaRPr lang="zh-CN" altLang="en-US"/>
        </a:p>
      </dgm:t>
    </dgm:pt>
    <dgm:pt modelId="{F75A94B9-8488-48B0-A1C3-E3D3F6E67113}" cxnId="{26CE5A81-4DF5-4F04-A9C7-461D17BC637F}" type="sibTrans">
      <dgm:prSet/>
      <dgm:spPr/>
      <dgm:t>
        <a:bodyPr/>
        <a:lstStyle/>
        <a:p>
          <a:pPr algn="ctr"/>
          <a:endParaRPr lang="zh-CN" altLang="en-US"/>
        </a:p>
      </dgm:t>
    </dgm:pt>
    <dgm:pt modelId="{B4F71C4E-0965-4806-AA52-978997F1D4A8}">
      <dgm:prSet/>
      <dgm:spPr/>
      <dgm:t>
        <a:bodyPr/>
        <a:lstStyle/>
        <a:p>
          <a:pPr algn="ctr" rtl="0"/>
          <a:r>
            <a:rPr lang="zh-CN" b="1" dirty="0" smtClean="0"/>
            <a:t>暖冬</a:t>
          </a:r>
          <a:r>
            <a:rPr lang="zh-CN" altLang="en-US" b="1" dirty="0" smtClean="0"/>
            <a:t>度假</a:t>
          </a:r>
          <a:r>
            <a:rPr lang="zh-CN" b="1" dirty="0" smtClean="0"/>
            <a:t>小</a:t>
          </a:r>
          <a:r>
            <a:rPr lang="zh-CN" b="1" dirty="0" smtClean="0"/>
            <a:t>镇</a:t>
          </a:r>
          <a:endParaRPr lang="zh-CN" dirty="0"/>
        </a:p>
      </dgm:t>
    </dgm:pt>
    <dgm:pt modelId="{D29D1F15-FE67-4749-BF4D-1362D9850328}" cxnId="{41863960-FD6B-45CB-A244-74C295D47ACB}" type="parTrans">
      <dgm:prSet/>
      <dgm:spPr/>
      <dgm:t>
        <a:bodyPr/>
        <a:lstStyle/>
        <a:p>
          <a:pPr algn="ctr"/>
          <a:endParaRPr lang="zh-CN" altLang="en-US"/>
        </a:p>
      </dgm:t>
    </dgm:pt>
    <dgm:pt modelId="{3297E3BC-6746-4D24-9EE3-6B9B0BF2EBF6}" cxnId="{41863960-FD6B-45CB-A244-74C295D47ACB}" type="sibTrans">
      <dgm:prSet/>
      <dgm:spPr/>
      <dgm:t>
        <a:bodyPr/>
        <a:lstStyle/>
        <a:p>
          <a:pPr algn="ctr"/>
          <a:endParaRPr lang="zh-CN" altLang="en-US"/>
        </a:p>
      </dgm:t>
    </dgm:pt>
    <dgm:pt modelId="{68E21B0C-9AD8-43C6-8B42-6E977ABD3D20}" type="pres">
      <dgm:prSet presAssocID="{186ABF49-ABAA-4B05-B02B-7BBA0BF5A4EE}" presName="linear" presStyleCnt="0">
        <dgm:presLayoutVars>
          <dgm:animLvl val="lvl"/>
          <dgm:resizeHandles val="exact"/>
        </dgm:presLayoutVars>
      </dgm:prSet>
      <dgm:spPr/>
      <dgm:t>
        <a:bodyPr/>
        <a:lstStyle/>
        <a:p>
          <a:endParaRPr lang="zh-CN" altLang="en-US"/>
        </a:p>
      </dgm:t>
    </dgm:pt>
    <dgm:pt modelId="{966E2BD5-B0CF-4B41-9FB1-C2E058CC06A7}" type="pres">
      <dgm:prSet presAssocID="{18376361-433F-4A60-8AFE-E382F1D6058F}" presName="parentText" presStyleLbl="node1" presStyleIdx="0" presStyleCnt="3">
        <dgm:presLayoutVars>
          <dgm:chMax val="0"/>
          <dgm:bulletEnabled val="1"/>
        </dgm:presLayoutVars>
      </dgm:prSet>
      <dgm:spPr/>
      <dgm:t>
        <a:bodyPr/>
        <a:lstStyle/>
        <a:p>
          <a:endParaRPr lang="zh-CN" altLang="en-US"/>
        </a:p>
      </dgm:t>
    </dgm:pt>
    <dgm:pt modelId="{37497B8F-ACCD-4029-A6DA-0435C03A5BFA}" type="pres">
      <dgm:prSet presAssocID="{CACF0A86-3150-4318-9371-7914610E7989}" presName="spacer" presStyleCnt="0"/>
      <dgm:spPr/>
    </dgm:pt>
    <dgm:pt modelId="{F3541B90-0956-4B5C-A4D7-E0B1F319ED4B}" type="pres">
      <dgm:prSet presAssocID="{2C248358-4FF7-464F-92F3-E58A59E58D30}" presName="parentText" presStyleLbl="node1" presStyleIdx="1" presStyleCnt="3">
        <dgm:presLayoutVars>
          <dgm:chMax val="0"/>
          <dgm:bulletEnabled val="1"/>
        </dgm:presLayoutVars>
      </dgm:prSet>
      <dgm:spPr/>
      <dgm:t>
        <a:bodyPr/>
        <a:lstStyle/>
        <a:p>
          <a:endParaRPr lang="zh-CN" altLang="en-US"/>
        </a:p>
      </dgm:t>
    </dgm:pt>
    <dgm:pt modelId="{7AF78908-5277-4238-8E6C-86C2F5B418B5}" type="pres">
      <dgm:prSet presAssocID="{F75A94B9-8488-48B0-A1C3-E3D3F6E67113}" presName="spacer" presStyleCnt="0"/>
      <dgm:spPr/>
    </dgm:pt>
    <dgm:pt modelId="{092D5164-CCB1-4F10-BACC-F474F3D224DF}" type="pres">
      <dgm:prSet presAssocID="{B4F71C4E-0965-4806-AA52-978997F1D4A8}" presName="parentText" presStyleLbl="node1" presStyleIdx="2" presStyleCnt="3">
        <dgm:presLayoutVars>
          <dgm:chMax val="0"/>
          <dgm:bulletEnabled val="1"/>
        </dgm:presLayoutVars>
      </dgm:prSet>
      <dgm:spPr/>
      <dgm:t>
        <a:bodyPr/>
        <a:lstStyle/>
        <a:p>
          <a:endParaRPr lang="zh-CN" altLang="en-US"/>
        </a:p>
      </dgm:t>
    </dgm:pt>
  </dgm:ptLst>
  <dgm:cxnLst>
    <dgm:cxn modelId="{C08B1F5B-79E0-498F-8842-7CE695EEA4CC}" type="presOf" srcId="{2C248358-4FF7-464F-92F3-E58A59E58D30}" destId="{F3541B90-0956-4B5C-A4D7-E0B1F319ED4B}" srcOrd="0" destOrd="0" presId="urn:microsoft.com/office/officeart/2005/8/layout/vList2#1"/>
    <dgm:cxn modelId="{83D9E854-F07B-44AE-9498-6C884B5DABD4}" type="presOf" srcId="{186ABF49-ABAA-4B05-B02B-7BBA0BF5A4EE}" destId="{68E21B0C-9AD8-43C6-8B42-6E977ABD3D20}" srcOrd="0" destOrd="0" presId="urn:microsoft.com/office/officeart/2005/8/layout/vList2#1"/>
    <dgm:cxn modelId="{DDC91684-A0FD-4099-A2C6-6C9B78AD0684}" srcId="{186ABF49-ABAA-4B05-B02B-7BBA0BF5A4EE}" destId="{18376361-433F-4A60-8AFE-E382F1D6058F}" srcOrd="0" destOrd="0" parTransId="{89F37483-396B-43E0-9D0F-F134F6D6DE71}" sibTransId="{CACF0A86-3150-4318-9371-7914610E7989}"/>
    <dgm:cxn modelId="{26CE5A81-4DF5-4F04-A9C7-461D17BC637F}" srcId="{186ABF49-ABAA-4B05-B02B-7BBA0BF5A4EE}" destId="{2C248358-4FF7-464F-92F3-E58A59E58D30}" srcOrd="1" destOrd="0" parTransId="{118A4BB8-4A8A-4D6B-A67F-F4542606115D}" sibTransId="{F75A94B9-8488-48B0-A1C3-E3D3F6E67113}"/>
    <dgm:cxn modelId="{41863960-FD6B-45CB-A244-74C295D47ACB}" srcId="{186ABF49-ABAA-4B05-B02B-7BBA0BF5A4EE}" destId="{B4F71C4E-0965-4806-AA52-978997F1D4A8}" srcOrd="2" destOrd="0" parTransId="{D29D1F15-FE67-4749-BF4D-1362D9850328}" sibTransId="{3297E3BC-6746-4D24-9EE3-6B9B0BF2EBF6}"/>
    <dgm:cxn modelId="{A690FF06-DD5E-4E7D-8D73-82B11861BCF5}" type="presOf" srcId="{B4F71C4E-0965-4806-AA52-978997F1D4A8}" destId="{092D5164-CCB1-4F10-BACC-F474F3D224DF}" srcOrd="0" destOrd="0" presId="urn:microsoft.com/office/officeart/2005/8/layout/vList2#1"/>
    <dgm:cxn modelId="{6B68723E-7EF1-4451-8BDC-FFE5F77E53DC}" type="presOf" srcId="{18376361-433F-4A60-8AFE-E382F1D6058F}" destId="{966E2BD5-B0CF-4B41-9FB1-C2E058CC06A7}" srcOrd="0" destOrd="0" presId="urn:microsoft.com/office/officeart/2005/8/layout/vList2#1"/>
    <dgm:cxn modelId="{8FEEDCD1-ABD0-41FD-B422-44A32FCD9280}" type="presParOf" srcId="{68E21B0C-9AD8-43C6-8B42-6E977ABD3D20}" destId="{966E2BD5-B0CF-4B41-9FB1-C2E058CC06A7}" srcOrd="0" destOrd="0" presId="urn:microsoft.com/office/officeart/2005/8/layout/vList2#1"/>
    <dgm:cxn modelId="{BACE6ADC-FFD3-48AB-871D-F3EFC6324229}" type="presParOf" srcId="{68E21B0C-9AD8-43C6-8B42-6E977ABD3D20}" destId="{37497B8F-ACCD-4029-A6DA-0435C03A5BFA}" srcOrd="1" destOrd="0" presId="urn:microsoft.com/office/officeart/2005/8/layout/vList2#1"/>
    <dgm:cxn modelId="{65C3BFCD-EFCC-4EF8-BA6A-0835B104B9FA}" type="presParOf" srcId="{68E21B0C-9AD8-43C6-8B42-6E977ABD3D20}" destId="{F3541B90-0956-4B5C-A4D7-E0B1F319ED4B}" srcOrd="2" destOrd="0" presId="urn:microsoft.com/office/officeart/2005/8/layout/vList2#1"/>
    <dgm:cxn modelId="{0F84AA6B-C70C-4AC3-A3B9-4989417ED0CB}" type="presParOf" srcId="{68E21B0C-9AD8-43C6-8B42-6E977ABD3D20}" destId="{7AF78908-5277-4238-8E6C-86C2F5B418B5}" srcOrd="3" destOrd="0" presId="urn:microsoft.com/office/officeart/2005/8/layout/vList2#1"/>
    <dgm:cxn modelId="{66F311AE-7849-447A-9686-C75E6FE6CBC1}" type="presParOf" srcId="{68E21B0C-9AD8-43C6-8B42-6E977ABD3D20}" destId="{092D5164-CCB1-4F10-BACC-F474F3D224DF}" srcOrd="4" destOrd="0" presId="urn:microsoft.com/office/officeart/2005/8/layout/vList2#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E991C1-AB0E-458B-8655-51D8412B46F3}" type="doc">
      <dgm:prSet loTypeId="urn:microsoft.com/office/officeart/2005/8/layout/vList2#2" loCatId="list" qsTypeId="urn:microsoft.com/office/officeart/2005/8/quickstyle/simple1#3" qsCatId="simple" csTypeId="urn:microsoft.com/office/officeart/2005/8/colors/colorful5#3" csCatId="colorful" phldr="1"/>
      <dgm:spPr/>
      <dgm:t>
        <a:bodyPr/>
        <a:lstStyle/>
        <a:p>
          <a:endParaRPr lang="zh-CN" altLang="en-US"/>
        </a:p>
      </dgm:t>
    </dgm:pt>
    <dgm:pt modelId="{B9470810-0EC5-4614-8FCB-70412C7BF664}">
      <dgm:prSet phldrT="[文本]" custT="1"/>
      <dgm:spPr/>
      <dgm:t>
        <a:bodyPr/>
        <a:lstStyle/>
        <a:p>
          <a:pPr algn="ctr"/>
          <a:r>
            <a:rPr lang="zh-CN" altLang="en-US" sz="2800" b="1" dirty="0">
              <a:latin typeface="+mj-ea"/>
              <a:ea typeface="+mj-ea"/>
            </a:rPr>
            <a:t>重点小城镇</a:t>
          </a:r>
        </a:p>
      </dgm:t>
    </dgm:pt>
    <dgm:pt modelId="{376C95EA-CEAF-47AE-877C-29E38E2A0F68}" cxnId="{FADE1608-8E38-473D-9899-7072D7A7E6FA}" type="parTrans">
      <dgm:prSet/>
      <dgm:spPr/>
      <dgm:t>
        <a:bodyPr/>
        <a:lstStyle/>
        <a:p>
          <a:pPr algn="ctr"/>
          <a:endParaRPr lang="zh-CN" altLang="en-US" sz="2800" b="1">
            <a:latin typeface="+mj-ea"/>
            <a:ea typeface="+mj-ea"/>
          </a:endParaRPr>
        </a:p>
      </dgm:t>
    </dgm:pt>
    <dgm:pt modelId="{87B659BA-CA86-4BDB-9F21-514852807815}" cxnId="{FADE1608-8E38-473D-9899-7072D7A7E6FA}" type="sibTrans">
      <dgm:prSet/>
      <dgm:spPr/>
      <dgm:t>
        <a:bodyPr/>
        <a:lstStyle/>
        <a:p>
          <a:pPr algn="ctr"/>
          <a:endParaRPr lang="zh-CN" altLang="en-US" sz="2800" b="1">
            <a:latin typeface="+mj-ea"/>
            <a:ea typeface="+mj-ea"/>
          </a:endParaRPr>
        </a:p>
      </dgm:t>
    </dgm:pt>
    <dgm:pt modelId="{E57F2B7E-D39D-47CF-85E6-D92601279195}">
      <dgm:prSet phldrT="[文本]" custT="1"/>
      <dgm:spPr/>
      <dgm:t>
        <a:bodyPr/>
        <a:lstStyle/>
        <a:p>
          <a:pPr algn="ctr"/>
          <a:r>
            <a:rPr lang="zh-CN" altLang="en-US" sz="2800" b="1" dirty="0" smtClean="0">
              <a:latin typeface="+mj-ea"/>
              <a:ea typeface="+mj-ea"/>
            </a:rPr>
            <a:t>重点生态功能区</a:t>
          </a:r>
          <a:endParaRPr lang="zh-CN" altLang="en-US" sz="2800" b="1" dirty="0">
            <a:latin typeface="+mj-ea"/>
            <a:ea typeface="+mj-ea"/>
          </a:endParaRPr>
        </a:p>
      </dgm:t>
    </dgm:pt>
    <dgm:pt modelId="{68144F33-183C-4578-BE2F-2663C4E66CC9}" cxnId="{35D87294-4EAC-424A-9EEB-E1801F0D764C}" type="parTrans">
      <dgm:prSet/>
      <dgm:spPr/>
      <dgm:t>
        <a:bodyPr/>
        <a:lstStyle/>
        <a:p>
          <a:pPr algn="ctr"/>
          <a:endParaRPr lang="zh-CN" altLang="en-US" sz="2800" b="1">
            <a:latin typeface="+mj-ea"/>
            <a:ea typeface="+mj-ea"/>
          </a:endParaRPr>
        </a:p>
      </dgm:t>
    </dgm:pt>
    <dgm:pt modelId="{C9434FEA-5AB3-4210-9EB1-A5C564EA6D89}" cxnId="{35D87294-4EAC-424A-9EEB-E1801F0D764C}" type="sibTrans">
      <dgm:prSet/>
      <dgm:spPr/>
      <dgm:t>
        <a:bodyPr/>
        <a:lstStyle/>
        <a:p>
          <a:pPr algn="ctr"/>
          <a:endParaRPr lang="zh-CN" altLang="en-US" sz="2800" b="1">
            <a:latin typeface="+mj-ea"/>
            <a:ea typeface="+mj-ea"/>
          </a:endParaRPr>
        </a:p>
      </dgm:t>
    </dgm:pt>
    <dgm:pt modelId="{93623E30-59D5-438E-87A7-8E6A87F53D3A}" type="pres">
      <dgm:prSet presAssocID="{EFE991C1-AB0E-458B-8655-51D8412B46F3}" presName="linear" presStyleCnt="0">
        <dgm:presLayoutVars>
          <dgm:animLvl val="lvl"/>
          <dgm:resizeHandles val="exact"/>
        </dgm:presLayoutVars>
      </dgm:prSet>
      <dgm:spPr/>
      <dgm:t>
        <a:bodyPr/>
        <a:lstStyle/>
        <a:p>
          <a:endParaRPr lang="zh-CN" altLang="en-US"/>
        </a:p>
      </dgm:t>
    </dgm:pt>
    <dgm:pt modelId="{9DDEE240-199E-42E2-88BD-CB41549B8745}" type="pres">
      <dgm:prSet presAssocID="{B9470810-0EC5-4614-8FCB-70412C7BF664}" presName="parentText" presStyleLbl="node1" presStyleIdx="0" presStyleCnt="2">
        <dgm:presLayoutVars>
          <dgm:chMax val="0"/>
          <dgm:bulletEnabled val="1"/>
        </dgm:presLayoutVars>
      </dgm:prSet>
      <dgm:spPr/>
      <dgm:t>
        <a:bodyPr/>
        <a:lstStyle/>
        <a:p>
          <a:endParaRPr lang="zh-CN" altLang="en-US"/>
        </a:p>
      </dgm:t>
    </dgm:pt>
    <dgm:pt modelId="{667EBF37-8718-4A8A-80D0-2978B0F44047}" type="pres">
      <dgm:prSet presAssocID="{87B659BA-CA86-4BDB-9F21-514852807815}" presName="spacer" presStyleCnt="0"/>
      <dgm:spPr/>
    </dgm:pt>
    <dgm:pt modelId="{1A0BE4D2-34B2-4784-BBFB-92151BD30BF8}" type="pres">
      <dgm:prSet presAssocID="{E57F2B7E-D39D-47CF-85E6-D92601279195}" presName="parentText" presStyleLbl="node1" presStyleIdx="1" presStyleCnt="2">
        <dgm:presLayoutVars>
          <dgm:chMax val="0"/>
          <dgm:bulletEnabled val="1"/>
        </dgm:presLayoutVars>
      </dgm:prSet>
      <dgm:spPr/>
      <dgm:t>
        <a:bodyPr/>
        <a:lstStyle/>
        <a:p>
          <a:endParaRPr lang="zh-CN" altLang="en-US"/>
        </a:p>
      </dgm:t>
    </dgm:pt>
  </dgm:ptLst>
  <dgm:cxnLst>
    <dgm:cxn modelId="{4C06D245-2334-42B8-9D8A-7FFED56785B5}" type="presOf" srcId="{B9470810-0EC5-4614-8FCB-70412C7BF664}" destId="{9DDEE240-199E-42E2-88BD-CB41549B8745}" srcOrd="0" destOrd="0" presId="urn:microsoft.com/office/officeart/2005/8/layout/vList2#2"/>
    <dgm:cxn modelId="{35D87294-4EAC-424A-9EEB-E1801F0D764C}" srcId="{EFE991C1-AB0E-458B-8655-51D8412B46F3}" destId="{E57F2B7E-D39D-47CF-85E6-D92601279195}" srcOrd="1" destOrd="0" parTransId="{68144F33-183C-4578-BE2F-2663C4E66CC9}" sibTransId="{C9434FEA-5AB3-4210-9EB1-A5C564EA6D89}"/>
    <dgm:cxn modelId="{FADE1608-8E38-473D-9899-7072D7A7E6FA}" srcId="{EFE991C1-AB0E-458B-8655-51D8412B46F3}" destId="{B9470810-0EC5-4614-8FCB-70412C7BF664}" srcOrd="0" destOrd="0" parTransId="{376C95EA-CEAF-47AE-877C-29E38E2A0F68}" sibTransId="{87B659BA-CA86-4BDB-9F21-514852807815}"/>
    <dgm:cxn modelId="{49C821DC-D69F-4D43-98E4-BC98BCF2585A}" type="presOf" srcId="{E57F2B7E-D39D-47CF-85E6-D92601279195}" destId="{1A0BE4D2-34B2-4784-BBFB-92151BD30BF8}" srcOrd="0" destOrd="0" presId="urn:microsoft.com/office/officeart/2005/8/layout/vList2#2"/>
    <dgm:cxn modelId="{2F536B5D-F101-48EC-8566-FD2434FD346E}" type="presOf" srcId="{EFE991C1-AB0E-458B-8655-51D8412B46F3}" destId="{93623E30-59D5-438E-87A7-8E6A87F53D3A}" srcOrd="0" destOrd="0" presId="urn:microsoft.com/office/officeart/2005/8/layout/vList2#2"/>
    <dgm:cxn modelId="{0DB170AD-DD45-4A1E-B8F6-DB4836DBD694}" type="presParOf" srcId="{93623E30-59D5-438E-87A7-8E6A87F53D3A}" destId="{9DDEE240-199E-42E2-88BD-CB41549B8745}" srcOrd="0" destOrd="0" presId="urn:microsoft.com/office/officeart/2005/8/layout/vList2#2"/>
    <dgm:cxn modelId="{8D1FFEB8-AEAD-437B-AEF8-EE2301CB5B20}" type="presParOf" srcId="{93623E30-59D5-438E-87A7-8E6A87F53D3A}" destId="{667EBF37-8718-4A8A-80D0-2978B0F44047}" srcOrd="1" destOrd="0" presId="urn:microsoft.com/office/officeart/2005/8/layout/vList2#2"/>
    <dgm:cxn modelId="{AE7B2803-8B20-4F30-8C46-502B6965C2F6}" type="presParOf" srcId="{93623E30-59D5-438E-87A7-8E6A87F53D3A}" destId="{1A0BE4D2-34B2-4784-BBFB-92151BD30BF8}" srcOrd="2" destOrd="0" presId="urn:microsoft.com/office/officeart/2005/8/layout/vList2#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210050" cy="2246769"/>
        <a:chOff x="0" y="0"/>
        <a:chExt cx="4210050" cy="2246769"/>
      </a:xfrm>
    </dsp:grpSpPr>
    <dsp:sp modelId="{966E2BD5-B0CF-4B41-9FB1-C2E058CC06A7}">
      <dsp:nvSpPr>
        <dsp:cNvPr id="3" name="圆角矩形 2"/>
        <dsp:cNvSpPr/>
      </dsp:nvSpPr>
      <dsp:spPr bwMode="white">
        <a:xfrm>
          <a:off x="0" y="100790"/>
          <a:ext cx="4210050" cy="633730"/>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gn="ctr" rtl="0">
            <a:lnSpc>
              <a:spcPct val="100000"/>
            </a:lnSpc>
            <a:spcBef>
              <a:spcPct val="0"/>
            </a:spcBef>
            <a:spcAft>
              <a:spcPct val="35000"/>
            </a:spcAft>
          </a:pPr>
          <a:r>
            <a:rPr lang="zh-CN" b="1" smtClean="0"/>
            <a:t>省级生态乡镇和绿美乡镇</a:t>
          </a:r>
          <a:endParaRPr lang="zh-CN"/>
        </a:p>
      </dsp:txBody>
      <dsp:txXfrm>
        <a:off x="0" y="100790"/>
        <a:ext cx="4210050" cy="633730"/>
      </dsp:txXfrm>
    </dsp:sp>
    <dsp:sp modelId="{F3541B90-0956-4B5C-A4D7-E0B1F319ED4B}">
      <dsp:nvSpPr>
        <dsp:cNvPr id="4" name="圆角矩形 3"/>
        <dsp:cNvSpPr/>
      </dsp:nvSpPr>
      <dsp:spPr bwMode="white">
        <a:xfrm>
          <a:off x="0" y="806520"/>
          <a:ext cx="4210050" cy="633730"/>
        </a:xfrm>
        <a:prstGeom prst="roundRect">
          <a:avLst/>
        </a:prstGeom>
      </dsp:spPr>
      <dsp:style>
        <a:lnRef idx="2">
          <a:schemeClr val="lt1"/>
        </a:lnRef>
        <a:fillRef idx="1">
          <a:schemeClr val="accent5">
            <a:hueOff val="4590000"/>
            <a:satOff val="0"/>
            <a:lumOff val="-1175"/>
            <a:alpha val="100000"/>
          </a:schemeClr>
        </a:fillRef>
        <a:effectRef idx="0">
          <a:scrgbClr r="0" g="0" b="0"/>
        </a:effectRef>
        <a:fontRef idx="minor">
          <a:schemeClr val="lt1"/>
        </a:fontRef>
      </dsp:style>
      <dsp:txBody>
        <a:bodyPr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gn="ctr" rtl="0">
            <a:lnSpc>
              <a:spcPct val="100000"/>
            </a:lnSpc>
            <a:spcBef>
              <a:spcPct val="0"/>
            </a:spcBef>
            <a:spcAft>
              <a:spcPct val="35000"/>
            </a:spcAft>
          </a:pPr>
          <a:r>
            <a:rPr lang="zh-CN" b="1" smtClean="0"/>
            <a:t>乡村振兴和现代农业示范区</a:t>
          </a:r>
          <a:endParaRPr lang="zh-CN"/>
        </a:p>
      </dsp:txBody>
      <dsp:txXfrm>
        <a:off x="0" y="806520"/>
        <a:ext cx="4210050" cy="633730"/>
      </dsp:txXfrm>
    </dsp:sp>
    <dsp:sp modelId="{092D5164-CCB1-4F10-BACC-F474F3D224DF}">
      <dsp:nvSpPr>
        <dsp:cNvPr id="5" name="圆角矩形 4"/>
        <dsp:cNvSpPr/>
      </dsp:nvSpPr>
      <dsp:spPr bwMode="white">
        <a:xfrm>
          <a:off x="0" y="1512250"/>
          <a:ext cx="4210050" cy="633730"/>
        </a:xfrm>
        <a:prstGeom prst="roundRect">
          <a:avLst/>
        </a:prstGeom>
      </dsp:spPr>
      <dsp:style>
        <a:lnRef idx="2">
          <a:schemeClr val="lt1"/>
        </a:lnRef>
        <a:fillRef idx="1">
          <a:schemeClr val="accent5">
            <a:hueOff val="9180000"/>
            <a:satOff val="0"/>
            <a:lumOff val="-2352"/>
            <a:alpha val="100000"/>
          </a:schemeClr>
        </a:fillRef>
        <a:effectRef idx="0">
          <a:scrgbClr r="0" g="0" b="0"/>
        </a:effectRef>
        <a:fontRef idx="minor">
          <a:schemeClr val="lt1"/>
        </a:fontRef>
      </dsp:style>
      <dsp:txBody>
        <a:bodyPr lIns="95250" tIns="95250" rIns="95250" bIns="95250" anchor="ctr"/>
        <a:lstStyle>
          <a:lvl1pPr algn="l">
            <a:defRPr sz="2500"/>
          </a:lvl1pPr>
          <a:lvl2pPr marL="171450" indent="-171450" algn="l">
            <a:defRPr sz="1900"/>
          </a:lvl2pPr>
          <a:lvl3pPr marL="342900" indent="-171450" algn="l">
            <a:defRPr sz="1900"/>
          </a:lvl3pPr>
          <a:lvl4pPr marL="514350" indent="-171450" algn="l">
            <a:defRPr sz="1900"/>
          </a:lvl4pPr>
          <a:lvl5pPr marL="685800" indent="-171450" algn="l">
            <a:defRPr sz="1900"/>
          </a:lvl5pPr>
          <a:lvl6pPr marL="857250" indent="-171450" algn="l">
            <a:defRPr sz="1900"/>
          </a:lvl6pPr>
          <a:lvl7pPr marL="1028700" indent="-171450" algn="l">
            <a:defRPr sz="1900"/>
          </a:lvl7pPr>
          <a:lvl8pPr marL="1200150" indent="-171450" algn="l">
            <a:defRPr sz="1900"/>
          </a:lvl8pPr>
          <a:lvl9pPr marL="1371600" indent="-171450" algn="l">
            <a:defRPr sz="1900"/>
          </a:lvl9pPr>
        </a:lstStyle>
        <a:p>
          <a:pPr lvl="0" algn="ctr" rtl="0">
            <a:lnSpc>
              <a:spcPct val="100000"/>
            </a:lnSpc>
            <a:spcBef>
              <a:spcPct val="0"/>
            </a:spcBef>
            <a:spcAft>
              <a:spcPct val="35000"/>
            </a:spcAft>
          </a:pPr>
          <a:r>
            <a:rPr lang="zh-CN" b="1" dirty="0" smtClean="0"/>
            <a:t>暖冬</a:t>
          </a:r>
          <a:r>
            <a:rPr lang="zh-CN" altLang="en-US" b="1" dirty="0" smtClean="0"/>
            <a:t>度假</a:t>
          </a:r>
          <a:r>
            <a:rPr lang="zh-CN" b="1" dirty="0" smtClean="0"/>
            <a:t>小</a:t>
          </a:r>
          <a:r>
            <a:rPr lang="zh-CN" b="1" dirty="0" smtClean="0"/>
            <a:t>镇</a:t>
          </a:r>
          <a:endParaRPr lang="zh-CN" dirty="0"/>
        </a:p>
      </dsp:txBody>
      <dsp:txXfrm>
        <a:off x="0" y="1512250"/>
        <a:ext cx="4210050" cy="633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978227" cy="1991816"/>
        <a:chOff x="0" y="0"/>
        <a:chExt cx="2978227" cy="1991816"/>
      </a:xfrm>
    </dsp:grpSpPr>
    <dsp:sp modelId="{9DDEE240-199E-42E2-88BD-CB41549B8745}">
      <dsp:nvSpPr>
        <dsp:cNvPr id="3" name="圆角矩形 2"/>
        <dsp:cNvSpPr/>
      </dsp:nvSpPr>
      <dsp:spPr bwMode="white">
        <a:xfrm>
          <a:off x="0" y="8068"/>
          <a:ext cx="2978227" cy="917280"/>
        </a:xfrm>
        <a:prstGeom prst="roundRect">
          <a:avLst/>
        </a:prstGeom>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106680" tIns="106680" rIns="106680" bIns="106680" anchor="ctr"/>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pPr lvl="0" algn="ctr">
            <a:lnSpc>
              <a:spcPct val="100000"/>
            </a:lnSpc>
            <a:spcBef>
              <a:spcPct val="0"/>
            </a:spcBef>
            <a:spcAft>
              <a:spcPct val="35000"/>
            </a:spcAft>
          </a:pPr>
          <a:r>
            <a:rPr lang="zh-CN" altLang="en-US" sz="2800" b="1" dirty="0">
              <a:latin typeface="+mj-ea"/>
              <a:ea typeface="+mj-ea"/>
            </a:rPr>
            <a:t>重点小城镇</a:t>
          </a:r>
        </a:p>
      </dsp:txBody>
      <dsp:txXfrm>
        <a:off x="0" y="8068"/>
        <a:ext cx="2978227" cy="917280"/>
      </dsp:txXfrm>
    </dsp:sp>
    <dsp:sp modelId="{1A0BE4D2-34B2-4784-BBFB-92151BD30BF8}">
      <dsp:nvSpPr>
        <dsp:cNvPr id="4" name="圆角矩形 3"/>
        <dsp:cNvSpPr/>
      </dsp:nvSpPr>
      <dsp:spPr bwMode="white">
        <a:xfrm>
          <a:off x="0" y="1066468"/>
          <a:ext cx="2978227" cy="917280"/>
        </a:xfrm>
        <a:prstGeom prst="roundRect">
          <a:avLst/>
        </a:prstGeom>
      </dsp:spPr>
      <dsp:style>
        <a:lnRef idx="2">
          <a:schemeClr val="lt1"/>
        </a:lnRef>
        <a:fillRef idx="1">
          <a:schemeClr val="accent5">
            <a:hueOff val="9180000"/>
            <a:satOff val="0"/>
            <a:lumOff val="-2352"/>
            <a:alpha val="100000"/>
          </a:schemeClr>
        </a:fillRef>
        <a:effectRef idx="0">
          <a:scrgbClr r="0" g="0" b="0"/>
        </a:effectRef>
        <a:fontRef idx="minor">
          <a:schemeClr val="lt1"/>
        </a:fontRef>
      </dsp:style>
      <dsp:txBody>
        <a:bodyPr lIns="106680" tIns="106680" rIns="106680" bIns="106680" anchor="ctr"/>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pPr lvl="0" algn="ctr">
            <a:lnSpc>
              <a:spcPct val="100000"/>
            </a:lnSpc>
            <a:spcBef>
              <a:spcPct val="0"/>
            </a:spcBef>
            <a:spcAft>
              <a:spcPct val="35000"/>
            </a:spcAft>
          </a:pPr>
          <a:r>
            <a:rPr lang="zh-CN" altLang="en-US" sz="2800" b="1" dirty="0" smtClean="0">
              <a:latin typeface="+mj-ea"/>
              <a:ea typeface="+mj-ea"/>
            </a:rPr>
            <a:t>重点生态功能区</a:t>
          </a:r>
          <a:endParaRPr lang="zh-CN" altLang="en-US" sz="2800" b="1" dirty="0">
            <a:latin typeface="+mj-ea"/>
            <a:ea typeface="+mj-ea"/>
          </a:endParaRPr>
        </a:p>
      </dsp:txBody>
      <dsp:txXfrm>
        <a:off x="0" y="1066468"/>
        <a:ext cx="2978227" cy="917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8C8B5-B7CD-4727-B899-70383F8BCC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DC311-464D-4247-9AB8-28CB41DB1C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0DC311-464D-4247-9AB8-28CB41DB1C4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0DC311-464D-4247-9AB8-28CB41DB1C4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3" name="日期占位符 1"/>
          <p:cNvSpPr>
            <a:spLocks noGrp="1"/>
          </p:cNvSpPr>
          <p:nvPr>
            <p:ph type="dt" sz="half" idx="10"/>
          </p:nvPr>
        </p:nvSpPr>
        <p:spPr/>
        <p:txBody>
          <a:bodyPr/>
          <a:lstStyle>
            <a:lvl1pPr>
              <a:defRPr/>
            </a:lvl1pPr>
          </a:lstStyle>
          <a:p>
            <a:fld id="{28229BBB-60F8-41C4-8540-C28524E6AE88}" type="datetimeFigureOut">
              <a:rPr lang="zh-CN" altLang="en-US" smtClean="0"/>
            </a:fld>
            <a:endParaRPr lang="zh-CN" altLang="en-US"/>
          </a:p>
        </p:txBody>
      </p:sp>
      <p:sp>
        <p:nvSpPr>
          <p:cNvPr id="4" name="页脚占位符 2"/>
          <p:cNvSpPr>
            <a:spLocks noGrp="1"/>
          </p:cNvSpPr>
          <p:nvPr>
            <p:ph type="ftr" sz="quarter" idx="11"/>
          </p:nvPr>
        </p:nvSpPr>
        <p:spPr/>
        <p:txBody>
          <a:bodyPr/>
          <a:lstStyle>
            <a:lvl1pPr>
              <a:defRPr/>
            </a:lvl1p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683088" y="14174393"/>
            <a:ext cx="2494756" cy="70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2185"/>
            </a:lvl1pPr>
          </a:lstStyle>
          <a:p>
            <a:fld id="{28229BBB-60F8-41C4-8540-C28524E6AE88}" type="datetimeFigureOut">
              <a:rPr lang="zh-CN" altLang="en-US" smtClean="0"/>
            </a:fld>
            <a:endParaRPr lang="zh-CN" altLang="en-US"/>
          </a:p>
        </p:txBody>
      </p:sp>
      <p:sp>
        <p:nvSpPr>
          <p:cNvPr id="1029" name="Rectangle 5"/>
          <p:cNvSpPr>
            <a:spLocks noGrp="1" noChangeArrowheads="1"/>
          </p:cNvSpPr>
          <p:nvPr>
            <p:ph type="ftr" sz="quarter" idx="3"/>
          </p:nvPr>
        </p:nvSpPr>
        <p:spPr bwMode="auto">
          <a:xfrm>
            <a:off x="3801533" y="14174393"/>
            <a:ext cx="3385741" cy="70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2185"/>
            </a:lvl1pPr>
          </a:lstStyle>
          <a:p>
            <a:endParaRPr lang="zh-CN" altLang="en-US"/>
          </a:p>
        </p:txBody>
      </p:sp>
      <p:sp>
        <p:nvSpPr>
          <p:cNvPr id="1030" name="Rectangle 6"/>
          <p:cNvSpPr>
            <a:spLocks noGrp="1" noChangeArrowheads="1"/>
          </p:cNvSpPr>
          <p:nvPr>
            <p:ph type="sldNum" sz="quarter" idx="4"/>
          </p:nvPr>
        </p:nvSpPr>
        <p:spPr bwMode="auto">
          <a:xfrm>
            <a:off x="7810963" y="14174393"/>
            <a:ext cx="2494756" cy="70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2185"/>
            </a:lvl1pPr>
          </a:lstStyle>
          <a:p>
            <a:fld id="{F1B23DDE-AA0F-4E2B-B9CF-AF491D242C9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p:titleStyle>
    <p:bodyStyle>
      <a:lvl1pPr marL="534670" indent="-400685" algn="l" rtl="0" eaLnBrk="1" fontAlgn="base" hangingPunct="1">
        <a:spcBef>
          <a:spcPts val="2805"/>
        </a:spcBef>
        <a:spcAft>
          <a:spcPct val="0"/>
        </a:spcAft>
        <a:buClr>
          <a:schemeClr val="accent1"/>
        </a:buClr>
        <a:buFont typeface="Wingdings" panose="05000000000000000000" pitchFamily="2" charset="2"/>
        <a:buChar char=""/>
        <a:defRPr sz="3120" kern="1200">
          <a:solidFill>
            <a:schemeClr val="accent1">
              <a:lumMod val="75000"/>
            </a:schemeClr>
          </a:solidFill>
          <a:latin typeface="+mn-lt"/>
          <a:ea typeface="+mn-ea"/>
          <a:cs typeface="+mn-cs"/>
        </a:defRPr>
      </a:lvl1pPr>
      <a:lvl2pPr marL="556895" algn="l" rtl="0" eaLnBrk="1" fontAlgn="base" hangingPunct="1">
        <a:lnSpc>
          <a:spcPct val="120000"/>
        </a:lnSpc>
        <a:spcBef>
          <a:spcPct val="20000"/>
        </a:spcBef>
        <a:spcAft>
          <a:spcPct val="0"/>
        </a:spcAft>
        <a:defRPr sz="2805" kern="1200">
          <a:solidFill>
            <a:schemeClr val="accent1"/>
          </a:solidFill>
          <a:latin typeface="+mn-lt"/>
          <a:ea typeface="+mn-ea"/>
          <a:cs typeface="+mn-cs"/>
        </a:defRPr>
      </a:lvl2pPr>
      <a:lvl3pPr marL="1781810" indent="-356235" algn="l" rtl="0" eaLnBrk="1" fontAlgn="base" hangingPunct="1">
        <a:spcBef>
          <a:spcPct val="20000"/>
        </a:spcBef>
        <a:spcAft>
          <a:spcPct val="0"/>
        </a:spcAft>
        <a:buChar char="•"/>
        <a:defRPr sz="2185" kern="1200">
          <a:solidFill>
            <a:srgbClr val="4D4D4D"/>
          </a:solidFill>
          <a:latin typeface="+mn-lt"/>
          <a:ea typeface="+mn-ea"/>
          <a:cs typeface="+mn-cs"/>
        </a:defRPr>
      </a:lvl3pPr>
      <a:lvl4pPr marL="2494915" indent="-356235" algn="l" rtl="0" eaLnBrk="1" fontAlgn="base" hangingPunct="1">
        <a:spcBef>
          <a:spcPct val="20000"/>
        </a:spcBef>
        <a:spcAft>
          <a:spcPct val="0"/>
        </a:spcAft>
        <a:buChar char="–"/>
        <a:defRPr sz="1870" kern="1200">
          <a:solidFill>
            <a:srgbClr val="4D4D4D"/>
          </a:solidFill>
          <a:latin typeface="+mn-lt"/>
          <a:ea typeface="+mn-ea"/>
          <a:cs typeface="+mn-cs"/>
        </a:defRPr>
      </a:lvl4pPr>
      <a:lvl5pPr marL="3207385" indent="-356235" algn="l" rtl="0" eaLnBrk="1" fontAlgn="base" hangingPunct="1">
        <a:spcBef>
          <a:spcPct val="20000"/>
        </a:spcBef>
        <a:spcAft>
          <a:spcPct val="0"/>
        </a:spcAft>
        <a:buChar char="»"/>
        <a:defRPr sz="1870" kern="1200">
          <a:solidFill>
            <a:srgbClr val="4D4D4D"/>
          </a:solidFill>
          <a:latin typeface="+mn-lt"/>
          <a:ea typeface="+mn-ea"/>
          <a:cs typeface="+mn-cs"/>
        </a:defRPr>
      </a:lvl5pPr>
      <a:lvl6pPr marL="392049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5575"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p:bodyStyle>
    <p:otherStyle>
      <a:defPPr>
        <a:defRPr lang="zh-CN"/>
      </a:defPPr>
      <a:lvl1pPr marL="0" algn="l" defTabSz="1425575" rtl="0" eaLnBrk="1" latinLnBrk="0" hangingPunct="1">
        <a:defRPr sz="2805" kern="1200">
          <a:solidFill>
            <a:schemeClr val="tx1"/>
          </a:solidFill>
          <a:latin typeface="+mn-lt"/>
          <a:ea typeface="+mn-ea"/>
          <a:cs typeface="+mn-cs"/>
        </a:defRPr>
      </a:lvl1pPr>
      <a:lvl2pPr marL="712470" algn="l" defTabSz="1425575" rtl="0" eaLnBrk="1" latinLnBrk="0" hangingPunct="1">
        <a:defRPr sz="2805" kern="1200">
          <a:solidFill>
            <a:schemeClr val="tx1"/>
          </a:solidFill>
          <a:latin typeface="+mn-lt"/>
          <a:ea typeface="+mn-ea"/>
          <a:cs typeface="+mn-cs"/>
        </a:defRPr>
      </a:lvl2pPr>
      <a:lvl3pPr marL="1425575" algn="l" defTabSz="1425575" rtl="0" eaLnBrk="1" latinLnBrk="0" hangingPunct="1">
        <a:defRPr sz="2805" kern="1200">
          <a:solidFill>
            <a:schemeClr val="tx1"/>
          </a:solidFill>
          <a:latin typeface="+mn-lt"/>
          <a:ea typeface="+mn-ea"/>
          <a:cs typeface="+mn-cs"/>
        </a:defRPr>
      </a:lvl3pPr>
      <a:lvl4pPr marL="2138045" algn="l" defTabSz="1425575" rtl="0" eaLnBrk="1" latinLnBrk="0" hangingPunct="1">
        <a:defRPr sz="2805" kern="1200">
          <a:solidFill>
            <a:schemeClr val="tx1"/>
          </a:solidFill>
          <a:latin typeface="+mn-lt"/>
          <a:ea typeface="+mn-ea"/>
          <a:cs typeface="+mn-cs"/>
        </a:defRPr>
      </a:lvl4pPr>
      <a:lvl5pPr marL="2851150" algn="l" defTabSz="1425575" rtl="0" eaLnBrk="1" latinLnBrk="0" hangingPunct="1">
        <a:defRPr sz="2805" kern="1200">
          <a:solidFill>
            <a:schemeClr val="tx1"/>
          </a:solidFill>
          <a:latin typeface="+mn-lt"/>
          <a:ea typeface="+mn-ea"/>
          <a:cs typeface="+mn-cs"/>
        </a:defRPr>
      </a:lvl5pPr>
      <a:lvl6pPr marL="3563620" algn="l" defTabSz="1425575" rtl="0" eaLnBrk="1" latinLnBrk="0" hangingPunct="1">
        <a:defRPr sz="2805" kern="1200">
          <a:solidFill>
            <a:schemeClr val="tx1"/>
          </a:solidFill>
          <a:latin typeface="+mn-lt"/>
          <a:ea typeface="+mn-ea"/>
          <a:cs typeface="+mn-cs"/>
        </a:defRPr>
      </a:lvl6pPr>
      <a:lvl7pPr marL="4276725" algn="l" defTabSz="1425575" rtl="0" eaLnBrk="1" latinLnBrk="0" hangingPunct="1">
        <a:defRPr sz="2805" kern="1200">
          <a:solidFill>
            <a:schemeClr val="tx1"/>
          </a:solidFill>
          <a:latin typeface="+mn-lt"/>
          <a:ea typeface="+mn-ea"/>
          <a:cs typeface="+mn-cs"/>
        </a:defRPr>
      </a:lvl7pPr>
      <a:lvl8pPr marL="4989195" algn="l" defTabSz="1425575" rtl="0" eaLnBrk="1" latinLnBrk="0" hangingPunct="1">
        <a:defRPr sz="2805" kern="1200">
          <a:solidFill>
            <a:schemeClr val="tx1"/>
          </a:solidFill>
          <a:latin typeface="+mn-lt"/>
          <a:ea typeface="+mn-ea"/>
          <a:cs typeface="+mn-cs"/>
        </a:defRPr>
      </a:lvl8pPr>
      <a:lvl9pPr marL="5702300" algn="l" defTabSz="1425575" rtl="0" eaLnBrk="1" latinLnBrk="0" hangingPunct="1">
        <a:defRPr sz="2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image" Target="../media/image16.png"/><Relationship Id="rId7" Type="http://schemas.openxmlformats.org/officeDocument/2006/relationships/image" Target="../media/image15.jpe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1" Type="http://schemas.openxmlformats.org/officeDocument/2006/relationships/notesSlide" Target="../notesSlides/notesSlide2.xml"/><Relationship Id="rId10" Type="http://schemas.openxmlformats.org/officeDocument/2006/relationships/slideLayout" Target="../slideLayouts/slideLayout2.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17.png"/><Relationship Id="rId2" Type="http://schemas.openxmlformats.org/officeDocument/2006/relationships/tags" Target="../tags/tag42.xml"/><Relationship Id="rId11" Type="http://schemas.openxmlformats.org/officeDocument/2006/relationships/slideLayout" Target="../slideLayouts/slideLayout1.xml"/><Relationship Id="rId10" Type="http://schemas.openxmlformats.org/officeDocument/2006/relationships/tags" Target="../tags/tag49.xml"/><Relationship Id="rId1" Type="http://schemas.openxmlformats.org/officeDocument/2006/relationships/tags" Target="../tags/tag41.xml"/></Relationships>
</file>

<file path=ppt/slides/_rels/slide15.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3" Type="http://schemas.openxmlformats.org/officeDocument/2006/relationships/slideLayout" Target="../slideLayouts/slideLayout1.xml"/><Relationship Id="rId12" Type="http://schemas.openxmlformats.org/officeDocument/2006/relationships/tags" Target="../tags/tag54.xml"/><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tags" Target="../tags/tag50.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0.xml"/><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17.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3" Type="http://schemas.openxmlformats.org/officeDocument/2006/relationships/slideLayout" Target="../slideLayouts/slideLayout1.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9.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1" Type="http://schemas.openxmlformats.org/officeDocument/2006/relationships/slideLayout" Target="../slideLayouts/slideLayout2.xml"/><Relationship Id="rId10" Type="http://schemas.openxmlformats.org/officeDocument/2006/relationships/image" Target="../media/image24.jpeg"/><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1.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image" Target="../media/image27.jpeg"/><Relationship Id="rId5" Type="http://schemas.openxmlformats.org/officeDocument/2006/relationships/tags" Target="../tags/tag89.xml"/><Relationship Id="rId40" Type="http://schemas.openxmlformats.org/officeDocument/2006/relationships/notesSlide" Target="../notesSlides/notesSlide4.xml"/><Relationship Id="rId4" Type="http://schemas.openxmlformats.org/officeDocument/2006/relationships/tags" Target="../tags/tag88.xml"/><Relationship Id="rId39" Type="http://schemas.openxmlformats.org/officeDocument/2006/relationships/slideLayout" Target="../slideLayouts/slideLayout2.xml"/><Relationship Id="rId38" Type="http://schemas.openxmlformats.org/officeDocument/2006/relationships/image" Target="../media/image31.jpeg"/><Relationship Id="rId37" Type="http://schemas.openxmlformats.org/officeDocument/2006/relationships/image" Target="../media/image30.png"/><Relationship Id="rId36" Type="http://schemas.openxmlformats.org/officeDocument/2006/relationships/tags" Target="../tags/tag117.xml"/><Relationship Id="rId35" Type="http://schemas.microsoft.com/office/2007/relationships/hdphoto" Target="../media/image29.wdp"/><Relationship Id="rId34" Type="http://schemas.openxmlformats.org/officeDocument/2006/relationships/image" Target="../media/image28.png"/><Relationship Id="rId33" Type="http://schemas.openxmlformats.org/officeDocument/2006/relationships/tags" Target="../tags/tag116.xml"/><Relationship Id="rId32" Type="http://schemas.openxmlformats.org/officeDocument/2006/relationships/tags" Target="../tags/tag115.xml"/><Relationship Id="rId31" Type="http://schemas.openxmlformats.org/officeDocument/2006/relationships/tags" Target="../tags/tag114.xml"/><Relationship Id="rId30" Type="http://schemas.openxmlformats.org/officeDocument/2006/relationships/tags" Target="../tags/tag113.xml"/><Relationship Id="rId3" Type="http://schemas.openxmlformats.org/officeDocument/2006/relationships/tags" Target="../tags/tag87.xml"/><Relationship Id="rId29" Type="http://schemas.openxmlformats.org/officeDocument/2006/relationships/tags" Target="../tags/tag112.xml"/><Relationship Id="rId28" Type="http://schemas.openxmlformats.org/officeDocument/2006/relationships/tags" Target="../tags/tag111.xml"/><Relationship Id="rId27" Type="http://schemas.openxmlformats.org/officeDocument/2006/relationships/tags" Target="../tags/tag110.xml"/><Relationship Id="rId26" Type="http://schemas.openxmlformats.org/officeDocument/2006/relationships/tags" Target="../tags/tag109.xml"/><Relationship Id="rId25" Type="http://schemas.openxmlformats.org/officeDocument/2006/relationships/tags" Target="../tags/tag108.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tags" Target="../tags/tag86.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5.xml"/></Relationships>
</file>

<file path=ppt/slides/_rels/slide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2" Type="http://schemas.openxmlformats.org/officeDocument/2006/relationships/notesSlide" Target="../notesSlides/notesSlide5.xml"/><Relationship Id="rId11" Type="http://schemas.openxmlformats.org/officeDocument/2006/relationships/slideLayout" Target="../slideLayouts/slideLayout2.xml"/><Relationship Id="rId10" Type="http://schemas.openxmlformats.org/officeDocument/2006/relationships/tags" Target="../tags/tag127.xml"/><Relationship Id="rId1" Type="http://schemas.openxmlformats.org/officeDocument/2006/relationships/tags" Target="../tags/tag11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2" Type="http://schemas.openxmlformats.org/officeDocument/2006/relationships/notesSlide" Target="../notesSlides/notesSlide6.xml"/><Relationship Id="rId11" Type="http://schemas.openxmlformats.org/officeDocument/2006/relationships/slideLayout" Target="../slideLayouts/slideLayout2.xml"/><Relationship Id="rId10" Type="http://schemas.openxmlformats.org/officeDocument/2006/relationships/tags" Target="../tags/tag134.xml"/><Relationship Id="rId1" Type="http://schemas.openxmlformats.org/officeDocument/2006/relationships/image" Target="../media/image33.jpeg"/></Relationships>
</file>

<file path=ppt/slides/_rels/slide25.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8" Type="http://schemas.openxmlformats.org/officeDocument/2006/relationships/notesSlide" Target="../notesSlides/notesSlide7.xml"/><Relationship Id="rId17" Type="http://schemas.openxmlformats.org/officeDocument/2006/relationships/slideLayout" Target="../slideLayouts/slideLayout2.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5.xml"/></Relationships>
</file>

<file path=ppt/slides/_rels/slide26.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0" Type="http://schemas.openxmlformats.org/officeDocument/2006/relationships/notesSlide" Target="../notesSlides/notesSlide8.xml"/><Relationship Id="rId2" Type="http://schemas.openxmlformats.org/officeDocument/2006/relationships/tags" Target="../tags/tag152.xml"/><Relationship Id="rId19" Type="http://schemas.openxmlformats.org/officeDocument/2006/relationships/slideLayout" Target="../slideLayouts/slideLayout2.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image" Target="../media/image36.jpeg"/><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1.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38.jpeg"/><Relationship Id="rId6" Type="http://schemas.openxmlformats.org/officeDocument/2006/relationships/image" Target="../media/image37.jpeg"/><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6" Type="http://schemas.openxmlformats.org/officeDocument/2006/relationships/slideLayout" Target="../slideLayouts/slideLayout2.xml"/><Relationship Id="rId15" Type="http://schemas.openxmlformats.org/officeDocument/2006/relationships/tags" Target="../tags/tag19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77.xml"/></Relationships>
</file>

<file path=ppt/slides/_rels/slide31.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9" Type="http://schemas.openxmlformats.org/officeDocument/2006/relationships/notesSlide" Target="../notesSlides/notesSlide11.xml"/><Relationship Id="rId18" Type="http://schemas.openxmlformats.org/officeDocument/2006/relationships/slideLayout" Target="../slideLayouts/slideLayout2.xml"/><Relationship Id="rId17" Type="http://schemas.openxmlformats.org/officeDocument/2006/relationships/tags" Target="../tags/tag208.xml"/><Relationship Id="rId16" Type="http://schemas.openxmlformats.org/officeDocument/2006/relationships/tags" Target="../tags/tag207.xml"/><Relationship Id="rId15" Type="http://schemas.openxmlformats.org/officeDocument/2006/relationships/tags" Target="../tags/tag206.xml"/><Relationship Id="rId14" Type="http://schemas.openxmlformats.org/officeDocument/2006/relationships/tags" Target="../tags/tag205.xml"/><Relationship Id="rId13" Type="http://schemas.openxmlformats.org/officeDocument/2006/relationships/tags" Target="../tags/tag204.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tags" Target="../tags/tag19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33.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6" Type="http://schemas.openxmlformats.org/officeDocument/2006/relationships/slideLayout" Target="../slideLayouts/slideLayout2.xml"/><Relationship Id="rId15" Type="http://schemas.openxmlformats.org/officeDocument/2006/relationships/image" Target="../media/image43.jpeg"/><Relationship Id="rId14" Type="http://schemas.openxmlformats.org/officeDocument/2006/relationships/image" Target="../media/image42.jpeg"/><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09.xml"/></Relationships>
</file>

<file path=ppt/slides/_rels/slide34.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7" Type="http://schemas.openxmlformats.org/officeDocument/2006/relationships/slideLayout" Target="../slideLayouts/slideLayout2.xml"/><Relationship Id="rId16" Type="http://schemas.openxmlformats.org/officeDocument/2006/relationships/image" Target="../media/image51.png"/><Relationship Id="rId15" Type="http://schemas.openxmlformats.org/officeDocument/2006/relationships/image" Target="../media/image50.png"/><Relationship Id="rId14" Type="http://schemas.openxmlformats.org/officeDocument/2006/relationships/image" Target="../media/image49.jpeg"/><Relationship Id="rId13" Type="http://schemas.openxmlformats.org/officeDocument/2006/relationships/image" Target="../media/image48.jpeg"/><Relationship Id="rId12"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tags" Target="../tags/tag22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2.jpe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5.jpeg"/><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7" Type="http://schemas.openxmlformats.org/officeDocument/2006/relationships/slideLayout" Target="../slideLayouts/slideLayout2.xml"/><Relationship Id="rId16" Type="http://schemas.openxmlformats.org/officeDocument/2006/relationships/image" Target="../media/image10.png"/><Relationship Id="rId15" Type="http://schemas.openxmlformats.org/officeDocument/2006/relationships/tags" Target="../tags/tag21.xml"/><Relationship Id="rId14" Type="http://schemas.openxmlformats.org/officeDocument/2006/relationships/image" Target="../media/image9.jpeg"/><Relationship Id="rId13" Type="http://schemas.openxmlformats.org/officeDocument/2006/relationships/image" Target="../media/image8.png"/><Relationship Id="rId12" Type="http://schemas.openxmlformats.org/officeDocument/2006/relationships/tags" Target="../tags/tag20.xml"/><Relationship Id="rId11" Type="http://schemas.openxmlformats.org/officeDocument/2006/relationships/image" Target="../media/image7.jpeg"/><Relationship Id="rId10" Type="http://schemas.openxmlformats.org/officeDocument/2006/relationships/tags" Target="../tags/tag19.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l="11517" r="15521"/>
          <a:stretch>
            <a:fillRect/>
          </a:stretch>
        </p:blipFill>
        <p:spPr>
          <a:xfrm>
            <a:off x="0" y="3904503"/>
            <a:ext cx="10700426" cy="9436504"/>
          </a:xfrm>
          <a:prstGeom prst="rect">
            <a:avLst/>
          </a:prstGeom>
        </p:spPr>
      </p:pic>
      <p:sp>
        <p:nvSpPr>
          <p:cNvPr id="18" name="矩形 17"/>
          <p:cNvSpPr/>
          <p:nvPr/>
        </p:nvSpPr>
        <p:spPr>
          <a:xfrm>
            <a:off x="-21907" y="3866402"/>
            <a:ext cx="10713720" cy="10757648"/>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11" y="1257103"/>
            <a:ext cx="10691178" cy="200025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 y="1551348"/>
            <a:ext cx="10691812" cy="769441"/>
          </a:xfrm>
          <a:prstGeom prst="rect">
            <a:avLst/>
          </a:prstGeom>
        </p:spPr>
        <p:txBody>
          <a:bodyPr wrap="square">
            <a:spAutoFit/>
          </a:bodyPr>
          <a:lstStyle/>
          <a:p>
            <a:pPr lvl="0" algn="ctr" defTabSz="1238885" fontAlgn="auto">
              <a:spcBef>
                <a:spcPts val="1200"/>
              </a:spcBef>
              <a:spcAft>
                <a:spcPts val="1200"/>
              </a:spcAft>
              <a:defRPr/>
            </a:pPr>
            <a:r>
              <a:rPr lang="zh-CN" altLang="en-US" sz="4400" b="1" kern="2200" dirty="0">
                <a:solidFill>
                  <a:srgbClr val="002060"/>
                </a:solidFill>
                <a:latin typeface="+mj-ea"/>
                <a:ea typeface="+mj-ea"/>
                <a:cs typeface="+mn-ea"/>
                <a:sym typeface="+mn-lt"/>
              </a:rPr>
              <a:t>双柏县大麦地镇国土空间规划</a:t>
            </a:r>
            <a:endParaRPr lang="zh-CN" altLang="en-US" sz="4400" b="1" kern="2200" dirty="0">
              <a:solidFill>
                <a:srgbClr val="002060"/>
              </a:solidFill>
              <a:latin typeface="+mj-ea"/>
              <a:ea typeface="+mj-ea"/>
              <a:cs typeface="+mn-ea"/>
              <a:sym typeface="+mn-lt"/>
            </a:endParaRPr>
          </a:p>
        </p:txBody>
      </p:sp>
      <p:sp>
        <p:nvSpPr>
          <p:cNvPr id="14" name="object 14"/>
          <p:cNvSpPr txBox="1"/>
          <p:nvPr/>
        </p:nvSpPr>
        <p:spPr>
          <a:xfrm>
            <a:off x="3628707" y="2431550"/>
            <a:ext cx="3435985" cy="1426210"/>
          </a:xfrm>
          <a:prstGeom prst="rect">
            <a:avLst/>
          </a:prstGeom>
        </p:spPr>
        <p:txBody>
          <a:bodyPr vert="horz" wrap="square" lIns="0" tIns="272415" rIns="0" bIns="0" rtlCol="0">
            <a:spAutoFit/>
          </a:bodyPr>
          <a:lstStyle/>
          <a:p>
            <a:pPr algn="ctr">
              <a:lnSpc>
                <a:spcPct val="100000"/>
              </a:lnSpc>
              <a:spcBef>
                <a:spcPts val="2145"/>
              </a:spcBef>
            </a:pPr>
            <a:r>
              <a:rPr sz="32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（2021-2035年）</a:t>
            </a:r>
            <a:endParaRPr sz="32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spcBef>
                <a:spcPts val="1780"/>
              </a:spcBef>
            </a:pPr>
            <a:r>
              <a:rPr sz="2800" b="1" spc="-5"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草案公示</a:t>
            </a:r>
            <a:endParaRPr sz="28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0" y="-238978"/>
            <a:ext cx="2698176" cy="1446550"/>
          </a:xfrm>
          <a:prstGeom prst="rect">
            <a:avLst/>
          </a:prstGeom>
          <a:noFill/>
        </p:spPr>
        <p:txBody>
          <a:bodyPr wrap="none" lIns="91440" tIns="45720" rIns="91440" bIns="45720">
            <a:spAutoFit/>
          </a:bodyPr>
          <a:lstStyle/>
          <a:p>
            <a:pPr algn="ctr"/>
            <a:r>
              <a:rPr lang="en-US" altLang="zh-CN" sz="8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2021</a:t>
            </a:r>
            <a:endParaRPr lang="zh-CN" altLang="en-US" sz="8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
        <p:nvSpPr>
          <p:cNvPr id="15" name="object 7"/>
          <p:cNvSpPr txBox="1"/>
          <p:nvPr/>
        </p:nvSpPr>
        <p:spPr>
          <a:xfrm>
            <a:off x="3255262" y="13609770"/>
            <a:ext cx="4182876" cy="1283044"/>
          </a:xfrm>
          <a:prstGeom prst="rect">
            <a:avLst/>
          </a:prstGeom>
        </p:spPr>
        <p:txBody>
          <a:bodyPr vert="horz" wrap="square" lIns="0" tIns="272415" rIns="0" bIns="0" rtlCol="0">
            <a:spAutoFit/>
          </a:bodyPr>
          <a:lstStyle>
            <a:defPPr>
              <a:defRPr lang="zh-CN"/>
            </a:defPPr>
            <a:lvl1pPr algn="ctr">
              <a:lnSpc>
                <a:spcPct val="100000"/>
              </a:lnSpc>
              <a:spcBef>
                <a:spcPts val="2145"/>
              </a:spcBef>
              <a:defRPr sz="32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2400" dirty="0"/>
              <a:t>双柏</a:t>
            </a:r>
            <a:r>
              <a:rPr lang="zh-CN" altLang="en-US" sz="2400" dirty="0" smtClean="0"/>
              <a:t>县</a:t>
            </a:r>
            <a:r>
              <a:rPr lang="zh-CN" altLang="en-US" sz="2400" dirty="0"/>
              <a:t>大麦</a:t>
            </a:r>
            <a:r>
              <a:rPr lang="zh-CN" altLang="en-US" sz="2400" dirty="0" smtClean="0"/>
              <a:t>地</a:t>
            </a:r>
            <a:r>
              <a:rPr lang="zh-CN" altLang="en-US" sz="2400" dirty="0"/>
              <a:t>镇</a:t>
            </a:r>
            <a:r>
              <a:rPr sz="2400" dirty="0" err="1" smtClean="0"/>
              <a:t>人民政府</a:t>
            </a:r>
            <a:endParaRPr sz="2400" dirty="0"/>
          </a:p>
          <a:p>
            <a:r>
              <a:rPr sz="2400" dirty="0" smtClean="0"/>
              <a:t>2024.0</a:t>
            </a:r>
            <a:r>
              <a:rPr lang="en-US" sz="2400" dirty="0" smtClean="0"/>
              <a:t>4</a:t>
            </a:r>
            <a:endParaRPr sz="2400" dirty="0"/>
          </a:p>
        </p:txBody>
      </p:sp>
      <p:sp>
        <p:nvSpPr>
          <p:cNvPr id="17" name="矩形 16"/>
          <p:cNvSpPr/>
          <p:nvPr/>
        </p:nvSpPr>
        <p:spPr>
          <a:xfrm>
            <a:off x="8017132" y="13786549"/>
            <a:ext cx="2698175" cy="1446550"/>
          </a:xfrm>
          <a:prstGeom prst="rect">
            <a:avLst/>
          </a:prstGeom>
          <a:noFill/>
        </p:spPr>
        <p:txBody>
          <a:bodyPr wrap="none" lIns="91440" tIns="45720" rIns="91440" bIns="45720">
            <a:spAutoFit/>
          </a:bodyPr>
          <a:lstStyle/>
          <a:p>
            <a:pPr algn="ctr"/>
            <a:r>
              <a:rPr lang="en-US" altLang="zh-CN" sz="8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2035</a:t>
            </a:r>
            <a:endParaRPr lang="zh-CN" altLang="en-US" sz="8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4"/>
          <p:cNvSpPr/>
          <p:nvPr/>
        </p:nvSpPr>
        <p:spPr>
          <a:xfrm>
            <a:off x="952" y="11670441"/>
            <a:ext cx="10691495" cy="3449169"/>
          </a:xfrm>
          <a:prstGeom prst="rect">
            <a:avLst/>
          </a:prstGeom>
          <a:blipFill>
            <a:blip r:embed="rId1" cstate="print"/>
            <a:srcRect/>
            <a:stretch>
              <a:fillRect t="-14294" b="-19898"/>
            </a:stretch>
          </a:blipFill>
        </p:spPr>
        <p:txBody>
          <a:bodyPr wrap="square" lIns="0" tIns="0" rIns="0" bIns="0" rtlCol="0"/>
          <a:lstStyle/>
          <a:p/>
        </p:txBody>
      </p:sp>
      <p:grpSp>
        <p:nvGrpSpPr>
          <p:cNvPr id="4" name="组合 3"/>
          <p:cNvGrpSpPr/>
          <p:nvPr/>
        </p:nvGrpSpPr>
        <p:grpSpPr>
          <a:xfrm>
            <a:off x="1816213" y="1234929"/>
            <a:ext cx="8616260" cy="9881526"/>
            <a:chOff x="1073146" y="3385447"/>
            <a:chExt cx="9484244" cy="6904872"/>
          </a:xfrm>
        </p:grpSpPr>
        <p:sp>
          <p:nvSpPr>
            <p:cNvPr id="5" name="圆角矩形 4"/>
            <p:cNvSpPr/>
            <p:nvPr/>
          </p:nvSpPr>
          <p:spPr>
            <a:xfrm>
              <a:off x="1073149" y="3385447"/>
              <a:ext cx="9484241" cy="2085556"/>
            </a:xfrm>
            <a:prstGeom prst="roundRect">
              <a:avLst/>
            </a:prstGeom>
            <a:solidFill>
              <a:srgbClr val="FFFFF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1238885" fontAlgn="auto">
                <a:lnSpc>
                  <a:spcPct val="150000"/>
                </a:lnSpc>
                <a:spcBef>
                  <a:spcPts val="0"/>
                </a:spcBef>
                <a:spcAft>
                  <a:spcPts val="0"/>
                </a:spcAft>
                <a:buSzPct val="100000"/>
                <a:buFont typeface="Wingdings" panose="05000000000000000000" pitchFamily="2" charset="2"/>
                <a:buChar char="n"/>
              </a:pPr>
              <a:r>
                <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近期目标（</a:t>
              </a:r>
              <a:r>
                <a:rPr lang="en-US"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2020—2025</a:t>
              </a:r>
              <a:r>
                <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年）</a:t>
              </a:r>
              <a:endPar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algn="just" defTabSz="1238885" fontAlgn="auto">
                <a:lnSpc>
                  <a:spcPct val="150000"/>
                </a:lnSpc>
                <a:spcBef>
                  <a:spcPts val="0"/>
                </a:spcBef>
                <a:spcAft>
                  <a:spcPts val="0"/>
                </a:spcAft>
              </a:pPr>
              <a:r>
                <a:rPr lang="zh-CN" altLang="en-US" kern="0" dirty="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到</a:t>
              </a:r>
              <a:r>
                <a:rPr lang="en-US" altLang="zh-CN" kern="0" dirty="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2025</a:t>
              </a:r>
              <a:r>
                <a:rPr lang="zh-CN" altLang="en-US" kern="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kern="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初步建成“双柏南部现代化中心城镇”</a:t>
              </a:r>
              <a:r>
                <a:rPr lang="zh-CN" altLang="zh-CN">
                  <a:solidFill>
                    <a:schemeClr val="tx1">
                      <a:lumMod val="50000"/>
                    </a:schemeClr>
                  </a:solidFill>
                  <a:latin typeface="微软雅黑" panose="020B0503020204020204" pitchFamily="34" charset="-122"/>
                  <a:ea typeface="微软雅黑" panose="020B0503020204020204" pitchFamily="34" charset="-122"/>
                </a:rPr>
                <a:t>。更具连通性和系统性的国土</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空间保护格局基本奠定</a:t>
              </a:r>
              <a:r>
                <a:rPr lang="zh-CN" altLang="zh-CN">
                  <a:solidFill>
                    <a:schemeClr val="tx1">
                      <a:lumMod val="50000"/>
                    </a:schemeClr>
                  </a:solidFill>
                  <a:latin typeface="微软雅黑" panose="020B0503020204020204" pitchFamily="34" charset="-122"/>
                  <a:ea typeface="微软雅黑" panose="020B0503020204020204" pitchFamily="34" charset="-122"/>
                </a:rPr>
                <a:t>，更具可持续性的</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耕地布局基本形成</a:t>
              </a:r>
              <a:r>
                <a:rPr lang="zh-CN" altLang="zh-CN">
                  <a:solidFill>
                    <a:schemeClr val="tx1">
                      <a:lumMod val="50000"/>
                    </a:schemeClr>
                  </a:solidFill>
                  <a:latin typeface="微软雅黑" panose="020B0503020204020204" pitchFamily="34" charset="-122"/>
                  <a:ea typeface="微软雅黑" panose="020B0503020204020204" pitchFamily="34" charset="-122"/>
                </a:rPr>
                <a:t>，镇区与中心村等重点区域集聚效应明显，乡村振兴取得重要进展，镇区建设更加集约高效。镇区建设更加集约高效、产城融合、城乡融合发展初见成效，镇区和园区产业互为支撑、经济共同发展、居民收入持续稳步提高，镇村活力进一步提升。</a:t>
              </a:r>
              <a:endParaRPr lang="zh-CN" altLang="en-US" kern="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 name="组合 5"/>
            <p:cNvGrpSpPr/>
            <p:nvPr/>
          </p:nvGrpSpPr>
          <p:grpSpPr>
            <a:xfrm>
              <a:off x="1073146" y="5709475"/>
              <a:ext cx="9484244" cy="4580844"/>
              <a:chOff x="1073146" y="5468592"/>
              <a:chExt cx="9484244" cy="6272290"/>
            </a:xfrm>
          </p:grpSpPr>
          <p:sp>
            <p:nvSpPr>
              <p:cNvPr id="13" name="圆角矩形 12"/>
              <p:cNvSpPr/>
              <p:nvPr/>
            </p:nvSpPr>
            <p:spPr>
              <a:xfrm>
                <a:off x="1073146" y="5468592"/>
                <a:ext cx="9484244" cy="3368168"/>
              </a:xfrm>
              <a:prstGeom prst="roundRect">
                <a:avLst/>
              </a:prstGeom>
              <a:solidFill>
                <a:srgbClr val="FFFFFF"/>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1238885" fontAlgn="auto">
                  <a:lnSpc>
                    <a:spcPct val="150000"/>
                  </a:lnSpc>
                  <a:spcBef>
                    <a:spcPts val="0"/>
                  </a:spcBef>
                  <a:spcAft>
                    <a:spcPts val="0"/>
                  </a:spcAft>
                  <a:buSzPct val="100000"/>
                  <a:buFont typeface="Wingdings" panose="05000000000000000000" pitchFamily="2" charset="2"/>
                  <a:buChar char="n"/>
                </a:pPr>
                <a:r>
                  <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远期目标（</a:t>
                </a:r>
                <a:r>
                  <a:rPr lang="en-US"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2026—2035</a:t>
                </a:r>
                <a:r>
                  <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年）</a:t>
                </a:r>
                <a:endPar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endParaRPr>
              </a:p>
              <a:p>
                <a:pPr indent="304800" algn="just" defTabSz="1238885" fontAlgn="auto">
                  <a:lnSpc>
                    <a:spcPct val="150000"/>
                  </a:lnSpc>
                  <a:spcBef>
                    <a:spcPts val="0"/>
                  </a:spcBef>
                  <a:spcAft>
                    <a:spcPts val="0"/>
                  </a:spcAft>
                </a:pPr>
                <a:r>
                  <a:rPr lang="zh-CN" altLang="en-US" kern="0" dirty="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到</a:t>
                </a:r>
                <a:r>
                  <a:rPr lang="en-US" altLang="zh-CN" kern="0" dirty="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2035</a:t>
                </a:r>
                <a:r>
                  <a:rPr lang="zh-CN" altLang="en-US" kern="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kern="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率先绘就“绿汁江畔乡村振兴示范样板”</a:t>
                </a:r>
                <a:r>
                  <a:rPr lang="zh-CN" altLang="zh-CN">
                    <a:solidFill>
                      <a:schemeClr val="tx1">
                        <a:lumMod val="50000"/>
                      </a:schemeClr>
                    </a:solidFill>
                    <a:latin typeface="微软雅黑" panose="020B0503020204020204" pitchFamily="34" charset="-122"/>
                    <a:ea typeface="微软雅黑" panose="020B0503020204020204" pitchFamily="34" charset="-122"/>
                  </a:rPr>
                  <a:t>。全面形成数字经济引领、现代服务业有力支撑、三产深度融合的现代产业体系，实现地区生产总值、城乡居民人均可支配收入显著提升，</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率先实现高水平现代化小城镇先行样板</a:t>
                </a:r>
                <a:r>
                  <a:rPr lang="zh-CN" altLang="zh-CN">
                    <a:solidFill>
                      <a:schemeClr val="tx1">
                        <a:lumMod val="50000"/>
                      </a:schemeClr>
                    </a:solidFill>
                    <a:latin typeface="微软雅黑" panose="020B0503020204020204" pitchFamily="34" charset="-122"/>
                    <a:ea typeface="微软雅黑" panose="020B0503020204020204" pitchFamily="34" charset="-122"/>
                  </a:rPr>
                  <a:t>。并树立小城镇农业转型典范，基本完成综合实力显著增强、产业发展提质升级、空间形态整体提升、民生保障持续发力、城市文明魅力彰显、人居环境全面优化的</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绿汁江畔美丽经济示范样板建</a:t>
                </a:r>
                <a:r>
                  <a:rPr lang="zh-CN" altLang="zh-CN" b="1" kern="0" smtClea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设</a:t>
                </a:r>
                <a:r>
                  <a:rPr lang="zh-CN" altLang="zh-CN" kern="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kern="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圆角矩形 15"/>
              <p:cNvSpPr/>
              <p:nvPr/>
            </p:nvSpPr>
            <p:spPr>
              <a:xfrm>
                <a:off x="1073146" y="9221764"/>
                <a:ext cx="9484244" cy="2519118"/>
              </a:xfrm>
              <a:prstGeom prst="roundRect">
                <a:avLst/>
              </a:prstGeom>
              <a:solidFill>
                <a:srgbClr val="FFFFFF"/>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1238885" fontAlgn="auto">
                  <a:lnSpc>
                    <a:spcPct val="150000"/>
                  </a:lnSpc>
                  <a:spcBef>
                    <a:spcPts val="0"/>
                  </a:spcBef>
                  <a:spcAft>
                    <a:spcPts val="0"/>
                  </a:spcAft>
                  <a:buSzPct val="100000"/>
                  <a:buFont typeface="Wingdings" panose="05000000000000000000" pitchFamily="2" charset="2"/>
                  <a:buChar char="n"/>
                </a:pPr>
                <a:r>
                  <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远</a:t>
                </a:r>
                <a:r>
                  <a:rPr lang="zh-CN" altLang="en-US"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景</a:t>
                </a:r>
                <a:r>
                  <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目标（</a:t>
                </a:r>
                <a:r>
                  <a:rPr lang="en-US"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2036—2050</a:t>
                </a:r>
                <a:r>
                  <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年）</a:t>
                </a:r>
                <a:endParaRPr lang="zh-CN" altLang="zh-CN" sz="2400" b="1" kern="100" dirty="0">
                  <a:solidFill>
                    <a:srgbClr val="DF6615"/>
                  </a:solidFill>
                  <a:latin typeface="微软雅黑" panose="020B0503020204020204" pitchFamily="34" charset="-122"/>
                  <a:ea typeface="微软雅黑" panose="020B0503020204020204" pitchFamily="34" charset="-122"/>
                  <a:cs typeface="Times New Roman" panose="02020603050405020304" pitchFamily="18" charset="0"/>
                </a:endParaRPr>
              </a:p>
              <a:p>
                <a:pPr indent="306070" defTabSz="1238885" fontAlgn="auto">
                  <a:lnSpc>
                    <a:spcPct val="150000"/>
                  </a:lnSpc>
                  <a:spcBef>
                    <a:spcPts val="0"/>
                  </a:spcBef>
                  <a:spcAft>
                    <a:spcPts val="0"/>
                  </a:spcAft>
                </a:pPr>
                <a:r>
                  <a:rPr lang="zh-CN" altLang="en-US" kern="0" dirty="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到</a:t>
                </a:r>
                <a:r>
                  <a:rPr lang="en-US" altLang="zh-CN" kern="0" dirty="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2050</a:t>
                </a:r>
                <a:r>
                  <a:rPr lang="zh-CN" altLang="en-US" kern="0">
                    <a:solidFill>
                      <a:prstClr val="black">
                        <a:lumMod val="50000"/>
                      </a:prstClr>
                    </a:solidFill>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kern="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高质量建成“城乡融合发展示范区”</a:t>
                </a:r>
                <a:r>
                  <a:rPr lang="zh-CN" altLang="zh-CN">
                    <a:solidFill>
                      <a:schemeClr val="tx1">
                        <a:lumMod val="50000"/>
                      </a:schemeClr>
                    </a:solidFill>
                    <a:latin typeface="微软雅黑" panose="020B0503020204020204" pitchFamily="34" charset="-122"/>
                    <a:ea typeface="微软雅黑" panose="020B0503020204020204" pitchFamily="34" charset="-122"/>
                  </a:rPr>
                  <a:t>。城乡互补、区域互通、三生空间互动、各类资源要素有机融合的国土空间格局全面形成。生产空间集约高效、生活空间宜居适度，生态空间山清水秀，</a:t>
                </a:r>
                <a:r>
                  <a:rPr lang="zh-CN" altLang="zh-CN" b="1" ker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国土空间治理体系和治理能力现代化全面实</a:t>
                </a:r>
                <a:r>
                  <a:rPr lang="zh-CN" altLang="zh-CN" b="1" kern="0" smtClean="0">
                    <a:solidFill>
                      <a:srgbClr val="DF6615"/>
                    </a:solidFill>
                    <a:latin typeface="微软雅黑" panose="020B0503020204020204" pitchFamily="34" charset="-122"/>
                    <a:ea typeface="微软雅黑" panose="020B0503020204020204" pitchFamily="34" charset="-122"/>
                    <a:cs typeface="Times New Roman" panose="02020603050405020304" pitchFamily="18" charset="0"/>
                  </a:rPr>
                  <a:t>现</a:t>
                </a:r>
                <a:r>
                  <a:rPr lang="zh-CN" altLang="en-US" b="1" ker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b="1" kern="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10" name="组合 9"/>
          <p:cNvGrpSpPr/>
          <p:nvPr/>
        </p:nvGrpSpPr>
        <p:grpSpPr>
          <a:xfrm>
            <a:off x="635" y="144780"/>
            <a:ext cx="10690860" cy="695960"/>
            <a:chOff x="1" y="693"/>
            <a:chExt cx="16836" cy="1096"/>
          </a:xfrm>
        </p:grpSpPr>
        <p:sp>
          <p:nvSpPr>
            <p:cNvPr id="2" name="矩形 1"/>
            <p:cNvSpPr/>
            <p:nvPr>
              <p:custDataLst>
                <p:tags r:id="rId2"/>
              </p:custDataLst>
            </p:nvPr>
          </p:nvSpPr>
          <p:spPr>
            <a:xfrm>
              <a:off x="1498" y="693"/>
              <a:ext cx="8123" cy="1016"/>
            </a:xfrm>
            <a:prstGeom prst="rect">
              <a:avLst/>
            </a:prstGeom>
          </p:spPr>
          <p:txBody>
            <a:bodyPr wrap="square">
              <a:spAutoFit/>
            </a:bodyPr>
            <a:lstStyle/>
            <a:p>
              <a:r>
                <a:rPr lang="en-US" altLang="zh-CN" sz="3600" b="1" dirty="0">
                  <a:solidFill>
                    <a:srgbClr val="DF6615"/>
                  </a:solidFill>
                  <a:latin typeface="微软雅黑" panose="020B0503020204020204" pitchFamily="34" charset="-122"/>
                  <a:ea typeface="微软雅黑" panose="020B0503020204020204" pitchFamily="34" charset="-122"/>
                </a:rPr>
                <a:t>2.2 </a:t>
              </a:r>
              <a:r>
                <a:rPr lang="zh-CN" sz="3600" b="1" dirty="0">
                  <a:solidFill>
                    <a:srgbClr val="DF6615"/>
                  </a:solidFill>
                  <a:latin typeface="微软雅黑" panose="020B0503020204020204" pitchFamily="34" charset="-122"/>
                  <a:ea typeface="微软雅黑" panose="020B0503020204020204" pitchFamily="34" charset="-122"/>
                </a:rPr>
                <a:t>规划目标</a:t>
              </a:r>
              <a:endParaRPr lang="zh-CN" sz="3600" b="1" dirty="0">
                <a:solidFill>
                  <a:srgbClr val="DF6615"/>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3"/>
              </p:custDataLst>
            </p:nvPr>
          </p:nvCxnSpPr>
          <p:spPr>
            <a:xfrm>
              <a:off x="1" y="1789"/>
              <a:ext cx="16836" cy="0"/>
            </a:xfrm>
            <a:prstGeom prst="line">
              <a:avLst/>
            </a:prstGeom>
            <a:ln w="50800">
              <a:solidFill>
                <a:srgbClr val="DF6615"/>
              </a:solidFill>
            </a:ln>
          </p:spPr>
          <p:style>
            <a:lnRef idx="1">
              <a:schemeClr val="accent1"/>
            </a:lnRef>
            <a:fillRef idx="0">
              <a:schemeClr val="accent1"/>
            </a:fillRef>
            <a:effectRef idx="0">
              <a:schemeClr val="accent1"/>
            </a:effectRef>
            <a:fontRef idx="minor">
              <a:schemeClr val="tx1"/>
            </a:fontRef>
          </p:style>
        </p:cxnSp>
        <p:sp>
          <p:nvSpPr>
            <p:cNvPr id="7" name="燕尾形 6"/>
            <p:cNvSpPr/>
            <p:nvPr>
              <p:custDataLst>
                <p:tags r:id="rId4"/>
              </p:custDataLst>
            </p:nvPr>
          </p:nvSpPr>
          <p:spPr>
            <a:xfrm>
              <a:off x="850" y="818"/>
              <a:ext cx="488" cy="765"/>
            </a:xfrm>
            <a:prstGeom prst="chevron">
              <a:avLst/>
            </a:prstGeom>
            <a:solidFill>
              <a:srgbClr val="DF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燕尾形 22"/>
            <p:cNvSpPr/>
            <p:nvPr>
              <p:custDataLst>
                <p:tags r:id="rId5"/>
              </p:custDataLst>
            </p:nvPr>
          </p:nvSpPr>
          <p:spPr>
            <a:xfrm>
              <a:off x="390" y="818"/>
              <a:ext cx="488" cy="765"/>
            </a:xfrm>
            <a:prstGeom prst="chevron">
              <a:avLst/>
            </a:prstGeom>
            <a:solidFill>
              <a:srgbClr val="DF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任意多边形 29"/>
          <p:cNvSpPr/>
          <p:nvPr/>
        </p:nvSpPr>
        <p:spPr>
          <a:xfrm>
            <a:off x="692265" y="1111664"/>
            <a:ext cx="411480" cy="10287855"/>
          </a:xfrm>
          <a:custGeom>
            <a:avLst/>
            <a:gdLst>
              <a:gd name="connsiteX0" fmla="*/ 102870 w 411480"/>
              <a:gd name="connsiteY0" fmla="*/ 9286382 h 9755406"/>
              <a:gd name="connsiteX1" fmla="*/ 308610 w 411480"/>
              <a:gd name="connsiteY1" fmla="*/ 9286382 h 9755406"/>
              <a:gd name="connsiteX2" fmla="*/ 308610 w 411480"/>
              <a:gd name="connsiteY2" fmla="*/ 9549666 h 9755406"/>
              <a:gd name="connsiteX3" fmla="*/ 411480 w 411480"/>
              <a:gd name="connsiteY3" fmla="*/ 9549666 h 9755406"/>
              <a:gd name="connsiteX4" fmla="*/ 205740 w 411480"/>
              <a:gd name="connsiteY4" fmla="*/ 9755406 h 9755406"/>
              <a:gd name="connsiteX5" fmla="*/ 0 w 411480"/>
              <a:gd name="connsiteY5" fmla="*/ 9549666 h 9755406"/>
              <a:gd name="connsiteX6" fmla="*/ 102870 w 411480"/>
              <a:gd name="connsiteY6" fmla="*/ 9549666 h 9755406"/>
              <a:gd name="connsiteX7" fmla="*/ 102870 w 411480"/>
              <a:gd name="connsiteY7" fmla="*/ 8994224 h 9755406"/>
              <a:gd name="connsiteX8" fmla="*/ 308610 w 411480"/>
              <a:gd name="connsiteY8" fmla="*/ 8994224 h 9755406"/>
              <a:gd name="connsiteX9" fmla="*/ 308610 w 411480"/>
              <a:gd name="connsiteY9" fmla="*/ 9182473 h 9755406"/>
              <a:gd name="connsiteX10" fmla="*/ 102870 w 411480"/>
              <a:gd name="connsiteY10" fmla="*/ 9182473 h 9755406"/>
              <a:gd name="connsiteX11" fmla="*/ 102870 w 411480"/>
              <a:gd name="connsiteY11" fmla="*/ 8734539 h 9755406"/>
              <a:gd name="connsiteX12" fmla="*/ 308610 w 411480"/>
              <a:gd name="connsiteY12" fmla="*/ 8734539 h 9755406"/>
              <a:gd name="connsiteX13" fmla="*/ 308610 w 411480"/>
              <a:gd name="connsiteY13" fmla="*/ 8890315 h 9755406"/>
              <a:gd name="connsiteX14" fmla="*/ 102870 w 411480"/>
              <a:gd name="connsiteY14" fmla="*/ 8890315 h 9755406"/>
              <a:gd name="connsiteX15" fmla="*/ 102870 w 411480"/>
              <a:gd name="connsiteY15" fmla="*/ 8536419 h 9755406"/>
              <a:gd name="connsiteX16" fmla="*/ 308610 w 411480"/>
              <a:gd name="connsiteY16" fmla="*/ 8536419 h 9755406"/>
              <a:gd name="connsiteX17" fmla="*/ 308610 w 411480"/>
              <a:gd name="connsiteY17" fmla="*/ 8630630 h 9755406"/>
              <a:gd name="connsiteX18" fmla="*/ 102870 w 411480"/>
              <a:gd name="connsiteY18" fmla="*/ 8630630 h 9755406"/>
              <a:gd name="connsiteX19" fmla="*/ 102870 w 411480"/>
              <a:gd name="connsiteY19" fmla="*/ 1163463 h 9755406"/>
              <a:gd name="connsiteX20" fmla="*/ 308610 w 411480"/>
              <a:gd name="connsiteY20" fmla="*/ 1163463 h 9755406"/>
              <a:gd name="connsiteX21" fmla="*/ 308610 w 411480"/>
              <a:gd name="connsiteY21" fmla="*/ 8432510 h 9755406"/>
              <a:gd name="connsiteX22" fmla="*/ 102870 w 411480"/>
              <a:gd name="connsiteY22" fmla="*/ 8432510 h 9755406"/>
              <a:gd name="connsiteX23" fmla="*/ 102870 w 411480"/>
              <a:gd name="connsiteY23" fmla="*/ 871305 h 9755406"/>
              <a:gd name="connsiteX24" fmla="*/ 308610 w 411480"/>
              <a:gd name="connsiteY24" fmla="*/ 871305 h 9755406"/>
              <a:gd name="connsiteX25" fmla="*/ 308610 w 411480"/>
              <a:gd name="connsiteY25" fmla="*/ 1059554 h 9755406"/>
              <a:gd name="connsiteX26" fmla="*/ 102870 w 411480"/>
              <a:gd name="connsiteY26" fmla="*/ 1059554 h 9755406"/>
              <a:gd name="connsiteX27" fmla="*/ 102870 w 411480"/>
              <a:gd name="connsiteY27" fmla="*/ 611620 h 9755406"/>
              <a:gd name="connsiteX28" fmla="*/ 308610 w 411480"/>
              <a:gd name="connsiteY28" fmla="*/ 611620 h 9755406"/>
              <a:gd name="connsiteX29" fmla="*/ 308610 w 411480"/>
              <a:gd name="connsiteY29" fmla="*/ 767397 h 9755406"/>
              <a:gd name="connsiteX30" fmla="*/ 102870 w 411480"/>
              <a:gd name="connsiteY30" fmla="*/ 767397 h 9755406"/>
              <a:gd name="connsiteX31" fmla="*/ 102870 w 411480"/>
              <a:gd name="connsiteY31" fmla="*/ 413500 h 9755406"/>
              <a:gd name="connsiteX32" fmla="*/ 308610 w 411480"/>
              <a:gd name="connsiteY32" fmla="*/ 413500 h 9755406"/>
              <a:gd name="connsiteX33" fmla="*/ 308610 w 411480"/>
              <a:gd name="connsiteY33" fmla="*/ 507711 h 9755406"/>
              <a:gd name="connsiteX34" fmla="*/ 102870 w 411480"/>
              <a:gd name="connsiteY34" fmla="*/ 507711 h 9755406"/>
              <a:gd name="connsiteX35" fmla="*/ 102870 w 411480"/>
              <a:gd name="connsiteY35" fmla="*/ 0 h 9755406"/>
              <a:gd name="connsiteX36" fmla="*/ 308610 w 411480"/>
              <a:gd name="connsiteY36" fmla="*/ 0 h 9755406"/>
              <a:gd name="connsiteX37" fmla="*/ 308610 w 411480"/>
              <a:gd name="connsiteY37" fmla="*/ 309591 h 9755406"/>
              <a:gd name="connsiteX38" fmla="*/ 102870 w 411480"/>
              <a:gd name="connsiteY38" fmla="*/ 309591 h 97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1480" h="9755406">
                <a:moveTo>
                  <a:pt x="102870" y="9286382"/>
                </a:moveTo>
                <a:lnTo>
                  <a:pt x="308610" y="9286382"/>
                </a:lnTo>
                <a:lnTo>
                  <a:pt x="308610" y="9549666"/>
                </a:lnTo>
                <a:lnTo>
                  <a:pt x="411480" y="9549666"/>
                </a:lnTo>
                <a:lnTo>
                  <a:pt x="205740" y="9755406"/>
                </a:lnTo>
                <a:lnTo>
                  <a:pt x="0" y="9549666"/>
                </a:lnTo>
                <a:lnTo>
                  <a:pt x="102870" y="9549666"/>
                </a:lnTo>
                <a:close/>
                <a:moveTo>
                  <a:pt x="102870" y="8994224"/>
                </a:moveTo>
                <a:lnTo>
                  <a:pt x="308610" y="8994224"/>
                </a:lnTo>
                <a:lnTo>
                  <a:pt x="308610" y="9182473"/>
                </a:lnTo>
                <a:lnTo>
                  <a:pt x="102870" y="9182473"/>
                </a:lnTo>
                <a:close/>
                <a:moveTo>
                  <a:pt x="102870" y="8734539"/>
                </a:moveTo>
                <a:lnTo>
                  <a:pt x="308610" y="8734539"/>
                </a:lnTo>
                <a:lnTo>
                  <a:pt x="308610" y="8890315"/>
                </a:lnTo>
                <a:lnTo>
                  <a:pt x="102870" y="8890315"/>
                </a:lnTo>
                <a:close/>
                <a:moveTo>
                  <a:pt x="102870" y="8536419"/>
                </a:moveTo>
                <a:lnTo>
                  <a:pt x="308610" y="8536419"/>
                </a:lnTo>
                <a:lnTo>
                  <a:pt x="308610" y="8630630"/>
                </a:lnTo>
                <a:lnTo>
                  <a:pt x="102870" y="8630630"/>
                </a:lnTo>
                <a:close/>
                <a:moveTo>
                  <a:pt x="102870" y="1163463"/>
                </a:moveTo>
                <a:lnTo>
                  <a:pt x="308610" y="1163463"/>
                </a:lnTo>
                <a:lnTo>
                  <a:pt x="308610" y="8432510"/>
                </a:lnTo>
                <a:lnTo>
                  <a:pt x="102870" y="8432510"/>
                </a:lnTo>
                <a:close/>
                <a:moveTo>
                  <a:pt x="102870" y="871305"/>
                </a:moveTo>
                <a:lnTo>
                  <a:pt x="308610" y="871305"/>
                </a:lnTo>
                <a:lnTo>
                  <a:pt x="308610" y="1059554"/>
                </a:lnTo>
                <a:lnTo>
                  <a:pt x="102870" y="1059554"/>
                </a:lnTo>
                <a:close/>
                <a:moveTo>
                  <a:pt x="102870" y="611620"/>
                </a:moveTo>
                <a:lnTo>
                  <a:pt x="308610" y="611620"/>
                </a:lnTo>
                <a:lnTo>
                  <a:pt x="308610" y="767397"/>
                </a:lnTo>
                <a:lnTo>
                  <a:pt x="102870" y="767397"/>
                </a:lnTo>
                <a:close/>
                <a:moveTo>
                  <a:pt x="102870" y="413500"/>
                </a:moveTo>
                <a:lnTo>
                  <a:pt x="308610" y="413500"/>
                </a:lnTo>
                <a:lnTo>
                  <a:pt x="308610" y="507711"/>
                </a:lnTo>
                <a:lnTo>
                  <a:pt x="102870" y="507711"/>
                </a:lnTo>
                <a:close/>
                <a:moveTo>
                  <a:pt x="102870" y="0"/>
                </a:moveTo>
                <a:lnTo>
                  <a:pt x="308610" y="0"/>
                </a:lnTo>
                <a:lnTo>
                  <a:pt x="308610" y="309591"/>
                </a:lnTo>
                <a:lnTo>
                  <a:pt x="102870" y="309591"/>
                </a:lnTo>
                <a:close/>
              </a:path>
            </a:pathLst>
          </a:custGeom>
          <a:solidFill>
            <a:srgbClr val="DF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36030" y="2538565"/>
            <a:ext cx="1123950" cy="51169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2025</a:t>
            </a:r>
            <a:r>
              <a:rPr lang="zh-CN" altLang="en-US" b="1" dirty="0"/>
              <a:t>年</a:t>
            </a:r>
            <a:endParaRPr lang="zh-CN" altLang="en-US" b="1" dirty="0"/>
          </a:p>
        </p:txBody>
      </p:sp>
      <p:sp>
        <p:nvSpPr>
          <p:cNvPr id="31" name="矩形 30"/>
          <p:cNvSpPr/>
          <p:nvPr/>
        </p:nvSpPr>
        <p:spPr>
          <a:xfrm>
            <a:off x="321771" y="5797371"/>
            <a:ext cx="1123950" cy="51169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2035</a:t>
            </a:r>
            <a:r>
              <a:rPr lang="zh-CN" altLang="en-US" b="1" dirty="0"/>
              <a:t>年</a:t>
            </a:r>
            <a:endParaRPr lang="zh-CN" altLang="en-US" b="1" dirty="0"/>
          </a:p>
        </p:txBody>
      </p:sp>
      <p:sp>
        <p:nvSpPr>
          <p:cNvPr id="32" name="矩形 31"/>
          <p:cNvSpPr/>
          <p:nvPr/>
        </p:nvSpPr>
        <p:spPr>
          <a:xfrm>
            <a:off x="402590" y="9158591"/>
            <a:ext cx="1123950" cy="51169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2050</a:t>
            </a:r>
            <a:r>
              <a:rPr lang="zh-CN" altLang="en-US" b="1" dirty="0"/>
              <a:t>年</a:t>
            </a:r>
            <a:endParaRPr lang="zh-CN" altLang="en-US"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635" y="144780"/>
            <a:ext cx="10690860" cy="695960"/>
            <a:chOff x="1" y="693"/>
            <a:chExt cx="16836" cy="1096"/>
          </a:xfrm>
        </p:grpSpPr>
        <p:sp>
          <p:nvSpPr>
            <p:cNvPr id="2" name="矩形 1"/>
            <p:cNvSpPr/>
            <p:nvPr>
              <p:custDataLst>
                <p:tags r:id="rId1"/>
              </p:custDataLst>
            </p:nvPr>
          </p:nvSpPr>
          <p:spPr>
            <a:xfrm>
              <a:off x="1498" y="693"/>
              <a:ext cx="12233" cy="1016"/>
            </a:xfrm>
            <a:prstGeom prst="rect">
              <a:avLst/>
            </a:prstGeom>
          </p:spPr>
          <p:txBody>
            <a:bodyPr wrap="square">
              <a:spAutoFit/>
            </a:bodyPr>
            <a:lstStyle/>
            <a:p>
              <a:r>
                <a:rPr lang="en-US" altLang="zh-CN" sz="3600" b="1" dirty="0">
                  <a:solidFill>
                    <a:srgbClr val="DF6615"/>
                  </a:solidFill>
                  <a:latin typeface="微软雅黑" panose="020B0503020204020204" pitchFamily="34" charset="-122"/>
                  <a:ea typeface="微软雅黑" panose="020B0503020204020204" pitchFamily="34" charset="-122"/>
                </a:rPr>
                <a:t>2.3 </a:t>
              </a:r>
              <a:r>
                <a:rPr lang="zh-CN" sz="3600" b="1" dirty="0">
                  <a:solidFill>
                    <a:srgbClr val="DF6615"/>
                  </a:solidFill>
                  <a:latin typeface="微软雅黑" panose="020B0503020204020204" pitchFamily="34" charset="-122"/>
                  <a:ea typeface="微软雅黑" panose="020B0503020204020204" pitchFamily="34" charset="-122"/>
                </a:rPr>
                <a:t>国土空间开发保护战略</a:t>
              </a:r>
              <a:endParaRPr lang="zh-CN" sz="3600" b="1" dirty="0">
                <a:solidFill>
                  <a:srgbClr val="DF6615"/>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1" y="1789"/>
              <a:ext cx="16836" cy="0"/>
            </a:xfrm>
            <a:prstGeom prst="line">
              <a:avLst/>
            </a:prstGeom>
            <a:ln w="50800">
              <a:solidFill>
                <a:srgbClr val="DF6615"/>
              </a:solidFill>
            </a:ln>
          </p:spPr>
          <p:style>
            <a:lnRef idx="1">
              <a:schemeClr val="accent1"/>
            </a:lnRef>
            <a:fillRef idx="0">
              <a:schemeClr val="accent1"/>
            </a:fillRef>
            <a:effectRef idx="0">
              <a:schemeClr val="accent1"/>
            </a:effectRef>
            <a:fontRef idx="minor">
              <a:schemeClr val="tx1"/>
            </a:fontRef>
          </p:style>
        </p:cxnSp>
        <p:sp>
          <p:nvSpPr>
            <p:cNvPr id="7" name="燕尾形 6"/>
            <p:cNvSpPr/>
            <p:nvPr>
              <p:custDataLst>
                <p:tags r:id="rId3"/>
              </p:custDataLst>
            </p:nvPr>
          </p:nvSpPr>
          <p:spPr>
            <a:xfrm>
              <a:off x="850" y="818"/>
              <a:ext cx="488" cy="765"/>
            </a:xfrm>
            <a:prstGeom prst="chevron">
              <a:avLst/>
            </a:prstGeom>
            <a:solidFill>
              <a:srgbClr val="DF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燕尾形 22"/>
            <p:cNvSpPr/>
            <p:nvPr>
              <p:custDataLst>
                <p:tags r:id="rId4"/>
              </p:custDataLst>
            </p:nvPr>
          </p:nvSpPr>
          <p:spPr>
            <a:xfrm>
              <a:off x="390" y="818"/>
              <a:ext cx="488" cy="765"/>
            </a:xfrm>
            <a:prstGeom prst="chevron">
              <a:avLst/>
            </a:prstGeom>
            <a:solidFill>
              <a:srgbClr val="DF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任意多边形 5"/>
          <p:cNvSpPr/>
          <p:nvPr/>
        </p:nvSpPr>
        <p:spPr>
          <a:xfrm>
            <a:off x="980177" y="2394917"/>
            <a:ext cx="8733045" cy="1687586"/>
          </a:xfrm>
          <a:custGeom>
            <a:avLst/>
            <a:gdLst>
              <a:gd name="connsiteX0" fmla="*/ 0 w 8733045"/>
              <a:gd name="connsiteY0" fmla="*/ 0 h 1842750"/>
              <a:gd name="connsiteX1" fmla="*/ 8733045 w 8733045"/>
              <a:gd name="connsiteY1" fmla="*/ 0 h 1842750"/>
              <a:gd name="connsiteX2" fmla="*/ 8733045 w 8733045"/>
              <a:gd name="connsiteY2" fmla="*/ 1842750 h 1842750"/>
              <a:gd name="connsiteX3" fmla="*/ 0 w 8733045"/>
              <a:gd name="connsiteY3" fmla="*/ 1842750 h 1842750"/>
              <a:gd name="connsiteX4" fmla="*/ 0 w 8733045"/>
              <a:gd name="connsiteY4" fmla="*/ 0 h 184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045" h="1842750">
                <a:moveTo>
                  <a:pt x="0" y="0"/>
                </a:moveTo>
                <a:lnTo>
                  <a:pt x="8733045" y="0"/>
                </a:lnTo>
                <a:lnTo>
                  <a:pt x="8733045" y="1842750"/>
                </a:lnTo>
                <a:lnTo>
                  <a:pt x="0" y="1842750"/>
                </a:lnTo>
                <a:lnTo>
                  <a:pt x="0" y="0"/>
                </a:lnTo>
                <a:close/>
              </a:path>
            </a:pathLst>
          </a:custGeom>
        </p:spPr>
        <p:style>
          <a:lnRef idx="2">
            <a:schemeClr val="accent3">
              <a:shade val="80000"/>
              <a:hueOff val="-82253"/>
              <a:satOff val="-4302"/>
              <a:lumOff val="596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781" tIns="312420" rIns="677781" bIns="142240" numCol="1" spcCol="1270" anchor="t" anchorCtr="0">
            <a:noAutofit/>
          </a:bodyPr>
          <a:lstStyle/>
          <a:p>
            <a:pPr marL="0" lvl="1"/>
            <a:r>
              <a:rPr lang="zh-CN" dirty="0">
                <a:latin typeface="+mj-ea"/>
                <a:ea typeface="+mj-ea"/>
              </a:rPr>
              <a:t>坚持山水林田湖草生命共同体的整体系统观，在资源环境禀赋和生态安全约束下，通过实施生态系统保护、修复工程，实现自然生态系统基本实现良性循环，确保区域生态保护红线总体格局稳定。促进生态效益、经济效益和社会效益的协调统一，为实现大麦地镇可持续发展打下基础。</a:t>
            </a:r>
            <a:endParaRPr lang="zh-CN" altLang="en-US" dirty="0">
              <a:latin typeface="+mj-ea"/>
              <a:ea typeface="+mj-ea"/>
            </a:endParaRPr>
          </a:p>
        </p:txBody>
      </p:sp>
      <p:sp>
        <p:nvSpPr>
          <p:cNvPr id="8" name="任意多边形 7"/>
          <p:cNvSpPr/>
          <p:nvPr/>
        </p:nvSpPr>
        <p:spPr>
          <a:xfrm>
            <a:off x="1416829" y="2092517"/>
            <a:ext cx="5462572" cy="523800"/>
          </a:xfrm>
          <a:custGeom>
            <a:avLst/>
            <a:gdLst>
              <a:gd name="connsiteX0" fmla="*/ 0 w 5462572"/>
              <a:gd name="connsiteY0" fmla="*/ 73801 h 442800"/>
              <a:gd name="connsiteX1" fmla="*/ 73801 w 5462572"/>
              <a:gd name="connsiteY1" fmla="*/ 0 h 442800"/>
              <a:gd name="connsiteX2" fmla="*/ 5388771 w 5462572"/>
              <a:gd name="connsiteY2" fmla="*/ 0 h 442800"/>
              <a:gd name="connsiteX3" fmla="*/ 5462572 w 5462572"/>
              <a:gd name="connsiteY3" fmla="*/ 73801 h 442800"/>
              <a:gd name="connsiteX4" fmla="*/ 5462572 w 5462572"/>
              <a:gd name="connsiteY4" fmla="*/ 368999 h 442800"/>
              <a:gd name="connsiteX5" fmla="*/ 5388771 w 5462572"/>
              <a:gd name="connsiteY5" fmla="*/ 442800 h 442800"/>
              <a:gd name="connsiteX6" fmla="*/ 73801 w 5462572"/>
              <a:gd name="connsiteY6" fmla="*/ 442800 h 442800"/>
              <a:gd name="connsiteX7" fmla="*/ 0 w 5462572"/>
              <a:gd name="connsiteY7" fmla="*/ 368999 h 442800"/>
              <a:gd name="connsiteX8" fmla="*/ 0 w 5462572"/>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2572" h="442800">
                <a:moveTo>
                  <a:pt x="0" y="73801"/>
                </a:moveTo>
                <a:cubicBezTo>
                  <a:pt x="0" y="33042"/>
                  <a:pt x="33042" y="0"/>
                  <a:pt x="73801" y="0"/>
                </a:cubicBezTo>
                <a:lnTo>
                  <a:pt x="5388771" y="0"/>
                </a:lnTo>
                <a:cubicBezTo>
                  <a:pt x="5429530" y="0"/>
                  <a:pt x="5462572" y="33042"/>
                  <a:pt x="5462572" y="73801"/>
                </a:cubicBezTo>
                <a:lnTo>
                  <a:pt x="5462572" y="368999"/>
                </a:lnTo>
                <a:cubicBezTo>
                  <a:pt x="5462572" y="409758"/>
                  <a:pt x="5429530" y="442800"/>
                  <a:pt x="5388771" y="442800"/>
                </a:cubicBezTo>
                <a:lnTo>
                  <a:pt x="73801" y="442800"/>
                </a:lnTo>
                <a:cubicBezTo>
                  <a:pt x="33042" y="442800"/>
                  <a:pt x="0" y="409758"/>
                  <a:pt x="0" y="368999"/>
                </a:cubicBezTo>
                <a:lnTo>
                  <a:pt x="0" y="73801"/>
                </a:lnTo>
                <a:close/>
              </a:path>
            </a:pathLst>
          </a:custGeom>
          <a:solidFill>
            <a:schemeClr val="accent3">
              <a:lumMod val="75000"/>
            </a:schemeClr>
          </a:solid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252678" tIns="21616" rIns="252678" bIns="21616" numCol="1" spcCol="1270" anchor="ctr" anchorCtr="0">
            <a:noAutofit/>
          </a:bodyPr>
          <a:lstStyle/>
          <a:p>
            <a:pPr lvl="0" algn="l" defTabSz="1244600" rtl="0">
              <a:lnSpc>
                <a:spcPct val="90000"/>
              </a:lnSpc>
              <a:spcBef>
                <a:spcPct val="0"/>
              </a:spcBef>
              <a:spcAft>
                <a:spcPct val="35000"/>
              </a:spcAft>
            </a:pPr>
            <a:r>
              <a:rPr lang="zh-CN" sz="2800" b="1" kern="1200" dirty="0" smtClean="0">
                <a:latin typeface="+mj-ea"/>
                <a:ea typeface="+mj-ea"/>
              </a:rPr>
              <a:t>生态立镇，筑牢生态安全屏障</a:t>
            </a:r>
            <a:endParaRPr lang="zh-CN" altLang="en-US" sz="2800" b="1" kern="1200" dirty="0">
              <a:latin typeface="+mj-ea"/>
              <a:ea typeface="+mj-ea"/>
            </a:endParaRPr>
          </a:p>
        </p:txBody>
      </p:sp>
      <p:sp>
        <p:nvSpPr>
          <p:cNvPr id="9" name="任意多边形 8"/>
          <p:cNvSpPr/>
          <p:nvPr/>
        </p:nvSpPr>
        <p:spPr>
          <a:xfrm>
            <a:off x="980177" y="4487595"/>
            <a:ext cx="8733045" cy="1346625"/>
          </a:xfrm>
          <a:custGeom>
            <a:avLst/>
            <a:gdLst>
              <a:gd name="connsiteX0" fmla="*/ 0 w 8733045"/>
              <a:gd name="connsiteY0" fmla="*/ 0 h 1346625"/>
              <a:gd name="connsiteX1" fmla="*/ 8733045 w 8733045"/>
              <a:gd name="connsiteY1" fmla="*/ 0 h 1346625"/>
              <a:gd name="connsiteX2" fmla="*/ 8733045 w 8733045"/>
              <a:gd name="connsiteY2" fmla="*/ 1346625 h 1346625"/>
              <a:gd name="connsiteX3" fmla="*/ 0 w 8733045"/>
              <a:gd name="connsiteY3" fmla="*/ 1346625 h 1346625"/>
              <a:gd name="connsiteX4" fmla="*/ 0 w 8733045"/>
              <a:gd name="connsiteY4" fmla="*/ 0 h 134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045" h="1346625">
                <a:moveTo>
                  <a:pt x="0" y="0"/>
                </a:moveTo>
                <a:lnTo>
                  <a:pt x="8733045" y="0"/>
                </a:lnTo>
                <a:lnTo>
                  <a:pt x="8733045" y="1346625"/>
                </a:lnTo>
                <a:lnTo>
                  <a:pt x="0" y="1346625"/>
                </a:lnTo>
                <a:lnTo>
                  <a:pt x="0" y="0"/>
                </a:lnTo>
                <a:close/>
              </a:path>
            </a:pathLst>
          </a:custGeom>
        </p:spPr>
        <p:style>
          <a:lnRef idx="2">
            <a:schemeClr val="accent3">
              <a:shade val="80000"/>
              <a:hueOff val="-82253"/>
              <a:satOff val="-4302"/>
              <a:lumOff val="596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781" tIns="312420" rIns="677781" bIns="142240" numCol="1" spcCol="1270" anchor="t" anchorCtr="0">
            <a:noAutofit/>
          </a:bodyPr>
          <a:lstStyle/>
          <a:p>
            <a:r>
              <a:rPr lang="zh-CN" altLang="zh-CN" dirty="0">
                <a:latin typeface="+mj-ea"/>
                <a:ea typeface="+mj-ea"/>
              </a:rPr>
              <a:t>严格落实“三区三线”划定成果，深入落实永久基本农田保护任务，保障国家粮食安全和重要农产品供给。严守永久基本农田保护红线，将指标落实到地块、责任落实到人，全面实施耕地数量、质量、生态三位一体保护。</a:t>
            </a:r>
            <a:endParaRPr lang="zh-CN" altLang="zh-CN" dirty="0">
              <a:latin typeface="+mj-ea"/>
              <a:ea typeface="+mj-ea"/>
            </a:endParaRPr>
          </a:p>
        </p:txBody>
      </p:sp>
      <p:sp>
        <p:nvSpPr>
          <p:cNvPr id="13" name="任意多边形 12"/>
          <p:cNvSpPr/>
          <p:nvPr/>
        </p:nvSpPr>
        <p:spPr>
          <a:xfrm>
            <a:off x="1416829" y="4181156"/>
            <a:ext cx="5462572" cy="527839"/>
          </a:xfrm>
          <a:custGeom>
            <a:avLst/>
            <a:gdLst>
              <a:gd name="connsiteX0" fmla="*/ 0 w 5433901"/>
              <a:gd name="connsiteY0" fmla="*/ 87975 h 527839"/>
              <a:gd name="connsiteX1" fmla="*/ 87975 w 5433901"/>
              <a:gd name="connsiteY1" fmla="*/ 0 h 527839"/>
              <a:gd name="connsiteX2" fmla="*/ 5345926 w 5433901"/>
              <a:gd name="connsiteY2" fmla="*/ 0 h 527839"/>
              <a:gd name="connsiteX3" fmla="*/ 5433901 w 5433901"/>
              <a:gd name="connsiteY3" fmla="*/ 87975 h 527839"/>
              <a:gd name="connsiteX4" fmla="*/ 5433901 w 5433901"/>
              <a:gd name="connsiteY4" fmla="*/ 439864 h 527839"/>
              <a:gd name="connsiteX5" fmla="*/ 5345926 w 5433901"/>
              <a:gd name="connsiteY5" fmla="*/ 527839 h 527839"/>
              <a:gd name="connsiteX6" fmla="*/ 87975 w 5433901"/>
              <a:gd name="connsiteY6" fmla="*/ 527839 h 527839"/>
              <a:gd name="connsiteX7" fmla="*/ 0 w 5433901"/>
              <a:gd name="connsiteY7" fmla="*/ 439864 h 527839"/>
              <a:gd name="connsiteX8" fmla="*/ 0 w 5433901"/>
              <a:gd name="connsiteY8" fmla="*/ 87975 h 52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901" h="527839">
                <a:moveTo>
                  <a:pt x="0" y="87975"/>
                </a:moveTo>
                <a:cubicBezTo>
                  <a:pt x="0" y="39388"/>
                  <a:pt x="39388" y="0"/>
                  <a:pt x="87975" y="0"/>
                </a:cubicBezTo>
                <a:lnTo>
                  <a:pt x="5345926" y="0"/>
                </a:lnTo>
                <a:cubicBezTo>
                  <a:pt x="5394513" y="0"/>
                  <a:pt x="5433901" y="39388"/>
                  <a:pt x="5433901" y="87975"/>
                </a:cubicBezTo>
                <a:lnTo>
                  <a:pt x="5433901" y="439864"/>
                </a:lnTo>
                <a:cubicBezTo>
                  <a:pt x="5433901" y="488451"/>
                  <a:pt x="5394513" y="527839"/>
                  <a:pt x="5345926" y="527839"/>
                </a:cubicBezTo>
                <a:lnTo>
                  <a:pt x="87975" y="527839"/>
                </a:lnTo>
                <a:cubicBezTo>
                  <a:pt x="39388" y="527839"/>
                  <a:pt x="0" y="488451"/>
                  <a:pt x="0" y="439864"/>
                </a:cubicBezTo>
                <a:lnTo>
                  <a:pt x="0" y="87975"/>
                </a:lnTo>
                <a:close/>
              </a:path>
            </a:pathLst>
          </a:custGeom>
          <a:solidFill>
            <a:schemeClr val="accent3">
              <a:lumMod val="75000"/>
            </a:schemeClr>
          </a:solidFill>
        </p:spPr>
        <p:style>
          <a:lnRef idx="2">
            <a:schemeClr val="lt1">
              <a:hueOff val="0"/>
              <a:satOff val="0"/>
              <a:lumOff val="0"/>
              <a:alphaOff val="0"/>
            </a:schemeClr>
          </a:lnRef>
          <a:fillRef idx="1">
            <a:schemeClr val="accent3">
              <a:shade val="80000"/>
              <a:hueOff val="-82253"/>
              <a:satOff val="-4302"/>
              <a:lumOff val="5966"/>
              <a:alphaOff val="0"/>
            </a:schemeClr>
          </a:fillRef>
          <a:effectRef idx="0">
            <a:schemeClr val="accent3">
              <a:shade val="80000"/>
              <a:hueOff val="-82253"/>
              <a:satOff val="-4302"/>
              <a:lumOff val="5966"/>
              <a:alphaOff val="0"/>
            </a:schemeClr>
          </a:effectRef>
          <a:fontRef idx="minor">
            <a:schemeClr val="lt1"/>
          </a:fontRef>
        </p:style>
        <p:txBody>
          <a:bodyPr spcFirstLastPara="0" vert="horz" wrap="square" lIns="256829" tIns="25767" rIns="256829" bIns="25767" numCol="1" spcCol="1270" anchor="ctr" anchorCtr="0">
            <a:noAutofit/>
          </a:bodyPr>
          <a:lstStyle/>
          <a:p>
            <a:pPr lvl="0" algn="l" defTabSz="1244600" rtl="0">
              <a:lnSpc>
                <a:spcPct val="90000"/>
              </a:lnSpc>
              <a:spcBef>
                <a:spcPct val="0"/>
              </a:spcBef>
              <a:spcAft>
                <a:spcPct val="35000"/>
              </a:spcAft>
            </a:pPr>
            <a:r>
              <a:rPr lang="zh-CN" sz="2800" b="1" kern="1200" dirty="0" smtClean="0">
                <a:latin typeface="+mj-ea"/>
                <a:ea typeface="+mj-ea"/>
              </a:rPr>
              <a:t>粮食安全，严守耕地保护红线</a:t>
            </a:r>
            <a:endParaRPr lang="zh-CN" altLang="en-US" sz="2800" b="1" kern="1200" dirty="0">
              <a:latin typeface="+mj-ea"/>
              <a:ea typeface="+mj-ea"/>
            </a:endParaRPr>
          </a:p>
        </p:txBody>
      </p:sp>
      <p:sp>
        <p:nvSpPr>
          <p:cNvPr id="24" name="任意多边形 23"/>
          <p:cNvSpPr/>
          <p:nvPr/>
        </p:nvSpPr>
        <p:spPr>
          <a:xfrm>
            <a:off x="980177" y="6221659"/>
            <a:ext cx="8733045" cy="1346625"/>
          </a:xfrm>
          <a:custGeom>
            <a:avLst/>
            <a:gdLst>
              <a:gd name="connsiteX0" fmla="*/ 0 w 8733045"/>
              <a:gd name="connsiteY0" fmla="*/ 0 h 1346625"/>
              <a:gd name="connsiteX1" fmla="*/ 8733045 w 8733045"/>
              <a:gd name="connsiteY1" fmla="*/ 0 h 1346625"/>
              <a:gd name="connsiteX2" fmla="*/ 8733045 w 8733045"/>
              <a:gd name="connsiteY2" fmla="*/ 1346625 h 1346625"/>
              <a:gd name="connsiteX3" fmla="*/ 0 w 8733045"/>
              <a:gd name="connsiteY3" fmla="*/ 1346625 h 1346625"/>
              <a:gd name="connsiteX4" fmla="*/ 0 w 8733045"/>
              <a:gd name="connsiteY4" fmla="*/ 0 h 134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045" h="1346625">
                <a:moveTo>
                  <a:pt x="0" y="0"/>
                </a:moveTo>
                <a:lnTo>
                  <a:pt x="8733045" y="0"/>
                </a:lnTo>
                <a:lnTo>
                  <a:pt x="8733045" y="1346625"/>
                </a:lnTo>
                <a:lnTo>
                  <a:pt x="0" y="1346625"/>
                </a:lnTo>
                <a:lnTo>
                  <a:pt x="0" y="0"/>
                </a:lnTo>
                <a:close/>
              </a:path>
            </a:pathLst>
          </a:custGeom>
        </p:spPr>
        <p:style>
          <a:lnRef idx="2">
            <a:schemeClr val="accent3">
              <a:shade val="80000"/>
              <a:hueOff val="-82253"/>
              <a:satOff val="-4302"/>
              <a:lumOff val="596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781" tIns="312420" rIns="677781" bIns="142240" numCol="1" spcCol="1270" anchor="t" anchorCtr="0">
            <a:noAutofit/>
          </a:bodyPr>
          <a:lstStyle/>
          <a:p>
            <a:r>
              <a:rPr lang="zh-CN" altLang="zh-CN" dirty="0"/>
              <a:t>把握镇域交通环境改善的历史机遇，大力推进以国道、乡道为重点的交通基础设施网络建设。主动服务双柏县，积极促进与双柏县城镇群优势互补、分工协作，产业协同向纵深推进，高质量发展水平不断提升</a:t>
            </a:r>
            <a:r>
              <a:rPr lang="zh-CN" altLang="zh-CN" dirty="0" smtClean="0"/>
              <a:t>。</a:t>
            </a:r>
            <a:endParaRPr lang="zh-CN" altLang="zh-CN" dirty="0">
              <a:latin typeface="+mj-ea"/>
              <a:ea typeface="+mj-ea"/>
            </a:endParaRPr>
          </a:p>
        </p:txBody>
      </p:sp>
      <p:sp>
        <p:nvSpPr>
          <p:cNvPr id="25" name="任意多边形 24"/>
          <p:cNvSpPr/>
          <p:nvPr/>
        </p:nvSpPr>
        <p:spPr>
          <a:xfrm>
            <a:off x="1416829" y="5915220"/>
            <a:ext cx="5462572" cy="527839"/>
          </a:xfrm>
          <a:custGeom>
            <a:avLst/>
            <a:gdLst>
              <a:gd name="connsiteX0" fmla="*/ 0 w 5433901"/>
              <a:gd name="connsiteY0" fmla="*/ 87975 h 527839"/>
              <a:gd name="connsiteX1" fmla="*/ 87975 w 5433901"/>
              <a:gd name="connsiteY1" fmla="*/ 0 h 527839"/>
              <a:gd name="connsiteX2" fmla="*/ 5345926 w 5433901"/>
              <a:gd name="connsiteY2" fmla="*/ 0 h 527839"/>
              <a:gd name="connsiteX3" fmla="*/ 5433901 w 5433901"/>
              <a:gd name="connsiteY3" fmla="*/ 87975 h 527839"/>
              <a:gd name="connsiteX4" fmla="*/ 5433901 w 5433901"/>
              <a:gd name="connsiteY4" fmla="*/ 439864 h 527839"/>
              <a:gd name="connsiteX5" fmla="*/ 5345926 w 5433901"/>
              <a:gd name="connsiteY5" fmla="*/ 527839 h 527839"/>
              <a:gd name="connsiteX6" fmla="*/ 87975 w 5433901"/>
              <a:gd name="connsiteY6" fmla="*/ 527839 h 527839"/>
              <a:gd name="connsiteX7" fmla="*/ 0 w 5433901"/>
              <a:gd name="connsiteY7" fmla="*/ 439864 h 527839"/>
              <a:gd name="connsiteX8" fmla="*/ 0 w 5433901"/>
              <a:gd name="connsiteY8" fmla="*/ 87975 h 52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901" h="527839">
                <a:moveTo>
                  <a:pt x="0" y="87975"/>
                </a:moveTo>
                <a:cubicBezTo>
                  <a:pt x="0" y="39388"/>
                  <a:pt x="39388" y="0"/>
                  <a:pt x="87975" y="0"/>
                </a:cubicBezTo>
                <a:lnTo>
                  <a:pt x="5345926" y="0"/>
                </a:lnTo>
                <a:cubicBezTo>
                  <a:pt x="5394513" y="0"/>
                  <a:pt x="5433901" y="39388"/>
                  <a:pt x="5433901" y="87975"/>
                </a:cubicBezTo>
                <a:lnTo>
                  <a:pt x="5433901" y="439864"/>
                </a:lnTo>
                <a:cubicBezTo>
                  <a:pt x="5433901" y="488451"/>
                  <a:pt x="5394513" y="527839"/>
                  <a:pt x="5345926" y="527839"/>
                </a:cubicBezTo>
                <a:lnTo>
                  <a:pt x="87975" y="527839"/>
                </a:lnTo>
                <a:cubicBezTo>
                  <a:pt x="39388" y="527839"/>
                  <a:pt x="0" y="488451"/>
                  <a:pt x="0" y="439864"/>
                </a:cubicBezTo>
                <a:lnTo>
                  <a:pt x="0" y="87975"/>
                </a:lnTo>
                <a:close/>
              </a:path>
            </a:pathLst>
          </a:custGeom>
          <a:solidFill>
            <a:schemeClr val="accent3">
              <a:lumMod val="75000"/>
            </a:schemeClr>
          </a:solidFill>
        </p:spPr>
        <p:style>
          <a:lnRef idx="2">
            <a:schemeClr val="lt1">
              <a:hueOff val="0"/>
              <a:satOff val="0"/>
              <a:lumOff val="0"/>
              <a:alphaOff val="0"/>
            </a:schemeClr>
          </a:lnRef>
          <a:fillRef idx="1">
            <a:schemeClr val="accent3">
              <a:shade val="80000"/>
              <a:hueOff val="-82253"/>
              <a:satOff val="-4302"/>
              <a:lumOff val="5966"/>
              <a:alphaOff val="0"/>
            </a:schemeClr>
          </a:fillRef>
          <a:effectRef idx="0">
            <a:schemeClr val="accent3">
              <a:shade val="80000"/>
              <a:hueOff val="-82253"/>
              <a:satOff val="-4302"/>
              <a:lumOff val="5966"/>
              <a:alphaOff val="0"/>
            </a:schemeClr>
          </a:effectRef>
          <a:fontRef idx="minor">
            <a:schemeClr val="lt1"/>
          </a:fontRef>
        </p:style>
        <p:txBody>
          <a:bodyPr spcFirstLastPara="0" vert="horz" wrap="square" lIns="256829" tIns="25767" rIns="256829" bIns="25767" numCol="1" spcCol="1270" anchor="ctr" anchorCtr="0">
            <a:noAutofit/>
          </a:bodyPr>
          <a:lstStyle/>
          <a:p>
            <a:pPr lvl="0" defTabSz="1244600">
              <a:lnSpc>
                <a:spcPct val="90000"/>
              </a:lnSpc>
              <a:spcAft>
                <a:spcPct val="35000"/>
              </a:spcAft>
            </a:pPr>
            <a:r>
              <a:rPr lang="zh-CN" altLang="en-US" sz="2800" b="1" dirty="0" smtClean="0">
                <a:latin typeface="+mj-ea"/>
                <a:ea typeface="+mj-ea"/>
              </a:rPr>
              <a:t>区域</a:t>
            </a:r>
            <a:r>
              <a:rPr lang="zh-CN" altLang="en-US" sz="2800" b="1" dirty="0">
                <a:latin typeface="+mj-ea"/>
                <a:ea typeface="+mj-ea"/>
              </a:rPr>
              <a:t>协同，加强各地分工协作</a:t>
            </a:r>
            <a:endParaRPr lang="zh-CN" altLang="en-US" sz="2800" b="1" kern="1200" dirty="0">
              <a:latin typeface="+mj-ea"/>
              <a:ea typeface="+mj-ea"/>
            </a:endParaRPr>
          </a:p>
        </p:txBody>
      </p:sp>
      <p:sp>
        <p:nvSpPr>
          <p:cNvPr id="26" name="任意多边形 25"/>
          <p:cNvSpPr/>
          <p:nvPr/>
        </p:nvSpPr>
        <p:spPr>
          <a:xfrm>
            <a:off x="980177" y="7983742"/>
            <a:ext cx="8733045" cy="1611686"/>
          </a:xfrm>
          <a:custGeom>
            <a:avLst/>
            <a:gdLst>
              <a:gd name="connsiteX0" fmla="*/ 0 w 8733045"/>
              <a:gd name="connsiteY0" fmla="*/ 0 h 1346625"/>
              <a:gd name="connsiteX1" fmla="*/ 8733045 w 8733045"/>
              <a:gd name="connsiteY1" fmla="*/ 0 h 1346625"/>
              <a:gd name="connsiteX2" fmla="*/ 8733045 w 8733045"/>
              <a:gd name="connsiteY2" fmla="*/ 1346625 h 1346625"/>
              <a:gd name="connsiteX3" fmla="*/ 0 w 8733045"/>
              <a:gd name="connsiteY3" fmla="*/ 1346625 h 1346625"/>
              <a:gd name="connsiteX4" fmla="*/ 0 w 8733045"/>
              <a:gd name="connsiteY4" fmla="*/ 0 h 134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045" h="1346625">
                <a:moveTo>
                  <a:pt x="0" y="0"/>
                </a:moveTo>
                <a:lnTo>
                  <a:pt x="8733045" y="0"/>
                </a:lnTo>
                <a:lnTo>
                  <a:pt x="8733045" y="1346625"/>
                </a:lnTo>
                <a:lnTo>
                  <a:pt x="0" y="1346625"/>
                </a:lnTo>
                <a:lnTo>
                  <a:pt x="0" y="0"/>
                </a:lnTo>
                <a:close/>
              </a:path>
            </a:pathLst>
          </a:custGeom>
        </p:spPr>
        <p:style>
          <a:lnRef idx="2">
            <a:schemeClr val="accent3">
              <a:shade val="80000"/>
              <a:hueOff val="-82253"/>
              <a:satOff val="-4302"/>
              <a:lumOff val="596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781" tIns="312420" rIns="677781" bIns="142240" numCol="1" spcCol="1270" anchor="t" anchorCtr="0">
            <a:noAutofit/>
          </a:bodyPr>
          <a:lstStyle/>
          <a:p>
            <a:r>
              <a:rPr lang="zh-CN" altLang="zh-CN" dirty="0"/>
              <a:t>突出大麦地镇地域特点和文化特色，保护自然山水格局，促进城镇与优越的自然环境相融合。坚持以人民为中心，统筹布局各项公共服务设施，加快智慧城镇建设，塑造高品质人居环境，保障公共服务和公共空间供给，不断提升人民群众获得感、幸福感、安全感</a:t>
            </a:r>
            <a:r>
              <a:rPr lang="zh-CN" altLang="zh-CN" dirty="0" smtClean="0"/>
              <a:t>。</a:t>
            </a:r>
            <a:endParaRPr lang="zh-CN" altLang="zh-CN" dirty="0"/>
          </a:p>
        </p:txBody>
      </p:sp>
      <p:sp>
        <p:nvSpPr>
          <p:cNvPr id="27" name="任意多边形 26"/>
          <p:cNvSpPr/>
          <p:nvPr/>
        </p:nvSpPr>
        <p:spPr>
          <a:xfrm>
            <a:off x="1416829" y="7677303"/>
            <a:ext cx="5462572" cy="527839"/>
          </a:xfrm>
          <a:custGeom>
            <a:avLst/>
            <a:gdLst>
              <a:gd name="connsiteX0" fmla="*/ 0 w 5433901"/>
              <a:gd name="connsiteY0" fmla="*/ 87975 h 527839"/>
              <a:gd name="connsiteX1" fmla="*/ 87975 w 5433901"/>
              <a:gd name="connsiteY1" fmla="*/ 0 h 527839"/>
              <a:gd name="connsiteX2" fmla="*/ 5345926 w 5433901"/>
              <a:gd name="connsiteY2" fmla="*/ 0 h 527839"/>
              <a:gd name="connsiteX3" fmla="*/ 5433901 w 5433901"/>
              <a:gd name="connsiteY3" fmla="*/ 87975 h 527839"/>
              <a:gd name="connsiteX4" fmla="*/ 5433901 w 5433901"/>
              <a:gd name="connsiteY4" fmla="*/ 439864 h 527839"/>
              <a:gd name="connsiteX5" fmla="*/ 5345926 w 5433901"/>
              <a:gd name="connsiteY5" fmla="*/ 527839 h 527839"/>
              <a:gd name="connsiteX6" fmla="*/ 87975 w 5433901"/>
              <a:gd name="connsiteY6" fmla="*/ 527839 h 527839"/>
              <a:gd name="connsiteX7" fmla="*/ 0 w 5433901"/>
              <a:gd name="connsiteY7" fmla="*/ 439864 h 527839"/>
              <a:gd name="connsiteX8" fmla="*/ 0 w 5433901"/>
              <a:gd name="connsiteY8" fmla="*/ 87975 h 52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901" h="527839">
                <a:moveTo>
                  <a:pt x="0" y="87975"/>
                </a:moveTo>
                <a:cubicBezTo>
                  <a:pt x="0" y="39388"/>
                  <a:pt x="39388" y="0"/>
                  <a:pt x="87975" y="0"/>
                </a:cubicBezTo>
                <a:lnTo>
                  <a:pt x="5345926" y="0"/>
                </a:lnTo>
                <a:cubicBezTo>
                  <a:pt x="5394513" y="0"/>
                  <a:pt x="5433901" y="39388"/>
                  <a:pt x="5433901" y="87975"/>
                </a:cubicBezTo>
                <a:lnTo>
                  <a:pt x="5433901" y="439864"/>
                </a:lnTo>
                <a:cubicBezTo>
                  <a:pt x="5433901" y="488451"/>
                  <a:pt x="5394513" y="527839"/>
                  <a:pt x="5345926" y="527839"/>
                </a:cubicBezTo>
                <a:lnTo>
                  <a:pt x="87975" y="527839"/>
                </a:lnTo>
                <a:cubicBezTo>
                  <a:pt x="39388" y="527839"/>
                  <a:pt x="0" y="488451"/>
                  <a:pt x="0" y="439864"/>
                </a:cubicBezTo>
                <a:lnTo>
                  <a:pt x="0" y="87975"/>
                </a:lnTo>
                <a:close/>
              </a:path>
            </a:pathLst>
          </a:custGeom>
          <a:solidFill>
            <a:schemeClr val="accent3">
              <a:lumMod val="75000"/>
            </a:schemeClr>
          </a:solidFill>
        </p:spPr>
        <p:style>
          <a:lnRef idx="2">
            <a:schemeClr val="lt1">
              <a:hueOff val="0"/>
              <a:satOff val="0"/>
              <a:lumOff val="0"/>
              <a:alphaOff val="0"/>
            </a:schemeClr>
          </a:lnRef>
          <a:fillRef idx="1">
            <a:schemeClr val="accent3">
              <a:shade val="80000"/>
              <a:hueOff val="-82253"/>
              <a:satOff val="-4302"/>
              <a:lumOff val="5966"/>
              <a:alphaOff val="0"/>
            </a:schemeClr>
          </a:fillRef>
          <a:effectRef idx="0">
            <a:schemeClr val="accent3">
              <a:shade val="80000"/>
              <a:hueOff val="-82253"/>
              <a:satOff val="-4302"/>
              <a:lumOff val="5966"/>
              <a:alphaOff val="0"/>
            </a:schemeClr>
          </a:effectRef>
          <a:fontRef idx="minor">
            <a:schemeClr val="lt1"/>
          </a:fontRef>
        </p:style>
        <p:txBody>
          <a:bodyPr spcFirstLastPara="0" vert="horz" wrap="square" lIns="256829" tIns="25767" rIns="256829" bIns="25767" numCol="1" spcCol="1270" anchor="ctr" anchorCtr="0">
            <a:noAutofit/>
          </a:bodyPr>
          <a:lstStyle/>
          <a:p>
            <a:pPr lvl="0" defTabSz="1244600">
              <a:lnSpc>
                <a:spcPct val="90000"/>
              </a:lnSpc>
              <a:spcAft>
                <a:spcPct val="35000"/>
              </a:spcAft>
            </a:pPr>
            <a:r>
              <a:rPr lang="zh-CN" altLang="en-US" sz="2800" b="1" dirty="0" smtClean="0">
                <a:latin typeface="+mj-ea"/>
                <a:ea typeface="+mj-ea"/>
              </a:rPr>
              <a:t>以</a:t>
            </a:r>
            <a:r>
              <a:rPr lang="zh-CN" altLang="en-US" sz="2800" b="1" dirty="0">
                <a:latin typeface="+mj-ea"/>
                <a:ea typeface="+mj-ea"/>
              </a:rPr>
              <a:t>人为本，建设美丽宜居城镇</a:t>
            </a:r>
            <a:endParaRPr lang="zh-CN" altLang="en-US" sz="2800" b="1" kern="1200" dirty="0">
              <a:latin typeface="+mj-ea"/>
              <a:ea typeface="+mj-ea"/>
            </a:endParaRPr>
          </a:p>
        </p:txBody>
      </p:sp>
      <p:sp>
        <p:nvSpPr>
          <p:cNvPr id="28" name="任意多边形 27"/>
          <p:cNvSpPr/>
          <p:nvPr/>
        </p:nvSpPr>
        <p:spPr>
          <a:xfrm>
            <a:off x="980177" y="10043130"/>
            <a:ext cx="8733045" cy="1883137"/>
          </a:xfrm>
          <a:custGeom>
            <a:avLst/>
            <a:gdLst>
              <a:gd name="connsiteX0" fmla="*/ 0 w 8733045"/>
              <a:gd name="connsiteY0" fmla="*/ 0 h 1346625"/>
              <a:gd name="connsiteX1" fmla="*/ 8733045 w 8733045"/>
              <a:gd name="connsiteY1" fmla="*/ 0 h 1346625"/>
              <a:gd name="connsiteX2" fmla="*/ 8733045 w 8733045"/>
              <a:gd name="connsiteY2" fmla="*/ 1346625 h 1346625"/>
              <a:gd name="connsiteX3" fmla="*/ 0 w 8733045"/>
              <a:gd name="connsiteY3" fmla="*/ 1346625 h 1346625"/>
              <a:gd name="connsiteX4" fmla="*/ 0 w 8733045"/>
              <a:gd name="connsiteY4" fmla="*/ 0 h 134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045" h="1346625">
                <a:moveTo>
                  <a:pt x="0" y="0"/>
                </a:moveTo>
                <a:lnTo>
                  <a:pt x="8733045" y="0"/>
                </a:lnTo>
                <a:lnTo>
                  <a:pt x="8733045" y="1346625"/>
                </a:lnTo>
                <a:lnTo>
                  <a:pt x="0" y="1346625"/>
                </a:lnTo>
                <a:lnTo>
                  <a:pt x="0" y="0"/>
                </a:lnTo>
                <a:close/>
              </a:path>
            </a:pathLst>
          </a:custGeom>
        </p:spPr>
        <p:style>
          <a:lnRef idx="2">
            <a:schemeClr val="accent3">
              <a:shade val="80000"/>
              <a:hueOff val="-82253"/>
              <a:satOff val="-4302"/>
              <a:lumOff val="596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781" tIns="312420" rIns="677781" bIns="142240" numCol="1" spcCol="1270" anchor="t" anchorCtr="0">
            <a:noAutofit/>
          </a:bodyPr>
          <a:lstStyle/>
          <a:p>
            <a:r>
              <a:rPr lang="zh-CN" altLang="zh-CN" dirty="0"/>
              <a:t>大力推进大麦地镇农业农村现代化发展，引进农业龙头企业，培育知名特色农产品品牌。实施农村人居环境整治提升、完善乡村基础设施配套及公共服务供给，加强乡村治理，建设美丽宜居乡村。推动资金、人才、技术、项目等各种资源向乡村聚集配置，有效延伸优化升级乡镇产业链、供应链，促使乡镇农村新业态蓬勃发展，大力促进城乡一体化健康发展。</a:t>
            </a:r>
            <a:endParaRPr lang="zh-CN" altLang="zh-CN" dirty="0"/>
          </a:p>
        </p:txBody>
      </p:sp>
      <p:sp>
        <p:nvSpPr>
          <p:cNvPr id="29" name="任意多边形 28"/>
          <p:cNvSpPr/>
          <p:nvPr/>
        </p:nvSpPr>
        <p:spPr>
          <a:xfrm>
            <a:off x="1416829" y="9736691"/>
            <a:ext cx="5462572" cy="527839"/>
          </a:xfrm>
          <a:custGeom>
            <a:avLst/>
            <a:gdLst>
              <a:gd name="connsiteX0" fmla="*/ 0 w 5433901"/>
              <a:gd name="connsiteY0" fmla="*/ 87975 h 527839"/>
              <a:gd name="connsiteX1" fmla="*/ 87975 w 5433901"/>
              <a:gd name="connsiteY1" fmla="*/ 0 h 527839"/>
              <a:gd name="connsiteX2" fmla="*/ 5345926 w 5433901"/>
              <a:gd name="connsiteY2" fmla="*/ 0 h 527839"/>
              <a:gd name="connsiteX3" fmla="*/ 5433901 w 5433901"/>
              <a:gd name="connsiteY3" fmla="*/ 87975 h 527839"/>
              <a:gd name="connsiteX4" fmla="*/ 5433901 w 5433901"/>
              <a:gd name="connsiteY4" fmla="*/ 439864 h 527839"/>
              <a:gd name="connsiteX5" fmla="*/ 5345926 w 5433901"/>
              <a:gd name="connsiteY5" fmla="*/ 527839 h 527839"/>
              <a:gd name="connsiteX6" fmla="*/ 87975 w 5433901"/>
              <a:gd name="connsiteY6" fmla="*/ 527839 h 527839"/>
              <a:gd name="connsiteX7" fmla="*/ 0 w 5433901"/>
              <a:gd name="connsiteY7" fmla="*/ 439864 h 527839"/>
              <a:gd name="connsiteX8" fmla="*/ 0 w 5433901"/>
              <a:gd name="connsiteY8" fmla="*/ 87975 h 52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901" h="527839">
                <a:moveTo>
                  <a:pt x="0" y="87975"/>
                </a:moveTo>
                <a:cubicBezTo>
                  <a:pt x="0" y="39388"/>
                  <a:pt x="39388" y="0"/>
                  <a:pt x="87975" y="0"/>
                </a:cubicBezTo>
                <a:lnTo>
                  <a:pt x="5345926" y="0"/>
                </a:lnTo>
                <a:cubicBezTo>
                  <a:pt x="5394513" y="0"/>
                  <a:pt x="5433901" y="39388"/>
                  <a:pt x="5433901" y="87975"/>
                </a:cubicBezTo>
                <a:lnTo>
                  <a:pt x="5433901" y="439864"/>
                </a:lnTo>
                <a:cubicBezTo>
                  <a:pt x="5433901" y="488451"/>
                  <a:pt x="5394513" y="527839"/>
                  <a:pt x="5345926" y="527839"/>
                </a:cubicBezTo>
                <a:lnTo>
                  <a:pt x="87975" y="527839"/>
                </a:lnTo>
                <a:cubicBezTo>
                  <a:pt x="39388" y="527839"/>
                  <a:pt x="0" y="488451"/>
                  <a:pt x="0" y="439864"/>
                </a:cubicBezTo>
                <a:lnTo>
                  <a:pt x="0" y="87975"/>
                </a:lnTo>
                <a:close/>
              </a:path>
            </a:pathLst>
          </a:custGeom>
          <a:solidFill>
            <a:schemeClr val="accent3">
              <a:lumMod val="75000"/>
            </a:schemeClr>
          </a:solidFill>
        </p:spPr>
        <p:style>
          <a:lnRef idx="2">
            <a:schemeClr val="lt1">
              <a:hueOff val="0"/>
              <a:satOff val="0"/>
              <a:lumOff val="0"/>
              <a:alphaOff val="0"/>
            </a:schemeClr>
          </a:lnRef>
          <a:fillRef idx="1">
            <a:schemeClr val="accent3">
              <a:shade val="80000"/>
              <a:hueOff val="-82253"/>
              <a:satOff val="-4302"/>
              <a:lumOff val="5966"/>
              <a:alphaOff val="0"/>
            </a:schemeClr>
          </a:fillRef>
          <a:effectRef idx="0">
            <a:schemeClr val="accent3">
              <a:shade val="80000"/>
              <a:hueOff val="-82253"/>
              <a:satOff val="-4302"/>
              <a:lumOff val="5966"/>
              <a:alphaOff val="0"/>
            </a:schemeClr>
          </a:effectRef>
          <a:fontRef idx="minor">
            <a:schemeClr val="lt1"/>
          </a:fontRef>
        </p:style>
        <p:txBody>
          <a:bodyPr spcFirstLastPara="0" vert="horz" wrap="square" lIns="256829" tIns="25767" rIns="256829" bIns="25767" numCol="1" spcCol="1270" anchor="ctr" anchorCtr="0">
            <a:noAutofit/>
          </a:bodyPr>
          <a:lstStyle/>
          <a:p>
            <a:pPr lvl="0" defTabSz="1244600">
              <a:lnSpc>
                <a:spcPct val="90000"/>
              </a:lnSpc>
              <a:spcAft>
                <a:spcPct val="35000"/>
              </a:spcAft>
            </a:pPr>
            <a:r>
              <a:rPr lang="zh-CN" altLang="en-US" sz="2800" b="1" dirty="0" smtClean="0">
                <a:latin typeface="+mj-ea"/>
                <a:ea typeface="+mj-ea"/>
              </a:rPr>
              <a:t>乡村</a:t>
            </a:r>
            <a:r>
              <a:rPr lang="zh-CN" altLang="en-US" sz="2800" b="1" dirty="0">
                <a:latin typeface="+mj-ea"/>
                <a:ea typeface="+mj-ea"/>
              </a:rPr>
              <a:t>振兴，提高农村综合实力</a:t>
            </a:r>
            <a:endParaRPr lang="zh-CN" altLang="en-US" sz="2800" b="1" kern="1200" dirty="0">
              <a:latin typeface="+mj-ea"/>
              <a:ea typeface="+mj-ea"/>
            </a:endParaRPr>
          </a:p>
        </p:txBody>
      </p:sp>
      <p:sp>
        <p:nvSpPr>
          <p:cNvPr id="30" name="任意多边形 29"/>
          <p:cNvSpPr/>
          <p:nvPr/>
        </p:nvSpPr>
        <p:spPr>
          <a:xfrm>
            <a:off x="980177" y="12378388"/>
            <a:ext cx="8733045" cy="1547162"/>
          </a:xfrm>
          <a:custGeom>
            <a:avLst/>
            <a:gdLst>
              <a:gd name="connsiteX0" fmla="*/ 0 w 8733045"/>
              <a:gd name="connsiteY0" fmla="*/ 0 h 1346625"/>
              <a:gd name="connsiteX1" fmla="*/ 8733045 w 8733045"/>
              <a:gd name="connsiteY1" fmla="*/ 0 h 1346625"/>
              <a:gd name="connsiteX2" fmla="*/ 8733045 w 8733045"/>
              <a:gd name="connsiteY2" fmla="*/ 1346625 h 1346625"/>
              <a:gd name="connsiteX3" fmla="*/ 0 w 8733045"/>
              <a:gd name="connsiteY3" fmla="*/ 1346625 h 1346625"/>
              <a:gd name="connsiteX4" fmla="*/ 0 w 8733045"/>
              <a:gd name="connsiteY4" fmla="*/ 0 h 134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3045" h="1346625">
                <a:moveTo>
                  <a:pt x="0" y="0"/>
                </a:moveTo>
                <a:lnTo>
                  <a:pt x="8733045" y="0"/>
                </a:lnTo>
                <a:lnTo>
                  <a:pt x="8733045" y="1346625"/>
                </a:lnTo>
                <a:lnTo>
                  <a:pt x="0" y="1346625"/>
                </a:lnTo>
                <a:lnTo>
                  <a:pt x="0" y="0"/>
                </a:lnTo>
                <a:close/>
              </a:path>
            </a:pathLst>
          </a:custGeom>
        </p:spPr>
        <p:style>
          <a:lnRef idx="2">
            <a:schemeClr val="accent3">
              <a:shade val="80000"/>
              <a:hueOff val="-82253"/>
              <a:satOff val="-4302"/>
              <a:lumOff val="596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781" tIns="312420" rIns="677781" bIns="142240" numCol="1" spcCol="1270" anchor="t" anchorCtr="0">
            <a:noAutofit/>
          </a:bodyPr>
          <a:lstStyle/>
          <a:p>
            <a:r>
              <a:rPr lang="zh-CN" altLang="zh-CN" dirty="0"/>
              <a:t>构建“绿色</a:t>
            </a:r>
            <a:r>
              <a:rPr lang="en-US" altLang="zh-CN" dirty="0"/>
              <a:t>+</a:t>
            </a:r>
            <a:r>
              <a:rPr lang="zh-CN" altLang="zh-CN" dirty="0"/>
              <a:t>”、“特色</a:t>
            </a:r>
            <a:r>
              <a:rPr lang="en-US" altLang="zh-CN" dirty="0"/>
              <a:t>+</a:t>
            </a:r>
            <a:r>
              <a:rPr lang="zh-CN" altLang="zh-CN" dirty="0"/>
              <a:t>”迭代产业体系，探索科技含量高、资源消耗低、人力资源优势得到充分发挥的新型工业化道路，积极发展绿色工业、文化旅游、生态农业三大重点产业，延伸产业链，全方位高质量助推镇域经济跨越式发展。</a:t>
            </a:r>
            <a:endParaRPr lang="zh-CN" altLang="zh-CN" dirty="0"/>
          </a:p>
        </p:txBody>
      </p:sp>
      <p:sp>
        <p:nvSpPr>
          <p:cNvPr id="31" name="任意多边形 30"/>
          <p:cNvSpPr/>
          <p:nvPr/>
        </p:nvSpPr>
        <p:spPr>
          <a:xfrm>
            <a:off x="1416829" y="12071949"/>
            <a:ext cx="5462572" cy="527839"/>
          </a:xfrm>
          <a:custGeom>
            <a:avLst/>
            <a:gdLst>
              <a:gd name="connsiteX0" fmla="*/ 0 w 5433901"/>
              <a:gd name="connsiteY0" fmla="*/ 87975 h 527839"/>
              <a:gd name="connsiteX1" fmla="*/ 87975 w 5433901"/>
              <a:gd name="connsiteY1" fmla="*/ 0 h 527839"/>
              <a:gd name="connsiteX2" fmla="*/ 5345926 w 5433901"/>
              <a:gd name="connsiteY2" fmla="*/ 0 h 527839"/>
              <a:gd name="connsiteX3" fmla="*/ 5433901 w 5433901"/>
              <a:gd name="connsiteY3" fmla="*/ 87975 h 527839"/>
              <a:gd name="connsiteX4" fmla="*/ 5433901 w 5433901"/>
              <a:gd name="connsiteY4" fmla="*/ 439864 h 527839"/>
              <a:gd name="connsiteX5" fmla="*/ 5345926 w 5433901"/>
              <a:gd name="connsiteY5" fmla="*/ 527839 h 527839"/>
              <a:gd name="connsiteX6" fmla="*/ 87975 w 5433901"/>
              <a:gd name="connsiteY6" fmla="*/ 527839 h 527839"/>
              <a:gd name="connsiteX7" fmla="*/ 0 w 5433901"/>
              <a:gd name="connsiteY7" fmla="*/ 439864 h 527839"/>
              <a:gd name="connsiteX8" fmla="*/ 0 w 5433901"/>
              <a:gd name="connsiteY8" fmla="*/ 87975 h 52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901" h="527839">
                <a:moveTo>
                  <a:pt x="0" y="87975"/>
                </a:moveTo>
                <a:cubicBezTo>
                  <a:pt x="0" y="39388"/>
                  <a:pt x="39388" y="0"/>
                  <a:pt x="87975" y="0"/>
                </a:cubicBezTo>
                <a:lnTo>
                  <a:pt x="5345926" y="0"/>
                </a:lnTo>
                <a:cubicBezTo>
                  <a:pt x="5394513" y="0"/>
                  <a:pt x="5433901" y="39388"/>
                  <a:pt x="5433901" y="87975"/>
                </a:cubicBezTo>
                <a:lnTo>
                  <a:pt x="5433901" y="439864"/>
                </a:lnTo>
                <a:cubicBezTo>
                  <a:pt x="5433901" y="488451"/>
                  <a:pt x="5394513" y="527839"/>
                  <a:pt x="5345926" y="527839"/>
                </a:cubicBezTo>
                <a:lnTo>
                  <a:pt x="87975" y="527839"/>
                </a:lnTo>
                <a:cubicBezTo>
                  <a:pt x="39388" y="527839"/>
                  <a:pt x="0" y="488451"/>
                  <a:pt x="0" y="439864"/>
                </a:cubicBezTo>
                <a:lnTo>
                  <a:pt x="0" y="87975"/>
                </a:lnTo>
                <a:close/>
              </a:path>
            </a:pathLst>
          </a:custGeom>
          <a:solidFill>
            <a:schemeClr val="accent3">
              <a:lumMod val="75000"/>
            </a:schemeClr>
          </a:solidFill>
        </p:spPr>
        <p:style>
          <a:lnRef idx="2">
            <a:schemeClr val="lt1">
              <a:hueOff val="0"/>
              <a:satOff val="0"/>
              <a:lumOff val="0"/>
              <a:alphaOff val="0"/>
            </a:schemeClr>
          </a:lnRef>
          <a:fillRef idx="1">
            <a:schemeClr val="accent3">
              <a:shade val="80000"/>
              <a:hueOff val="-82253"/>
              <a:satOff val="-4302"/>
              <a:lumOff val="5966"/>
              <a:alphaOff val="0"/>
            </a:schemeClr>
          </a:fillRef>
          <a:effectRef idx="0">
            <a:schemeClr val="accent3">
              <a:shade val="80000"/>
              <a:hueOff val="-82253"/>
              <a:satOff val="-4302"/>
              <a:lumOff val="5966"/>
              <a:alphaOff val="0"/>
            </a:schemeClr>
          </a:effectRef>
          <a:fontRef idx="minor">
            <a:schemeClr val="lt1"/>
          </a:fontRef>
        </p:style>
        <p:txBody>
          <a:bodyPr spcFirstLastPara="0" vert="horz" wrap="square" lIns="256829" tIns="25767" rIns="256829" bIns="25767" numCol="1" spcCol="1270" anchor="ctr" anchorCtr="0">
            <a:noAutofit/>
          </a:bodyPr>
          <a:lstStyle/>
          <a:p>
            <a:pPr lvl="0" defTabSz="1244600">
              <a:lnSpc>
                <a:spcPct val="90000"/>
              </a:lnSpc>
              <a:spcAft>
                <a:spcPct val="35000"/>
              </a:spcAft>
            </a:pPr>
            <a:r>
              <a:rPr lang="zh-CN" altLang="en-US" sz="2800" b="1" dirty="0" smtClean="0">
                <a:latin typeface="+mj-ea"/>
                <a:ea typeface="+mj-ea"/>
              </a:rPr>
              <a:t>绿色</a:t>
            </a:r>
            <a:r>
              <a:rPr lang="zh-CN" altLang="en-US" sz="2800" b="1" dirty="0">
                <a:latin typeface="+mj-ea"/>
                <a:ea typeface="+mj-ea"/>
              </a:rPr>
              <a:t>崛起，助推乡镇跨越发展</a:t>
            </a:r>
            <a:endParaRPr lang="zh-CN" altLang="en-US" sz="2800" b="1" kern="1200" dirty="0">
              <a:latin typeface="+mj-ea"/>
              <a:ea typeface="+mj-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0" y="0"/>
            <a:ext cx="10692383" cy="15119596"/>
          </a:xfrm>
          <a:prstGeom prst="rect">
            <a:avLst/>
          </a:prstGeom>
          <a:blipFill>
            <a:blip r:embed="rId1" cstate="print"/>
            <a:stretch>
              <a:fillRect/>
            </a:stretch>
          </a:blipFill>
        </p:spPr>
        <p:txBody>
          <a:bodyPr wrap="square" lIns="0" tIns="0" rIns="0" bIns="0" rtlCol="0"/>
          <a:lstStyle/>
          <a:p/>
        </p:txBody>
      </p:sp>
      <p:sp>
        <p:nvSpPr>
          <p:cNvPr id="20" name="矩形 19"/>
          <p:cNvSpPr/>
          <p:nvPr/>
        </p:nvSpPr>
        <p:spPr>
          <a:xfrm>
            <a:off x="0" y="0"/>
            <a:ext cx="10782300" cy="1511959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object 3"/>
          <p:cNvSpPr/>
          <p:nvPr/>
        </p:nvSpPr>
        <p:spPr>
          <a:xfrm>
            <a:off x="4732020" y="2772156"/>
            <a:ext cx="6050280" cy="5161915"/>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36863"/>
            </a:srgbClr>
          </a:solidFill>
        </p:spPr>
        <p:txBody>
          <a:bodyPr wrap="square" lIns="0" tIns="0" rIns="0" bIns="0" rtlCol="0"/>
          <a:lstStyle/>
          <a:p/>
        </p:txBody>
      </p:sp>
      <p:sp>
        <p:nvSpPr>
          <p:cNvPr id="22" name="object 3"/>
          <p:cNvSpPr/>
          <p:nvPr/>
        </p:nvSpPr>
        <p:spPr>
          <a:xfrm>
            <a:off x="5237988" y="3196218"/>
            <a:ext cx="1046080" cy="1049774"/>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66689B"/>
          </a:solidFill>
        </p:spPr>
        <p:txBody>
          <a:bodyPr wrap="square" lIns="0" tIns="0" rIns="0" bIns="0" rtlCol="0"/>
          <a:lstStyle/>
          <a:p/>
        </p:txBody>
      </p:sp>
      <p:sp>
        <p:nvSpPr>
          <p:cNvPr id="23" name="object 4"/>
          <p:cNvSpPr txBox="1"/>
          <p:nvPr/>
        </p:nvSpPr>
        <p:spPr>
          <a:xfrm>
            <a:off x="5314950" y="3370834"/>
            <a:ext cx="3364865" cy="843821"/>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03</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总体格局</a:t>
            </a:r>
            <a:endParaRPr lang="zh-CN" altLang="en-US" sz="4400" b="1" dirty="0">
              <a:solidFill>
                <a:schemeClr val="accent6">
                  <a:lumMod val="50000"/>
                </a:schemeClr>
              </a:solidFill>
              <a:latin typeface="+mj-ea"/>
              <a:cs typeface="微软雅黑" panose="020B0503020204020204" pitchFamily="34" charset="-122"/>
            </a:endParaRPr>
          </a:p>
        </p:txBody>
      </p:sp>
      <p:sp>
        <p:nvSpPr>
          <p:cNvPr id="24" name="object 5"/>
          <p:cNvSpPr txBox="1"/>
          <p:nvPr/>
        </p:nvSpPr>
        <p:spPr>
          <a:xfrm>
            <a:off x="6284068" y="4420870"/>
            <a:ext cx="4408697" cy="2941831"/>
          </a:xfrm>
          <a:prstGeom prst="rect">
            <a:avLst/>
          </a:prstGeom>
        </p:spPr>
        <p:txBody>
          <a:bodyPr vert="horz" wrap="square" lIns="0" tIns="12700" rIns="0" bIns="0" rtlCol="0">
            <a:spAutoFit/>
          </a:bodyPr>
          <a:lstStyle/>
          <a:p>
            <a:pPr marL="12700">
              <a:lnSpc>
                <a:spcPct val="100000"/>
              </a:lnSpc>
              <a:spcBef>
                <a:spcPts val="100"/>
              </a:spcBef>
            </a:pPr>
            <a:r>
              <a:rPr sz="3200" b="1" spc="-5" dirty="0" smtClean="0">
                <a:solidFill>
                  <a:srgbClr val="66689B"/>
                </a:solidFill>
                <a:latin typeface="+mj-ea"/>
                <a:ea typeface="+mj-ea"/>
                <a:cs typeface="微软雅黑" panose="020B0503020204020204" pitchFamily="34" charset="-122"/>
              </a:rPr>
              <a:t>—</a:t>
            </a:r>
            <a:r>
              <a:rPr lang="en-US" altLang="zh-CN" sz="3200" b="1" spc="-5" dirty="0">
                <a:solidFill>
                  <a:srgbClr val="66689B"/>
                </a:solidFill>
                <a:latin typeface="+mj-ea"/>
                <a:ea typeface="+mj-ea"/>
                <a:cs typeface="微软雅黑" panose="020B0503020204020204" pitchFamily="34" charset="-122"/>
              </a:rPr>
              <a:t>—</a:t>
            </a:r>
            <a:r>
              <a:rPr lang="zh-CN" altLang="en-US" sz="3200" b="1" spc="-5" dirty="0">
                <a:solidFill>
                  <a:srgbClr val="66689B"/>
                </a:solidFill>
                <a:latin typeface="+mj-ea"/>
                <a:ea typeface="+mj-ea"/>
                <a:cs typeface="微软雅黑" panose="020B0503020204020204" pitchFamily="34" charset="-122"/>
              </a:rPr>
              <a:t>严管控 定格局</a:t>
            </a:r>
            <a:endParaRPr lang="zh-CN" altLang="en-US" sz="3200" b="1" spc="-5" dirty="0">
              <a:solidFill>
                <a:srgbClr val="66689B"/>
              </a:solidFill>
              <a:latin typeface="+mj-ea"/>
              <a:ea typeface="+mj-ea"/>
              <a:cs typeface="微软雅黑" panose="020B0503020204020204" pitchFamily="34" charset="-122"/>
            </a:endParaRPr>
          </a:p>
          <a:p>
            <a:pPr>
              <a:lnSpc>
                <a:spcPct val="100000"/>
              </a:lnSpc>
              <a:spcBef>
                <a:spcPts val="65"/>
              </a:spcBef>
            </a:pPr>
            <a:endParaRPr sz="3150" dirty="0">
              <a:solidFill>
                <a:srgbClr val="66689B"/>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66689B"/>
                </a:solidFill>
                <a:latin typeface="+mj-ea"/>
                <a:ea typeface="+mj-ea"/>
                <a:cs typeface="微软雅黑" panose="020B0503020204020204" pitchFamily="34" charset="-122"/>
              </a:rPr>
              <a:t>强化</a:t>
            </a:r>
            <a:r>
              <a:rPr lang="zh-CN" altLang="en-US" sz="2800" b="1" spc="-5" dirty="0">
                <a:solidFill>
                  <a:srgbClr val="66689B"/>
                </a:solidFill>
                <a:latin typeface="+mj-ea"/>
                <a:ea typeface="+mj-ea"/>
                <a:cs typeface="微软雅黑" panose="020B0503020204020204" pitchFamily="34" charset="-122"/>
              </a:rPr>
              <a:t>底线管控</a:t>
            </a:r>
            <a:endParaRPr lang="zh-CN" altLang="en-US" sz="2800" b="1" spc="-5" dirty="0">
              <a:solidFill>
                <a:srgbClr val="66689B"/>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66689B"/>
                </a:solidFill>
                <a:latin typeface="+mj-ea"/>
                <a:ea typeface="+mj-ea"/>
                <a:cs typeface="微软雅黑" panose="020B0503020204020204" pitchFamily="34" charset="-122"/>
              </a:rPr>
              <a:t>落实</a:t>
            </a:r>
            <a:r>
              <a:rPr lang="zh-CN" altLang="en-US" sz="2800" b="1" spc="-5" dirty="0">
                <a:solidFill>
                  <a:srgbClr val="66689B"/>
                </a:solidFill>
                <a:latin typeface="+mj-ea"/>
                <a:ea typeface="+mj-ea"/>
                <a:cs typeface="微软雅黑" panose="020B0503020204020204" pitchFamily="34" charset="-122"/>
              </a:rPr>
              <a:t>细化主体功能区</a:t>
            </a:r>
            <a:endParaRPr lang="zh-CN" altLang="en-US" sz="2800" b="1" spc="-5" dirty="0">
              <a:solidFill>
                <a:srgbClr val="66689B"/>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66689B"/>
                </a:solidFill>
                <a:latin typeface="+mj-ea"/>
                <a:ea typeface="+mj-ea"/>
                <a:cs typeface="微软雅黑" panose="020B0503020204020204" pitchFamily="34" charset="-122"/>
              </a:rPr>
              <a:t>规划分区</a:t>
            </a:r>
            <a:endParaRPr lang="zh-CN" altLang="en-US" sz="2800" b="1" spc="-5" dirty="0">
              <a:solidFill>
                <a:srgbClr val="66689B"/>
              </a:solidFill>
              <a:latin typeface="+mj-ea"/>
              <a:ea typeface="+mj-ea"/>
              <a:cs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6605" y="2126743"/>
            <a:ext cx="4477524" cy="1015663"/>
          </a:xfrm>
          <a:prstGeom prst="rect">
            <a:avLst/>
          </a:prstGeom>
        </p:spPr>
        <p:txBody>
          <a:bodyPr wrap="square">
            <a:spAutoFit/>
          </a:bodyPr>
          <a:lstStyle/>
          <a:p>
            <a:r>
              <a:rPr lang="zh-CN" altLang="zh-CN" sz="2000" dirty="0">
                <a:solidFill>
                  <a:schemeClr val="tx2">
                    <a:lumMod val="50000"/>
                  </a:schemeClr>
                </a:solidFill>
                <a:latin typeface="+mj-ea"/>
                <a:ea typeface="+mj-ea"/>
              </a:rPr>
              <a:t>主动服务双柏县，承担其双柏县域南部重点城镇的职能，积极承接滇中发达地区产业和人口转移。 </a:t>
            </a:r>
            <a:endParaRPr lang="zh-CN" altLang="en-US" sz="2000" dirty="0">
              <a:solidFill>
                <a:schemeClr val="tx2">
                  <a:lumMod val="50000"/>
                </a:schemeClr>
              </a:solidFill>
              <a:latin typeface="+mj-ea"/>
              <a:ea typeface="+mj-ea"/>
              <a:sym typeface="+mn-ea"/>
            </a:endParaRPr>
          </a:p>
        </p:txBody>
      </p:sp>
      <p:grpSp>
        <p:nvGrpSpPr>
          <p:cNvPr id="5" name="组合 4"/>
          <p:cNvGrpSpPr/>
          <p:nvPr/>
        </p:nvGrpSpPr>
        <p:grpSpPr>
          <a:xfrm>
            <a:off x="635" y="144780"/>
            <a:ext cx="10690860" cy="695960"/>
            <a:chOff x="1" y="693"/>
            <a:chExt cx="16836" cy="1096"/>
          </a:xfrm>
        </p:grpSpPr>
        <p:sp>
          <p:nvSpPr>
            <p:cNvPr id="7" name="矩形 6"/>
            <p:cNvSpPr/>
            <p:nvPr>
              <p:custDataLst>
                <p:tags r:id="rId1"/>
              </p:custDataLst>
            </p:nvPr>
          </p:nvSpPr>
          <p:spPr>
            <a:xfrm>
              <a:off x="1498" y="693"/>
              <a:ext cx="8756" cy="1016"/>
            </a:xfrm>
            <a:prstGeom prst="rect">
              <a:avLst/>
            </a:prstGeom>
          </p:spPr>
          <p:txBody>
            <a:bodyPr wrap="square">
              <a:spAutoFit/>
            </a:bodyPr>
            <a:lstStyle/>
            <a:p>
              <a:r>
                <a:rPr lang="en-US" altLang="zh-CN" sz="3600" b="1" dirty="0">
                  <a:solidFill>
                    <a:srgbClr val="66689B"/>
                  </a:solidFill>
                  <a:latin typeface="微软雅黑" panose="020B0503020204020204" pitchFamily="34" charset="-122"/>
                  <a:ea typeface="微软雅黑" panose="020B0503020204020204" pitchFamily="34" charset="-122"/>
                </a:rPr>
                <a:t>3.1 </a:t>
              </a:r>
              <a:r>
                <a:rPr lang="zh-CN" altLang="en-US" sz="3600" b="1" dirty="0">
                  <a:solidFill>
                    <a:srgbClr val="66689B"/>
                  </a:solidFill>
                  <a:latin typeface="微软雅黑" panose="020B0503020204020204" pitchFamily="34" charset="-122"/>
                  <a:ea typeface="微软雅黑" panose="020B0503020204020204" pitchFamily="34" charset="-122"/>
                </a:rPr>
                <a:t>融入区域协同发展</a:t>
              </a:r>
              <a:endParaRPr lang="zh-CN" altLang="en-US" sz="3600" b="1" dirty="0">
                <a:solidFill>
                  <a:srgbClr val="66689B"/>
                </a:solidFill>
                <a:latin typeface="微软雅黑" panose="020B0503020204020204" pitchFamily="34" charset="-122"/>
                <a:ea typeface="微软雅黑" panose="020B0503020204020204" pitchFamily="34" charset="-122"/>
              </a:endParaRPr>
            </a:p>
          </p:txBody>
        </p:sp>
        <p:cxnSp>
          <p:nvCxnSpPr>
            <p:cNvPr id="8" name="直接连接符 7"/>
            <p:cNvCxnSpPr/>
            <p:nvPr>
              <p:custDataLst>
                <p:tags r:id="rId2"/>
              </p:custDataLst>
            </p:nvPr>
          </p:nvCxnSpPr>
          <p:spPr>
            <a:xfrm>
              <a:off x="1" y="1789"/>
              <a:ext cx="16836" cy="0"/>
            </a:xfrm>
            <a:prstGeom prst="line">
              <a:avLst/>
            </a:prstGeom>
            <a:ln w="50800">
              <a:solidFill>
                <a:srgbClr val="66689B"/>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圆角矩形 15"/>
          <p:cNvSpPr/>
          <p:nvPr>
            <p:custDataLst>
              <p:tags r:id="rId5"/>
            </p:custDataLst>
          </p:nvPr>
        </p:nvSpPr>
        <p:spPr>
          <a:xfrm>
            <a:off x="345347" y="1371263"/>
            <a:ext cx="4738782" cy="584052"/>
          </a:xfrm>
          <a:prstGeom prst="roundRect">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00" b="1" dirty="0" smtClean="0">
                <a:latin typeface="微软雅黑" panose="020B0503020204020204" pitchFamily="34" charset="-122"/>
                <a:ea typeface="微软雅黑" panose="020B0503020204020204" pitchFamily="34" charset="-122"/>
              </a:rPr>
              <a:t>一</a:t>
            </a:r>
            <a:r>
              <a:rPr lang="zh-CN" altLang="en-US" sz="2600" b="1" dirty="0">
                <a:latin typeface="微软雅黑" panose="020B0503020204020204" pitchFamily="34" charset="-122"/>
                <a:ea typeface="微软雅黑" panose="020B0503020204020204" pitchFamily="34" charset="-122"/>
              </a:rPr>
              <a:t>、主动融入滇中城市群建设</a:t>
            </a:r>
            <a:endParaRPr lang="en-US" altLang="zh-CN" sz="2600" b="1" dirty="0">
              <a:latin typeface="微软雅黑" panose="020B0503020204020204" pitchFamily="34" charset="-122"/>
              <a:ea typeface="微软雅黑" panose="020B0503020204020204" pitchFamily="34" charset="-122"/>
            </a:endParaRPr>
          </a:p>
        </p:txBody>
      </p:sp>
      <p:sp>
        <p:nvSpPr>
          <p:cNvPr id="15" name="圆角矩形 14"/>
          <p:cNvSpPr/>
          <p:nvPr>
            <p:custDataLst>
              <p:tags r:id="rId6"/>
            </p:custDataLst>
          </p:nvPr>
        </p:nvSpPr>
        <p:spPr>
          <a:xfrm>
            <a:off x="345347" y="3327629"/>
            <a:ext cx="4738782" cy="1190307"/>
          </a:xfrm>
          <a:prstGeom prst="roundRect">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00" b="1" dirty="0">
                <a:latin typeface="微软雅黑" panose="020B0503020204020204" pitchFamily="34" charset="-122"/>
                <a:ea typeface="微软雅黑" panose="020B0503020204020204" pitchFamily="34" charset="-122"/>
              </a:rPr>
              <a:t>二、全面推动与县域内部各城镇联动发展</a:t>
            </a:r>
            <a:endParaRPr lang="en-US" altLang="zh-CN" sz="2600" b="1" dirty="0">
              <a:latin typeface="微软雅黑" panose="020B0503020204020204" pitchFamily="34" charset="-122"/>
              <a:ea typeface="微软雅黑" panose="020B0503020204020204" pitchFamily="34" charset="-122"/>
            </a:endParaRPr>
          </a:p>
        </p:txBody>
      </p:sp>
      <p:sp>
        <p:nvSpPr>
          <p:cNvPr id="18" name="矩形 17"/>
          <p:cNvSpPr/>
          <p:nvPr/>
        </p:nvSpPr>
        <p:spPr>
          <a:xfrm>
            <a:off x="694690" y="4568142"/>
            <a:ext cx="3949881" cy="707886"/>
          </a:xfrm>
          <a:prstGeom prst="rect">
            <a:avLst/>
          </a:prstGeom>
        </p:spPr>
        <p:txBody>
          <a:bodyPr wrap="square">
            <a:spAutoFit/>
          </a:bodyPr>
          <a:lstStyle/>
          <a:p>
            <a:pPr marL="0" lvl="3"/>
            <a:r>
              <a:rPr lang="zh-CN" altLang="en-US" sz="2000" kern="100" dirty="0">
                <a:solidFill>
                  <a:srgbClr val="000000"/>
                </a:solidFill>
                <a:latin typeface="微软雅黑" panose="020B0503020204020204" pitchFamily="34" charset="-122"/>
                <a:ea typeface="微软雅黑" panose="020B0503020204020204" pitchFamily="34" charset="-122"/>
                <a:sym typeface="+mn-ea"/>
              </a:rPr>
              <a:t>（一）服务双柏、职能疏解</a:t>
            </a:r>
            <a:r>
              <a:rPr lang="zh-CN" altLang="en-US" sz="2000" kern="100" dirty="0" smtClean="0">
                <a:solidFill>
                  <a:srgbClr val="000000"/>
                </a:solidFill>
                <a:latin typeface="微软雅黑" panose="020B0503020204020204" pitchFamily="34" charset="-122"/>
                <a:ea typeface="微软雅黑" panose="020B0503020204020204" pitchFamily="34" charset="-122"/>
                <a:sym typeface="+mn-ea"/>
              </a:rPr>
              <a:t>。</a:t>
            </a:r>
            <a:endParaRPr lang="en-US" altLang="zh-CN" sz="2000" kern="100" dirty="0" smtClean="0">
              <a:solidFill>
                <a:srgbClr val="000000"/>
              </a:solidFill>
              <a:latin typeface="微软雅黑" panose="020B0503020204020204" pitchFamily="34" charset="-122"/>
              <a:ea typeface="微软雅黑" panose="020B0503020204020204" pitchFamily="34" charset="-122"/>
              <a:sym typeface="+mn-ea"/>
            </a:endParaRPr>
          </a:p>
          <a:p>
            <a:pPr marL="0" lvl="3"/>
            <a:r>
              <a:rPr lang="zh-CN" altLang="en-US" sz="2000" kern="100" dirty="0" smtClean="0">
                <a:solidFill>
                  <a:srgbClr val="000000"/>
                </a:solidFill>
                <a:latin typeface="微软雅黑" panose="020B0503020204020204" pitchFamily="34" charset="-122"/>
                <a:ea typeface="微软雅黑" panose="020B0503020204020204" pitchFamily="34" charset="-122"/>
                <a:sym typeface="+mn-ea"/>
              </a:rPr>
              <a:t>（</a:t>
            </a:r>
            <a:r>
              <a:rPr lang="zh-CN" altLang="en-US" sz="2000" kern="100" dirty="0">
                <a:solidFill>
                  <a:srgbClr val="000000"/>
                </a:solidFill>
                <a:latin typeface="微软雅黑" panose="020B0503020204020204" pitchFamily="34" charset="-122"/>
                <a:ea typeface="微软雅黑" panose="020B0503020204020204" pitchFamily="34" charset="-122"/>
                <a:sym typeface="+mn-ea"/>
              </a:rPr>
              <a:t>二</a:t>
            </a:r>
            <a:r>
              <a:rPr lang="zh-CN" altLang="en-US" sz="2000" kern="100" dirty="0" smtClean="0">
                <a:solidFill>
                  <a:srgbClr val="000000"/>
                </a:solidFill>
                <a:latin typeface="微软雅黑" panose="020B0503020204020204" pitchFamily="34" charset="-122"/>
                <a:ea typeface="微软雅黑" panose="020B0503020204020204" pitchFamily="34" charset="-122"/>
                <a:sym typeface="+mn-ea"/>
              </a:rPr>
              <a:t>）</a:t>
            </a:r>
            <a:r>
              <a:rPr lang="zh-CN" altLang="zh-CN" sz="2000" kern="100" dirty="0" smtClean="0">
                <a:solidFill>
                  <a:srgbClr val="000000"/>
                </a:solidFill>
                <a:latin typeface="微软雅黑" panose="020B0503020204020204" pitchFamily="34" charset="-122"/>
                <a:ea typeface="微软雅黑" panose="020B0503020204020204" pitchFamily="34" charset="-122"/>
              </a:rPr>
              <a:t>借</a:t>
            </a:r>
            <a:r>
              <a:rPr lang="zh-CN" altLang="zh-CN" sz="2000" kern="100" dirty="0">
                <a:solidFill>
                  <a:srgbClr val="000000"/>
                </a:solidFill>
                <a:latin typeface="微软雅黑" panose="020B0503020204020204" pitchFamily="34" charset="-122"/>
                <a:ea typeface="微软雅黑" panose="020B0503020204020204" pitchFamily="34" charset="-122"/>
              </a:rPr>
              <a:t>力新平、差异发展</a:t>
            </a:r>
            <a:endParaRPr lang="zh-CN" altLang="zh-CN" sz="2000" kern="100" dirty="0">
              <a:solidFill>
                <a:srgbClr val="000000"/>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459740" y="8039686"/>
            <a:ext cx="9681789" cy="6242443"/>
            <a:chOff x="6006459" y="2411799"/>
            <a:chExt cx="6722973" cy="5140901"/>
          </a:xfrm>
        </p:grpSpPr>
        <p:pic>
          <p:nvPicPr>
            <p:cNvPr id="3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02" t="2803" b="1189"/>
            <a:stretch>
              <a:fillRect/>
            </a:stretch>
          </p:blipFill>
          <p:spPr bwMode="auto">
            <a:xfrm>
              <a:off x="6006459" y="2411799"/>
              <a:ext cx="6722973" cy="5140901"/>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p:cNvSpPr/>
            <p:nvPr/>
          </p:nvSpPr>
          <p:spPr>
            <a:xfrm>
              <a:off x="10472657" y="3728324"/>
              <a:ext cx="434740" cy="461076"/>
            </a:xfrm>
            <a:prstGeom prst="rect">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9345" tIns="39672" rIns="79345" bIns="39672" rtlCol="0" anchor="ctr"/>
            <a:lstStyle/>
            <a:p>
              <a:pPr algn="ctr"/>
              <a:endParaRPr lang="zh-CN" altLang="en-US">
                <a:latin typeface="+mj-ea"/>
                <a:ea typeface="+mj-ea"/>
              </a:endParaRPr>
            </a:p>
          </p:txBody>
        </p:sp>
        <p:cxnSp>
          <p:nvCxnSpPr>
            <p:cNvPr id="36" name="直接连接符 35"/>
            <p:cNvCxnSpPr/>
            <p:nvPr/>
          </p:nvCxnSpPr>
          <p:spPr>
            <a:xfrm flipH="1">
              <a:off x="10691033" y="4189397"/>
              <a:ext cx="13687" cy="3195154"/>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7" name="直接连接符 36"/>
            <p:cNvCxnSpPr/>
            <p:nvPr/>
          </p:nvCxnSpPr>
          <p:spPr>
            <a:xfrm>
              <a:off x="10958689" y="3958857"/>
              <a:ext cx="1099753" cy="0"/>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8" name="直接连接符 37"/>
            <p:cNvCxnSpPr/>
            <p:nvPr/>
          </p:nvCxnSpPr>
          <p:spPr>
            <a:xfrm>
              <a:off x="10690022" y="2536824"/>
              <a:ext cx="0" cy="1191494"/>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9" name="文本框 20"/>
            <p:cNvSpPr txBox="1"/>
            <p:nvPr/>
          </p:nvSpPr>
          <p:spPr>
            <a:xfrm>
              <a:off x="10947064" y="3547351"/>
              <a:ext cx="1151046" cy="370141"/>
            </a:xfrm>
            <a:prstGeom prst="rect">
              <a:avLst/>
            </a:prstGeom>
            <a:solidFill>
              <a:srgbClr val="FF0000"/>
            </a:solidFill>
          </p:spPr>
          <p:txBody>
            <a:bodyPr wrap="square" lIns="79345" tIns="39672" rIns="79345" bIns="39672" rtlCol="0">
              <a:spAutoFit/>
            </a:bodyPr>
            <a:lstStyle/>
            <a:p>
              <a:pPr algn="ctr"/>
              <a:r>
                <a:rPr lang="zh-CN" altLang="en-US" sz="2400" b="1" dirty="0" smtClean="0">
                  <a:solidFill>
                    <a:srgbClr val="160B11"/>
                  </a:solidFill>
                  <a:latin typeface="+mj-ea"/>
                  <a:ea typeface="+mj-ea"/>
                </a:rPr>
                <a:t>大麦地镇</a:t>
              </a:r>
              <a:endParaRPr lang="zh-CN" altLang="en-US" sz="2400" b="1" dirty="0">
                <a:solidFill>
                  <a:srgbClr val="160B11"/>
                </a:solidFill>
                <a:latin typeface="+mj-ea"/>
                <a:ea typeface="+mj-ea"/>
              </a:endParaRPr>
            </a:p>
          </p:txBody>
        </p:sp>
        <p:sp>
          <p:nvSpPr>
            <p:cNvPr id="40" name="流程图: 联系 39"/>
            <p:cNvSpPr/>
            <p:nvPr/>
          </p:nvSpPr>
          <p:spPr>
            <a:xfrm>
              <a:off x="10621404" y="3874696"/>
              <a:ext cx="152489" cy="17962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79345" tIns="39672" rIns="79345" bIns="39672" rtlCol="0" anchor="ctr"/>
            <a:lstStyle/>
            <a:p>
              <a:pPr algn="ctr"/>
              <a:endParaRPr lang="zh-CN" altLang="en-US">
                <a:latin typeface="+mj-ea"/>
                <a:ea typeface="+mj-ea"/>
              </a:endParaRPr>
            </a:p>
          </p:txBody>
        </p:sp>
        <p:cxnSp>
          <p:nvCxnSpPr>
            <p:cNvPr id="41" name="直接连接符 40"/>
            <p:cNvCxnSpPr/>
            <p:nvPr/>
          </p:nvCxnSpPr>
          <p:spPr>
            <a:xfrm>
              <a:off x="9367940" y="3948932"/>
              <a:ext cx="1099753" cy="0"/>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43" name="文本框 20"/>
            <p:cNvSpPr txBox="1"/>
            <p:nvPr/>
          </p:nvSpPr>
          <p:spPr>
            <a:xfrm>
              <a:off x="8278182" y="3530243"/>
              <a:ext cx="2167916" cy="370141"/>
            </a:xfrm>
            <a:prstGeom prst="rect">
              <a:avLst/>
            </a:prstGeom>
            <a:solidFill>
              <a:srgbClr val="FFCC00"/>
            </a:solidFill>
          </p:spPr>
          <p:txBody>
            <a:bodyPr wrap="square" lIns="79345" tIns="39672" rIns="79345" bIns="39672" rtlCol="0">
              <a:spAutoFit/>
            </a:bodyPr>
            <a:lstStyle/>
            <a:p>
              <a:pPr algn="ctr"/>
              <a:r>
                <a:rPr lang="zh-CN" altLang="en-US" sz="2400" b="1" dirty="0">
                  <a:solidFill>
                    <a:srgbClr val="160B11"/>
                  </a:solidFill>
                  <a:latin typeface="+mj-ea"/>
                  <a:ea typeface="+mj-ea"/>
                </a:rPr>
                <a:t>借力新平、差异发展</a:t>
              </a:r>
              <a:endParaRPr lang="zh-CN" altLang="en-US" sz="2400" b="1" dirty="0">
                <a:solidFill>
                  <a:srgbClr val="160B11"/>
                </a:solidFill>
                <a:latin typeface="+mj-ea"/>
                <a:ea typeface="+mj-ea"/>
              </a:endParaRPr>
            </a:p>
          </p:txBody>
        </p:sp>
        <p:sp>
          <p:nvSpPr>
            <p:cNvPr id="44" name="文本框 20"/>
            <p:cNvSpPr txBox="1"/>
            <p:nvPr/>
          </p:nvSpPr>
          <p:spPr>
            <a:xfrm>
              <a:off x="10736979" y="4212704"/>
              <a:ext cx="295168" cy="2803417"/>
            </a:xfrm>
            <a:prstGeom prst="rect">
              <a:avLst/>
            </a:prstGeom>
            <a:solidFill>
              <a:srgbClr val="FFCC00"/>
            </a:solidFill>
          </p:spPr>
          <p:txBody>
            <a:bodyPr wrap="square" lIns="79345" tIns="39672" rIns="79345" bIns="39672" rtlCol="0">
              <a:spAutoFit/>
            </a:bodyPr>
            <a:lstStyle/>
            <a:p>
              <a:pPr algn="ctr"/>
              <a:r>
                <a:rPr lang="zh-CN" altLang="en-US" sz="2400" b="1" dirty="0">
                  <a:solidFill>
                    <a:srgbClr val="160B11"/>
                  </a:solidFill>
                  <a:latin typeface="+mj-ea"/>
                  <a:ea typeface="+mj-ea"/>
                </a:rPr>
                <a:t>服务双柏、职能疏解</a:t>
              </a:r>
              <a:endParaRPr lang="zh-CN" altLang="en-US" sz="2400" b="1" dirty="0">
                <a:solidFill>
                  <a:srgbClr val="160B11"/>
                </a:solidFill>
                <a:latin typeface="+mj-ea"/>
                <a:ea typeface="+mj-ea"/>
              </a:endParaRPr>
            </a:p>
          </p:txBody>
        </p:sp>
      </p:grpSp>
      <p:grpSp>
        <p:nvGrpSpPr>
          <p:cNvPr id="19" name="组合 18"/>
          <p:cNvGrpSpPr/>
          <p:nvPr/>
        </p:nvGrpSpPr>
        <p:grpSpPr>
          <a:xfrm>
            <a:off x="5300627" y="1974533"/>
            <a:ext cx="5213204" cy="5227457"/>
            <a:chOff x="5958607" y="1372199"/>
            <a:chExt cx="6743845" cy="7174124"/>
          </a:xfrm>
        </p:grpSpPr>
        <p:pic>
          <p:nvPicPr>
            <p:cNvPr id="20"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337" r="4567"/>
            <a:stretch>
              <a:fillRect/>
            </a:stretch>
          </p:blipFill>
          <p:spPr bwMode="auto">
            <a:xfrm>
              <a:off x="6232185" y="1372199"/>
              <a:ext cx="6470267" cy="711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17"/>
            <p:cNvSpPr txBox="1">
              <a:spLocks noChangeArrowheads="1"/>
            </p:cNvSpPr>
            <p:nvPr/>
          </p:nvSpPr>
          <p:spPr bwMode="auto">
            <a:xfrm>
              <a:off x="8543285" y="3664862"/>
              <a:ext cx="817960" cy="525873"/>
            </a:xfrm>
            <a:prstGeom prst="rect">
              <a:avLst/>
            </a:prstGeom>
            <a:noFill/>
            <a:ln w="9525">
              <a:noFill/>
              <a:miter lim="800000"/>
            </a:ln>
          </p:spPr>
          <p:txBody>
            <a:bodyPr wrap="square" lIns="128012" tIns="64007" rIns="128012" bIns="64007">
              <a:spAutoFit/>
            </a:bodyPr>
            <a:lstStyle/>
            <a:p>
              <a:pPr>
                <a:lnSpc>
                  <a:spcPct val="150000"/>
                </a:lnSpc>
              </a:pPr>
              <a:r>
                <a:rPr lang="zh-CN" altLang="en-US" sz="1100" b="1" dirty="0">
                  <a:solidFill>
                    <a:srgbClr val="000000"/>
                  </a:solidFill>
                  <a:latin typeface="+mj-ea"/>
                  <a:ea typeface="+mj-ea"/>
                </a:rPr>
                <a:t>楚雄</a:t>
              </a:r>
              <a:endParaRPr lang="en-US" altLang="zh-CN" sz="1100" b="1" dirty="0">
                <a:solidFill>
                  <a:srgbClr val="000000"/>
                </a:solidFill>
                <a:latin typeface="+mj-ea"/>
                <a:ea typeface="+mj-ea"/>
              </a:endParaRPr>
            </a:p>
          </p:txBody>
        </p:sp>
        <p:sp>
          <p:nvSpPr>
            <p:cNvPr id="22" name="椭圆 21"/>
            <p:cNvSpPr/>
            <p:nvPr/>
          </p:nvSpPr>
          <p:spPr>
            <a:xfrm>
              <a:off x="8991336" y="4998796"/>
              <a:ext cx="222593" cy="212433"/>
            </a:xfrm>
            <a:prstGeom prst="ellipse">
              <a:avLst/>
            </a:prstGeom>
            <a:solidFill>
              <a:srgbClr val="FF0000"/>
            </a:solidFill>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latin typeface="+mj-ea"/>
                <a:ea typeface="+mj-ea"/>
              </a:endParaRPr>
            </a:p>
          </p:txBody>
        </p:sp>
        <p:sp>
          <p:nvSpPr>
            <p:cNvPr id="23" name="矩形 22"/>
            <p:cNvSpPr/>
            <p:nvPr/>
          </p:nvSpPr>
          <p:spPr>
            <a:xfrm>
              <a:off x="8925533" y="4875865"/>
              <a:ext cx="434741" cy="434741"/>
            </a:xfrm>
            <a:prstGeom prst="rect">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cxnSp>
          <p:nvCxnSpPr>
            <p:cNvPr id="24" name="直接连接符 23"/>
            <p:cNvCxnSpPr>
              <a:stCxn id="23" idx="2"/>
            </p:cNvCxnSpPr>
            <p:nvPr/>
          </p:nvCxnSpPr>
          <p:spPr>
            <a:xfrm flipH="1">
              <a:off x="9128205" y="5310605"/>
              <a:ext cx="14699" cy="3235718"/>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5" name="直接连接符 24"/>
            <p:cNvCxnSpPr>
              <a:endCxn id="23" idx="1"/>
            </p:cNvCxnSpPr>
            <p:nvPr/>
          </p:nvCxnSpPr>
          <p:spPr>
            <a:xfrm>
              <a:off x="6205454" y="5093235"/>
              <a:ext cx="2720081" cy="1"/>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6" name="直接连接符 25"/>
            <p:cNvCxnSpPr/>
            <p:nvPr/>
          </p:nvCxnSpPr>
          <p:spPr>
            <a:xfrm>
              <a:off x="9387006" y="5145523"/>
              <a:ext cx="3315446" cy="1"/>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7" name="直接连接符 26"/>
            <p:cNvCxnSpPr/>
            <p:nvPr/>
          </p:nvCxnSpPr>
          <p:spPr>
            <a:xfrm>
              <a:off x="9170665" y="1372199"/>
              <a:ext cx="0" cy="3555953"/>
            </a:xfrm>
            <a:prstGeom prst="line">
              <a:avLst/>
            </a:prstGeom>
            <a:noFill/>
            <a:ln w="28575">
              <a:solidFill>
                <a:srgbClr val="160B11"/>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8" name="文本框 28"/>
            <p:cNvSpPr txBox="1"/>
            <p:nvPr/>
          </p:nvSpPr>
          <p:spPr>
            <a:xfrm>
              <a:off x="8407077" y="5362892"/>
              <a:ext cx="924075" cy="380151"/>
            </a:xfrm>
            <a:prstGeom prst="rect">
              <a:avLst/>
            </a:prstGeom>
            <a:solidFill>
              <a:srgbClr val="FF0000"/>
            </a:solidFill>
          </p:spPr>
          <p:txBody>
            <a:bodyPr wrap="square" rtlCol="0">
              <a:spAutoFit/>
            </a:bodyPr>
            <a:lstStyle/>
            <a:p>
              <a:pPr algn="ctr"/>
              <a:r>
                <a:rPr lang="zh-CN" altLang="en-US" sz="1200" b="1" dirty="0">
                  <a:solidFill>
                    <a:srgbClr val="160B11"/>
                  </a:solidFill>
                  <a:latin typeface="+mj-ea"/>
                  <a:ea typeface="+mj-ea"/>
                </a:rPr>
                <a:t>双柏县</a:t>
              </a:r>
              <a:endParaRPr lang="zh-CN" altLang="en-US" sz="1200" b="1" dirty="0">
                <a:solidFill>
                  <a:srgbClr val="160B11"/>
                </a:solidFill>
                <a:latin typeface="+mj-ea"/>
                <a:ea typeface="+mj-ea"/>
              </a:endParaRPr>
            </a:p>
          </p:txBody>
        </p:sp>
        <p:sp>
          <p:nvSpPr>
            <p:cNvPr id="29" name="矩形: 圆角 29"/>
            <p:cNvSpPr/>
            <p:nvPr/>
          </p:nvSpPr>
          <p:spPr>
            <a:xfrm>
              <a:off x="8606609" y="7840795"/>
              <a:ext cx="1977355" cy="459341"/>
            </a:xfrm>
            <a:prstGeom prst="roundRect">
              <a:avLst/>
            </a:prstGeom>
            <a:solidFill>
              <a:srgbClr val="00B050">
                <a:alpha val="73000"/>
              </a:srgbClr>
            </a:solidFill>
            <a:ln>
              <a:solidFill>
                <a:schemeClr val="accent1">
                  <a:shade val="5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latin typeface="+mj-ea"/>
                  <a:ea typeface="+mj-ea"/>
                </a:rPr>
                <a:t>至新平、普洱方向</a:t>
              </a:r>
              <a:endParaRPr lang="zh-CN" altLang="en-US" sz="1100" b="1" dirty="0">
                <a:latin typeface="+mj-ea"/>
                <a:ea typeface="+mj-ea"/>
              </a:endParaRPr>
            </a:p>
          </p:txBody>
        </p:sp>
        <p:sp>
          <p:nvSpPr>
            <p:cNvPr id="30" name="矩形: 圆角 30"/>
            <p:cNvSpPr/>
            <p:nvPr/>
          </p:nvSpPr>
          <p:spPr>
            <a:xfrm>
              <a:off x="9837133" y="2174545"/>
              <a:ext cx="2145424" cy="459341"/>
            </a:xfrm>
            <a:prstGeom prst="roundRect">
              <a:avLst/>
            </a:prstGeom>
            <a:solidFill>
              <a:srgbClr val="00B050">
                <a:alpha val="73000"/>
              </a:srgbClr>
            </a:solidFill>
            <a:ln>
              <a:solidFill>
                <a:schemeClr val="accent1">
                  <a:shade val="5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latin typeface="+mj-ea"/>
                  <a:ea typeface="+mj-ea"/>
                </a:rPr>
                <a:t>至楚雄、攀枝花方向</a:t>
              </a:r>
              <a:endParaRPr lang="zh-CN" altLang="en-US" sz="1000" b="1" dirty="0">
                <a:latin typeface="+mj-ea"/>
                <a:ea typeface="+mj-ea"/>
              </a:endParaRPr>
            </a:p>
          </p:txBody>
        </p:sp>
        <p:sp>
          <p:nvSpPr>
            <p:cNvPr id="31" name="矩形: 圆角 31"/>
            <p:cNvSpPr/>
            <p:nvPr/>
          </p:nvSpPr>
          <p:spPr>
            <a:xfrm>
              <a:off x="5958607" y="3105015"/>
              <a:ext cx="2081061" cy="459341"/>
            </a:xfrm>
            <a:prstGeom prst="roundRect">
              <a:avLst/>
            </a:prstGeom>
            <a:solidFill>
              <a:srgbClr val="00B050">
                <a:alpha val="73000"/>
              </a:srgbClr>
            </a:solidFill>
            <a:ln>
              <a:solidFill>
                <a:schemeClr val="accent1">
                  <a:shade val="5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latin typeface="+mj-ea"/>
                  <a:ea typeface="+mj-ea"/>
                </a:rPr>
                <a:t>至大理、丽江方向</a:t>
              </a:r>
              <a:endParaRPr lang="zh-CN" altLang="en-US" sz="1000" b="1" dirty="0">
                <a:latin typeface="+mj-ea"/>
                <a:ea typeface="+mj-ea"/>
              </a:endParaRPr>
            </a:p>
          </p:txBody>
        </p:sp>
        <p:sp>
          <p:nvSpPr>
            <p:cNvPr id="32" name="矩形: 圆角 32"/>
            <p:cNvSpPr/>
            <p:nvPr/>
          </p:nvSpPr>
          <p:spPr>
            <a:xfrm>
              <a:off x="10005897" y="4158377"/>
              <a:ext cx="2020969" cy="312350"/>
            </a:xfrm>
            <a:prstGeom prst="roundRect">
              <a:avLst/>
            </a:prstGeom>
            <a:solidFill>
              <a:srgbClr val="00B050">
                <a:alpha val="73000"/>
              </a:srgbClr>
            </a:solidFill>
            <a:ln>
              <a:solidFill>
                <a:schemeClr val="accent1">
                  <a:shade val="50000"/>
                  <a:alpha val="6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ea"/>
                  <a:ea typeface="+mj-ea"/>
                </a:rPr>
                <a:t>至易门、昆明方向</a:t>
              </a:r>
              <a:endParaRPr lang="zh-CN" altLang="en-US" sz="1200" b="1" dirty="0">
                <a:latin typeface="+mj-ea"/>
                <a:ea typeface="+mj-ea"/>
              </a:endParaRPr>
            </a:p>
          </p:txBody>
        </p:sp>
      </p:grpSp>
      <p:sp>
        <p:nvSpPr>
          <p:cNvPr id="45" name="圆角矩形 44"/>
          <p:cNvSpPr/>
          <p:nvPr>
            <p:custDataLst>
              <p:tags r:id="rId9"/>
            </p:custDataLst>
          </p:nvPr>
        </p:nvSpPr>
        <p:spPr>
          <a:xfrm>
            <a:off x="345347" y="5412808"/>
            <a:ext cx="4738782" cy="1190307"/>
          </a:xfrm>
          <a:prstGeom prst="roundRect">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00" b="1" dirty="0">
                <a:latin typeface="微软雅黑" panose="020B0503020204020204" pitchFamily="34" charset="-122"/>
                <a:ea typeface="微软雅黑" panose="020B0503020204020204" pitchFamily="34" charset="-122"/>
              </a:rPr>
              <a:t>二</a:t>
            </a:r>
            <a:r>
              <a:rPr lang="zh-CN" altLang="en-US" sz="2600" b="1" dirty="0" smtClean="0">
                <a:latin typeface="微软雅黑" panose="020B0503020204020204" pitchFamily="34" charset="-122"/>
                <a:ea typeface="微软雅黑" panose="020B0503020204020204" pitchFamily="34" charset="-122"/>
              </a:rPr>
              <a:t>、全面</a:t>
            </a:r>
            <a:r>
              <a:rPr lang="zh-CN" altLang="en-US" sz="2600" b="1" dirty="0">
                <a:latin typeface="微软雅黑" panose="020B0503020204020204" pitchFamily="34" charset="-122"/>
                <a:ea typeface="微软雅黑" panose="020B0503020204020204" pitchFamily="34" charset="-122"/>
              </a:rPr>
              <a:t>推动沿绿汁江、周边各城镇联动发展</a:t>
            </a:r>
            <a:endParaRPr lang="en-US" altLang="zh-CN" sz="2600" b="1" dirty="0">
              <a:latin typeface="微软雅黑" panose="020B0503020204020204" pitchFamily="34" charset="-122"/>
              <a:ea typeface="微软雅黑" panose="020B0503020204020204" pitchFamily="34" charset="-122"/>
            </a:endParaRPr>
          </a:p>
        </p:txBody>
      </p:sp>
      <p:sp>
        <p:nvSpPr>
          <p:cNvPr id="46" name="矩形 45"/>
          <p:cNvSpPr/>
          <p:nvPr/>
        </p:nvSpPr>
        <p:spPr>
          <a:xfrm>
            <a:off x="606606" y="6657296"/>
            <a:ext cx="4477524" cy="1323439"/>
          </a:xfrm>
          <a:prstGeom prst="rect">
            <a:avLst/>
          </a:prstGeom>
        </p:spPr>
        <p:txBody>
          <a:bodyPr wrap="square">
            <a:spAutoFit/>
          </a:bodyPr>
          <a:lstStyle/>
          <a:p>
            <a:pPr marL="0" lvl="3"/>
            <a:r>
              <a:rPr lang="zh-CN" altLang="en-US" sz="2000" kern="100" dirty="0">
                <a:solidFill>
                  <a:srgbClr val="000000"/>
                </a:solidFill>
                <a:latin typeface="微软雅黑" panose="020B0503020204020204" pitchFamily="34" charset="-122"/>
                <a:ea typeface="微软雅黑" panose="020B0503020204020204" pitchFamily="34" charset="-122"/>
                <a:sym typeface="+mn-ea"/>
              </a:rPr>
              <a:t>以国道、乡道为综合交通主骨架，农村公路为基础网，构筑畅达高效的镇域交通网，串联沿绿汁江、周边各乡镇发展</a:t>
            </a:r>
            <a:r>
              <a:rPr lang="zh-CN" altLang="en-US" sz="2000" kern="100" dirty="0" smtClean="0">
                <a:solidFill>
                  <a:srgbClr val="000000"/>
                </a:solidFill>
                <a:latin typeface="微软雅黑" panose="020B0503020204020204" pitchFamily="34" charset="-122"/>
                <a:ea typeface="微软雅黑" panose="020B0503020204020204" pitchFamily="34" charset="-122"/>
                <a:sym typeface="+mn-ea"/>
              </a:rPr>
              <a:t>。</a:t>
            </a:r>
            <a:endParaRPr lang="zh-CN" altLang="zh-CN" sz="2000"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57530" y="1553046"/>
            <a:ext cx="9670580" cy="11864719"/>
            <a:chOff x="1755" y="3307"/>
            <a:chExt cx="13737" cy="16854"/>
          </a:xfrm>
        </p:grpSpPr>
        <p:sp>
          <p:nvSpPr>
            <p:cNvPr id="13" name="圆角矩形 12"/>
            <p:cNvSpPr/>
            <p:nvPr/>
          </p:nvSpPr>
          <p:spPr>
            <a:xfrm>
              <a:off x="1755" y="8541"/>
              <a:ext cx="13737" cy="1085"/>
            </a:xfrm>
            <a:prstGeom prst="roundRect">
              <a:avLst/>
            </a:prstGeom>
            <a:solidFill>
              <a:srgbClr val="6668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0"/>
                </a:spcBef>
              </a:pPr>
              <a:r>
                <a:rPr lang="zh-CN" altLang="en-US" sz="2400" b="1" dirty="0">
                  <a:solidFill>
                    <a:schemeClr val="bg1"/>
                  </a:solidFill>
                  <a:latin typeface="+mj-ea"/>
                  <a:ea typeface="+mj-ea"/>
                  <a:cs typeface="微软雅黑" panose="020B0503020204020204" pitchFamily="34" charset="-122"/>
                  <a:sym typeface="+mn-lt"/>
                </a:rPr>
                <a:t>全镇划定永久基本</a:t>
              </a:r>
              <a:r>
                <a:rPr lang="zh-CN" altLang="en-US" sz="2400" b="1" dirty="0" smtClean="0">
                  <a:solidFill>
                    <a:schemeClr val="bg1"/>
                  </a:solidFill>
                  <a:latin typeface="+mj-ea"/>
                  <a:ea typeface="+mj-ea"/>
                  <a:cs typeface="微软雅黑" panose="020B0503020204020204" pitchFamily="34" charset="-122"/>
                  <a:sym typeface="+mn-lt"/>
                </a:rPr>
                <a:t>农田</a:t>
              </a:r>
              <a:r>
                <a:rPr lang="en-US" altLang="zh-CN" sz="2400" b="1" dirty="0">
                  <a:solidFill>
                    <a:schemeClr val="bg1"/>
                  </a:solidFill>
                  <a:latin typeface="+mj-ea"/>
                  <a:ea typeface="+mj-ea"/>
                  <a:cs typeface="微软雅黑" panose="020B0503020204020204" pitchFamily="34" charset="-122"/>
                  <a:sym typeface="+mn-lt"/>
                </a:rPr>
                <a:t>2275.78</a:t>
              </a:r>
              <a:r>
                <a:rPr lang="zh-CN" altLang="en-US" sz="2400" b="1" dirty="0" smtClean="0">
                  <a:solidFill>
                    <a:schemeClr val="bg1"/>
                  </a:solidFill>
                  <a:latin typeface="+mj-ea"/>
                  <a:ea typeface="+mj-ea"/>
                  <a:cs typeface="微软雅黑" panose="020B0503020204020204" pitchFamily="34" charset="-122"/>
                  <a:sym typeface="+mn-lt"/>
                </a:rPr>
                <a:t>公顷，</a:t>
              </a:r>
              <a:r>
                <a:rPr lang="zh-CN" altLang="en-US" sz="2400" b="1" dirty="0">
                  <a:solidFill>
                    <a:schemeClr val="bg1"/>
                  </a:solidFill>
                  <a:latin typeface="+mj-ea"/>
                  <a:ea typeface="+mj-ea"/>
                  <a:cs typeface="微软雅黑" panose="020B0503020204020204" pitchFamily="34" charset="-122"/>
                  <a:sym typeface="+mn-lt"/>
                </a:rPr>
                <a:t>占全镇国土面积</a:t>
              </a:r>
              <a:r>
                <a:rPr lang="zh-CN" altLang="en-US" sz="2400" b="1" dirty="0" smtClean="0">
                  <a:solidFill>
                    <a:schemeClr val="bg1"/>
                  </a:solidFill>
                  <a:latin typeface="+mj-ea"/>
                  <a:ea typeface="+mj-ea"/>
                  <a:cs typeface="微软雅黑" panose="020B0503020204020204" pitchFamily="34" charset="-122"/>
                  <a:sym typeface="+mn-lt"/>
                </a:rPr>
                <a:t>的</a:t>
              </a:r>
              <a:r>
                <a:rPr lang="en-US" altLang="zh-CN" sz="2400" b="1" dirty="0" smtClean="0">
                  <a:solidFill>
                    <a:schemeClr val="bg1"/>
                  </a:solidFill>
                  <a:latin typeface="+mj-ea"/>
                  <a:ea typeface="+mj-ea"/>
                  <a:cs typeface="微软雅黑" panose="020B0503020204020204" pitchFamily="34" charset="-122"/>
                  <a:sym typeface="+mn-lt"/>
                </a:rPr>
                <a:t>4.55%</a:t>
              </a:r>
              <a:r>
                <a:rPr lang="zh-CN" altLang="en-US" sz="2400" b="1" dirty="0">
                  <a:solidFill>
                    <a:schemeClr val="bg1"/>
                  </a:solidFill>
                  <a:latin typeface="+mj-ea"/>
                  <a:ea typeface="+mj-ea"/>
                  <a:cs typeface="微软雅黑" panose="020B0503020204020204" pitchFamily="34" charset="-122"/>
                  <a:sym typeface="+mn-lt"/>
                </a:rPr>
                <a:t>。</a:t>
              </a:r>
              <a:endParaRPr lang="en-US" altLang="zh-CN" sz="2400" b="1" dirty="0">
                <a:solidFill>
                  <a:schemeClr val="bg1"/>
                </a:solidFill>
                <a:latin typeface="+mj-ea"/>
                <a:ea typeface="+mj-ea"/>
                <a:cs typeface="微软雅黑" panose="020B0503020204020204" pitchFamily="34" charset="-122"/>
                <a:sym typeface="+mn-lt"/>
              </a:endParaRPr>
            </a:p>
          </p:txBody>
        </p:sp>
        <p:sp>
          <p:nvSpPr>
            <p:cNvPr id="6" name="矩形 5"/>
            <p:cNvSpPr/>
            <p:nvPr>
              <p:custDataLst>
                <p:tags r:id="rId1"/>
              </p:custDataLst>
            </p:nvPr>
          </p:nvSpPr>
          <p:spPr>
            <a:xfrm>
              <a:off x="1755" y="3869"/>
              <a:ext cx="9545" cy="2420"/>
            </a:xfrm>
            <a:prstGeom prst="rect">
              <a:avLst/>
            </a:prstGeom>
            <a:noFill/>
            <a:ln>
              <a:solidFill>
                <a:schemeClr val="accent5"/>
              </a:solidFill>
            </a:ln>
            <a:effectLst>
              <a:softEdge rad="127000"/>
            </a:effectLst>
          </p:spPr>
          <p:style>
            <a:lnRef idx="1">
              <a:schemeClr val="accent5"/>
            </a:lnRef>
            <a:fillRef idx="2">
              <a:schemeClr val="accent5"/>
            </a:fillRef>
            <a:effectRef idx="1">
              <a:schemeClr val="accent5"/>
            </a:effectRef>
            <a:fontRef idx="minor">
              <a:schemeClr val="dk1"/>
            </a:fontRef>
          </p:style>
          <p:txBody>
            <a:bodyPr wrap="square">
              <a:noAutofit/>
            </a:bodyPr>
            <a:lstStyle/>
            <a:p>
              <a:pPr indent="457200" defTabSz="1216025">
                <a:lnSpc>
                  <a:spcPct val="150000"/>
                </a:lnSpc>
              </a:pP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按照党中央、国务院决策部署，落实最严格的耕地保护制度、生态环境保护制度和节约集约用地制度，将三条控制线作为国土空间利用不可逾越的红线。</a:t>
              </a:r>
              <a:endPar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11495" y="3307"/>
              <a:ext cx="3833" cy="3833"/>
            </a:xfrm>
            <a:prstGeom prst="rect">
              <a:avLst/>
            </a:prstGeom>
          </p:spPr>
        </p:pic>
        <p:sp>
          <p:nvSpPr>
            <p:cNvPr id="59" name="1"/>
            <p:cNvSpPr txBox="1">
              <a:spLocks noChangeArrowheads="1"/>
            </p:cNvSpPr>
            <p:nvPr>
              <p:custDataLst>
                <p:tags r:id="rId4"/>
              </p:custDataLst>
            </p:nvPr>
          </p:nvSpPr>
          <p:spPr bwMode="auto">
            <a:xfrm>
              <a:off x="2521" y="13782"/>
              <a:ext cx="12304"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indent="0" eaLnBrk="1" latinLnBrk="0" hangingPunct="1">
                <a:lnSpc>
                  <a:spcPct val="150000"/>
                </a:lnSpc>
                <a:spcBef>
                  <a:spcPts val="0"/>
                </a:spcBef>
              </a:pPr>
              <a:endParaRPr lang="zh-CN" altLang="en-US" sz="2000" b="1" dirty="0">
                <a:solidFill>
                  <a:schemeClr val="accent6">
                    <a:lumMod val="50000"/>
                  </a:schemeClr>
                </a:solidFill>
                <a:latin typeface="微软雅黑" panose="020B0503020204020204" pitchFamily="34" charset="-122"/>
                <a:cs typeface="微软雅黑" panose="020B0503020204020204" pitchFamily="34" charset="-122"/>
                <a:sym typeface="+mn-lt"/>
              </a:endParaRPr>
            </a:p>
          </p:txBody>
        </p:sp>
        <p:sp>
          <p:nvSpPr>
            <p:cNvPr id="60" name="1"/>
            <p:cNvSpPr txBox="1">
              <a:spLocks noChangeArrowheads="1"/>
            </p:cNvSpPr>
            <p:nvPr/>
          </p:nvSpPr>
          <p:spPr bwMode="auto">
            <a:xfrm>
              <a:off x="2426" y="14653"/>
              <a:ext cx="12399" cy="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indent="457200">
                <a:lnSpc>
                  <a:spcPct val="150000"/>
                </a:lnSpc>
              </a:pPr>
              <a:r>
                <a:rPr lang="zh-CN" altLang="en-US" sz="2000" dirty="0">
                  <a:solidFill>
                    <a:srgbClr val="000000"/>
                  </a:solidFill>
                  <a:latin typeface="微软雅黑" panose="020B0503020204020204" pitchFamily="34" charset="-122"/>
                  <a:cs typeface="微软雅黑" panose="020B0503020204020204" pitchFamily="34" charset="-122"/>
                  <a:sym typeface="+mn-lt"/>
                </a:rPr>
                <a:t>生态保护红线内，自然保护地核心保护区原则上禁止人为活动，其他区域严格禁止开发性、生产性建设活动，在符合现行法律法规前提下，除国家重大战略项目外，仅允许对生态功能不造成破坏的有限人为活动。</a:t>
              </a:r>
              <a:endParaRPr lang="zh-CN" altLang="en-US" sz="2000" dirty="0">
                <a:solidFill>
                  <a:srgbClr val="000000"/>
                </a:solidFill>
                <a:latin typeface="微软雅黑" panose="020B0503020204020204" pitchFamily="34" charset="-122"/>
                <a:cs typeface="微软雅黑" panose="020B0503020204020204" pitchFamily="34" charset="-122"/>
                <a:sym typeface="+mn-lt"/>
              </a:endParaRPr>
            </a:p>
          </p:txBody>
        </p:sp>
        <p:sp>
          <p:nvSpPr>
            <p:cNvPr id="11" name="1"/>
            <p:cNvSpPr txBox="1">
              <a:spLocks noChangeArrowheads="1"/>
            </p:cNvSpPr>
            <p:nvPr/>
          </p:nvSpPr>
          <p:spPr bwMode="auto">
            <a:xfrm>
              <a:off x="2394" y="10340"/>
              <a:ext cx="11898"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indent="457200">
                <a:lnSpc>
                  <a:spcPct val="150000"/>
                </a:lnSpc>
              </a:pPr>
              <a:r>
                <a:rPr lang="zh-CN" altLang="en-US" sz="2000" dirty="0">
                  <a:solidFill>
                    <a:srgbClr val="000000"/>
                  </a:solidFill>
                  <a:latin typeface="微软雅黑" panose="020B0503020204020204" pitchFamily="34" charset="-122"/>
                  <a:cs typeface="微软雅黑" panose="020B0503020204020204" pitchFamily="34" charset="-122"/>
                  <a:sym typeface="+mn-lt"/>
                </a:rPr>
                <a:t>落实“藏粮于地，藏粮于技”战略，坚持最严格的耕地保护制度，以确保国家粮食安全和农产品质量安全为目标，严格落实永久基本农田保护任务，保质保量划定永久基本农田。</a:t>
              </a:r>
              <a:endParaRPr lang="zh-CN" altLang="en-US" sz="2000" dirty="0">
                <a:solidFill>
                  <a:srgbClr val="000000"/>
                </a:solidFill>
                <a:latin typeface="微软雅黑" panose="020B0503020204020204" pitchFamily="34" charset="-122"/>
                <a:cs typeface="微软雅黑" panose="020B0503020204020204" pitchFamily="34" charset="-122"/>
                <a:sym typeface="+mn-lt"/>
              </a:endParaRPr>
            </a:p>
          </p:txBody>
        </p:sp>
        <p:sp>
          <p:nvSpPr>
            <p:cNvPr id="5" name="1"/>
            <p:cNvSpPr txBox="1">
              <a:spLocks noChangeArrowheads="1"/>
            </p:cNvSpPr>
            <p:nvPr>
              <p:custDataLst>
                <p:tags r:id="rId5"/>
              </p:custDataLst>
            </p:nvPr>
          </p:nvSpPr>
          <p:spPr bwMode="auto">
            <a:xfrm>
              <a:off x="2426" y="18927"/>
              <a:ext cx="12399" cy="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indent="457200">
                <a:lnSpc>
                  <a:spcPct val="150000"/>
                </a:lnSpc>
              </a:pPr>
              <a:r>
                <a:rPr lang="zh-CN" altLang="en-US" sz="2000" dirty="0">
                  <a:solidFill>
                    <a:srgbClr val="000000"/>
                  </a:solidFill>
                  <a:latin typeface="微软雅黑" panose="020B0503020204020204" pitchFamily="34" charset="-122"/>
                  <a:cs typeface="微软雅黑" panose="020B0503020204020204" pitchFamily="34" charset="-122"/>
                  <a:sym typeface="+mn-lt"/>
                </a:rPr>
                <a:t>按照集约适度、绿色发展的要求，科学划定城镇开发边界，引导城镇集中布局，使城镇开发建设由外延扩张向内涵提升转变。</a:t>
              </a:r>
              <a:endParaRPr lang="zh-CN" altLang="en-US" sz="2000" dirty="0">
                <a:solidFill>
                  <a:srgbClr val="000000"/>
                </a:solidFill>
                <a:latin typeface="微软雅黑" panose="020B0503020204020204" pitchFamily="34" charset="-122"/>
                <a:cs typeface="微软雅黑" panose="020B0503020204020204" pitchFamily="34" charset="-122"/>
                <a:sym typeface="+mn-lt"/>
              </a:endParaRPr>
            </a:p>
          </p:txBody>
        </p:sp>
        <p:sp>
          <p:nvSpPr>
            <p:cNvPr id="22" name="圆角矩形 21"/>
            <p:cNvSpPr/>
            <p:nvPr/>
          </p:nvSpPr>
          <p:spPr>
            <a:xfrm>
              <a:off x="1755" y="13212"/>
              <a:ext cx="13737" cy="1173"/>
            </a:xfrm>
            <a:prstGeom prst="roundRect">
              <a:avLst/>
            </a:prstGeom>
            <a:solidFill>
              <a:srgbClr val="6668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0"/>
                </a:spcBef>
              </a:pPr>
              <a:r>
                <a:rPr lang="zh-CN" altLang="en-US" sz="2400" b="1" dirty="0">
                  <a:solidFill>
                    <a:schemeClr val="bg1"/>
                  </a:solidFill>
                  <a:latin typeface="+mj-ea"/>
                  <a:ea typeface="+mj-ea"/>
                  <a:cs typeface="微软雅黑" panose="020B0503020204020204" pitchFamily="34" charset="-122"/>
                  <a:sym typeface="+mn-lt"/>
                </a:rPr>
                <a:t>全镇划定生态保护</a:t>
              </a:r>
              <a:r>
                <a:rPr lang="zh-CN" altLang="en-US" sz="2400" b="1">
                  <a:solidFill>
                    <a:schemeClr val="bg1"/>
                  </a:solidFill>
                  <a:latin typeface="+mj-ea"/>
                  <a:ea typeface="+mj-ea"/>
                  <a:cs typeface="微软雅黑" panose="020B0503020204020204" pitchFamily="34" charset="-122"/>
                  <a:sym typeface="+mn-lt"/>
                </a:rPr>
                <a:t>红</a:t>
              </a:r>
              <a:r>
                <a:rPr lang="zh-CN" altLang="en-US" sz="2400" b="1" smtClean="0">
                  <a:solidFill>
                    <a:schemeClr val="bg1"/>
                  </a:solidFill>
                  <a:latin typeface="+mj-ea"/>
                  <a:ea typeface="+mj-ea"/>
                  <a:cs typeface="微软雅黑" panose="020B0503020204020204" pitchFamily="34" charset="-122"/>
                  <a:sym typeface="+mn-lt"/>
                </a:rPr>
                <a:t>线</a:t>
              </a:r>
              <a:r>
                <a:rPr lang="en-US" altLang="zh-CN" sz="2400" b="1" smtClean="0">
                  <a:solidFill>
                    <a:schemeClr val="bg1"/>
                  </a:solidFill>
                  <a:latin typeface="+mj-ea"/>
                  <a:ea typeface="+mj-ea"/>
                  <a:cs typeface="微软雅黑" panose="020B0503020204020204" pitchFamily="34" charset="-122"/>
                  <a:sym typeface="+mn-lt"/>
                </a:rPr>
                <a:t>35114.53</a:t>
              </a:r>
              <a:r>
                <a:rPr lang="zh-CN" altLang="en-US" sz="2400" b="1" smtClean="0">
                  <a:solidFill>
                    <a:schemeClr val="bg1"/>
                  </a:solidFill>
                  <a:latin typeface="+mj-ea"/>
                  <a:ea typeface="+mj-ea"/>
                  <a:cs typeface="微软雅黑" panose="020B0503020204020204" pitchFamily="34" charset="-122"/>
                  <a:sym typeface="+mn-lt"/>
                </a:rPr>
                <a:t>公顷，</a:t>
              </a:r>
              <a:r>
                <a:rPr lang="zh-CN" altLang="en-US" sz="2400" b="1" dirty="0">
                  <a:solidFill>
                    <a:schemeClr val="bg1"/>
                  </a:solidFill>
                  <a:latin typeface="+mj-ea"/>
                  <a:ea typeface="+mj-ea"/>
                  <a:cs typeface="微软雅黑" panose="020B0503020204020204" pitchFamily="34" charset="-122"/>
                  <a:sym typeface="+mn-lt"/>
                </a:rPr>
                <a:t>占全镇国土面</a:t>
              </a:r>
              <a:r>
                <a:rPr lang="zh-CN" altLang="en-US" sz="2400" b="1">
                  <a:solidFill>
                    <a:schemeClr val="bg1"/>
                  </a:solidFill>
                  <a:latin typeface="+mj-ea"/>
                  <a:ea typeface="+mj-ea"/>
                  <a:cs typeface="微软雅黑" panose="020B0503020204020204" pitchFamily="34" charset="-122"/>
                  <a:sym typeface="+mn-lt"/>
                </a:rPr>
                <a:t>积</a:t>
              </a:r>
              <a:r>
                <a:rPr lang="zh-CN" altLang="en-US" sz="2400" b="1" smtClean="0">
                  <a:solidFill>
                    <a:schemeClr val="bg1"/>
                  </a:solidFill>
                  <a:latin typeface="+mj-ea"/>
                  <a:ea typeface="+mj-ea"/>
                  <a:cs typeface="微软雅黑" panose="020B0503020204020204" pitchFamily="34" charset="-122"/>
                  <a:sym typeface="+mn-lt"/>
                </a:rPr>
                <a:t>的</a:t>
              </a:r>
              <a:r>
                <a:rPr lang="en-US" altLang="zh-CN" sz="2400" b="1" smtClean="0">
                  <a:solidFill>
                    <a:schemeClr val="bg1"/>
                  </a:solidFill>
                  <a:latin typeface="+mj-ea"/>
                  <a:ea typeface="+mj-ea"/>
                  <a:cs typeface="微软雅黑" panose="020B0503020204020204" pitchFamily="34" charset="-122"/>
                  <a:sym typeface="+mn-lt"/>
                </a:rPr>
                <a:t>70.18</a:t>
              </a:r>
              <a:r>
                <a:rPr lang="zh-CN" altLang="en-US" sz="2400" b="1" smtClean="0">
                  <a:solidFill>
                    <a:schemeClr val="bg1"/>
                  </a:solidFill>
                  <a:latin typeface="+mj-ea"/>
                  <a:ea typeface="+mj-ea"/>
                  <a:cs typeface="微软雅黑" panose="020B0503020204020204" pitchFamily="34" charset="-122"/>
                  <a:sym typeface="+mn-lt"/>
                </a:rPr>
                <a:t>%</a:t>
              </a:r>
              <a:endParaRPr lang="zh-CN" altLang="en-US" sz="2400" b="1" dirty="0">
                <a:solidFill>
                  <a:schemeClr val="bg1"/>
                </a:solidFill>
                <a:latin typeface="+mj-ea"/>
                <a:ea typeface="+mj-ea"/>
                <a:cs typeface="微软雅黑" panose="020B0503020204020204" pitchFamily="34" charset="-122"/>
                <a:sym typeface="+mn-lt"/>
              </a:endParaRPr>
            </a:p>
          </p:txBody>
        </p:sp>
        <p:sp>
          <p:nvSpPr>
            <p:cNvPr id="23" name="圆角矩形 22"/>
            <p:cNvSpPr/>
            <p:nvPr/>
          </p:nvSpPr>
          <p:spPr>
            <a:xfrm>
              <a:off x="1755" y="17447"/>
              <a:ext cx="13737" cy="1184"/>
            </a:xfrm>
            <a:prstGeom prst="roundRect">
              <a:avLst/>
            </a:prstGeom>
            <a:solidFill>
              <a:srgbClr val="6668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0"/>
                </a:spcBef>
              </a:pPr>
              <a:r>
                <a:rPr lang="zh-CN" altLang="en-US" sz="2400" b="1" dirty="0">
                  <a:solidFill>
                    <a:schemeClr val="bg1"/>
                  </a:solidFill>
                  <a:latin typeface="+mj-ea"/>
                  <a:ea typeface="+mj-ea"/>
                  <a:cs typeface="微软雅黑" panose="020B0503020204020204" pitchFamily="34" charset="-122"/>
                  <a:sym typeface="+mn-lt"/>
                </a:rPr>
                <a:t>全镇划定城镇开发</a:t>
              </a:r>
              <a:r>
                <a:rPr lang="zh-CN" altLang="en-US" sz="2400" b="1">
                  <a:solidFill>
                    <a:schemeClr val="bg1"/>
                  </a:solidFill>
                  <a:latin typeface="+mj-ea"/>
                  <a:ea typeface="+mj-ea"/>
                  <a:cs typeface="微软雅黑" panose="020B0503020204020204" pitchFamily="34" charset="-122"/>
                  <a:sym typeface="+mn-lt"/>
                </a:rPr>
                <a:t>边</a:t>
              </a:r>
              <a:r>
                <a:rPr lang="zh-CN" altLang="en-US" sz="2400" b="1" smtClean="0">
                  <a:solidFill>
                    <a:schemeClr val="bg1"/>
                  </a:solidFill>
                  <a:latin typeface="+mj-ea"/>
                  <a:ea typeface="+mj-ea"/>
                  <a:cs typeface="微软雅黑" panose="020B0503020204020204" pitchFamily="34" charset="-122"/>
                  <a:sym typeface="+mn-lt"/>
                </a:rPr>
                <a:t>界</a:t>
              </a:r>
              <a:r>
                <a:rPr lang="en-US" altLang="zh-CN" sz="2400" b="1" smtClean="0">
                  <a:solidFill>
                    <a:schemeClr val="bg1"/>
                  </a:solidFill>
                  <a:latin typeface="+mj-ea"/>
                  <a:ea typeface="+mj-ea"/>
                  <a:cs typeface="微软雅黑" panose="020B0503020204020204" pitchFamily="34" charset="-122"/>
                  <a:sym typeface="+mn-lt"/>
                </a:rPr>
                <a:t>20.02</a:t>
              </a:r>
              <a:r>
                <a:rPr lang="zh-CN" altLang="en-US" sz="2400" b="1" smtClean="0">
                  <a:solidFill>
                    <a:schemeClr val="bg1"/>
                  </a:solidFill>
                  <a:latin typeface="+mj-ea"/>
                  <a:ea typeface="+mj-ea"/>
                  <a:cs typeface="微软雅黑" panose="020B0503020204020204" pitchFamily="34" charset="-122"/>
                  <a:sym typeface="+mn-lt"/>
                </a:rPr>
                <a:t>公顷，</a:t>
              </a:r>
              <a:r>
                <a:rPr lang="zh-CN" altLang="en-US" sz="2400" b="1" dirty="0">
                  <a:solidFill>
                    <a:schemeClr val="bg1"/>
                  </a:solidFill>
                  <a:latin typeface="+mj-ea"/>
                  <a:ea typeface="+mj-ea"/>
                  <a:cs typeface="微软雅黑" panose="020B0503020204020204" pitchFamily="34" charset="-122"/>
                  <a:sym typeface="+mn-lt"/>
                </a:rPr>
                <a:t>占全镇国土面积</a:t>
              </a:r>
              <a:r>
                <a:rPr lang="zh-CN" altLang="en-US" sz="2400" b="1">
                  <a:solidFill>
                    <a:schemeClr val="bg1"/>
                  </a:solidFill>
                  <a:latin typeface="+mj-ea"/>
                  <a:ea typeface="+mj-ea"/>
                  <a:cs typeface="微软雅黑" panose="020B0503020204020204" pitchFamily="34" charset="-122"/>
                  <a:sym typeface="+mn-lt"/>
                </a:rPr>
                <a:t>的</a:t>
              </a:r>
              <a:r>
                <a:rPr lang="en-US" altLang="zh-CN" sz="2400" b="1" smtClean="0">
                  <a:solidFill>
                    <a:schemeClr val="bg1"/>
                  </a:solidFill>
                  <a:latin typeface="+mj-ea"/>
                  <a:ea typeface="+mj-ea"/>
                  <a:cs typeface="微软雅黑" panose="020B0503020204020204" pitchFamily="34" charset="-122"/>
                  <a:sym typeface="+mn-lt"/>
                </a:rPr>
                <a:t>0.04%</a:t>
              </a:r>
              <a:endParaRPr lang="en-US" altLang="zh-CN" sz="2400" b="1" dirty="0">
                <a:solidFill>
                  <a:schemeClr val="bg1"/>
                </a:solidFill>
                <a:latin typeface="+mj-ea"/>
                <a:ea typeface="+mj-ea"/>
                <a:cs typeface="微软雅黑" panose="020B0503020204020204" pitchFamily="34" charset="-122"/>
                <a:sym typeface="+mn-lt"/>
              </a:endParaRPr>
            </a:p>
          </p:txBody>
        </p:sp>
      </p:grpSp>
      <p:grpSp>
        <p:nvGrpSpPr>
          <p:cNvPr id="7" name="组合 6"/>
          <p:cNvGrpSpPr/>
          <p:nvPr/>
        </p:nvGrpSpPr>
        <p:grpSpPr>
          <a:xfrm>
            <a:off x="635" y="144780"/>
            <a:ext cx="10690860" cy="1198880"/>
            <a:chOff x="1" y="693"/>
            <a:chExt cx="16836" cy="1888"/>
          </a:xfrm>
        </p:grpSpPr>
        <p:sp>
          <p:nvSpPr>
            <p:cNvPr id="8" name="矩形 7"/>
            <p:cNvSpPr/>
            <p:nvPr>
              <p:custDataLst>
                <p:tags r:id="rId6"/>
              </p:custDataLst>
            </p:nvPr>
          </p:nvSpPr>
          <p:spPr>
            <a:xfrm>
              <a:off x="1498" y="693"/>
              <a:ext cx="10178" cy="1888"/>
            </a:xfrm>
            <a:prstGeom prst="rect">
              <a:avLst/>
            </a:prstGeom>
          </p:spPr>
          <p:txBody>
            <a:bodyPr wrap="square">
              <a:spAutoFit/>
            </a:bodyPr>
            <a:lstStyle/>
            <a:p>
              <a:r>
                <a:rPr lang="en-US" altLang="zh-CN" sz="3600" b="1">
                  <a:solidFill>
                    <a:srgbClr val="66689B"/>
                  </a:solidFill>
                  <a:latin typeface="微软雅黑" panose="020B0503020204020204" pitchFamily="34" charset="-122"/>
                  <a:ea typeface="微软雅黑" panose="020B0503020204020204" pitchFamily="34" charset="-122"/>
                </a:rPr>
                <a:t>3.2 </a:t>
              </a:r>
              <a:r>
                <a:rPr lang="zh-CN" altLang="en-US" sz="3600" b="1">
                  <a:solidFill>
                    <a:srgbClr val="66689B"/>
                  </a:solidFill>
                  <a:latin typeface="微软雅黑" panose="020B0503020204020204" pitchFamily="34" charset="-122"/>
                  <a:ea typeface="微软雅黑" panose="020B0503020204020204" pitchFamily="34" charset="-122"/>
                  <a:sym typeface="+mn-ea"/>
                </a:rPr>
                <a:t>统筹划定“三区三线”</a:t>
              </a:r>
              <a:endParaRPr lang="zh-CN" altLang="en-US" sz="3600" b="1" dirty="0">
                <a:solidFill>
                  <a:srgbClr val="66689B"/>
                </a:solidFill>
                <a:latin typeface="微软雅黑" panose="020B0503020204020204" pitchFamily="34" charset="-122"/>
                <a:ea typeface="微软雅黑" panose="020B0503020204020204" pitchFamily="34" charset="-122"/>
              </a:endParaRPr>
            </a:p>
            <a:p>
              <a:endParaRPr lang="zh-CN" altLang="en-US" sz="3600" b="1" dirty="0">
                <a:solidFill>
                  <a:srgbClr val="66689B"/>
                </a:solidFill>
                <a:latin typeface="微软雅黑" panose="020B0503020204020204" pitchFamily="34" charset="-122"/>
                <a:ea typeface="微软雅黑" panose="020B0503020204020204" pitchFamily="34" charset="-122"/>
              </a:endParaRPr>
            </a:p>
          </p:txBody>
        </p:sp>
        <p:cxnSp>
          <p:nvCxnSpPr>
            <p:cNvPr id="9" name="直接连接符 8"/>
            <p:cNvCxnSpPr/>
            <p:nvPr>
              <p:custDataLst>
                <p:tags r:id="rId7"/>
              </p:custDataLst>
            </p:nvPr>
          </p:nvCxnSpPr>
          <p:spPr>
            <a:xfrm>
              <a:off x="1" y="1789"/>
              <a:ext cx="16836" cy="0"/>
            </a:xfrm>
            <a:prstGeom prst="line">
              <a:avLst/>
            </a:prstGeom>
            <a:ln w="50800">
              <a:solidFill>
                <a:srgbClr val="66689B"/>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8"/>
              </p:custDataLst>
            </p:nvPr>
          </p:nvSpPr>
          <p:spPr>
            <a:xfrm>
              <a:off x="85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9"/>
              </p:custDataLst>
            </p:nvPr>
          </p:nvSpPr>
          <p:spPr>
            <a:xfrm>
              <a:off x="39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0"/>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可选过程 2"/>
          <p:cNvSpPr/>
          <p:nvPr/>
        </p:nvSpPr>
        <p:spPr>
          <a:xfrm>
            <a:off x="6553458" y="1549398"/>
            <a:ext cx="2571750" cy="656771"/>
          </a:xfrm>
          <a:prstGeom prst="flowChartAlternateProcess">
            <a:avLst/>
          </a:prstGeom>
          <a:gradFill flip="none" rotWithShape="1">
            <a:gsLst>
              <a:gs pos="0">
                <a:srgbClr val="66689B">
                  <a:tint val="66000"/>
                  <a:satMod val="160000"/>
                </a:srgbClr>
              </a:gs>
              <a:gs pos="50000">
                <a:srgbClr val="66689B">
                  <a:tint val="44500"/>
                  <a:satMod val="160000"/>
                </a:srgbClr>
              </a:gs>
              <a:gs pos="100000">
                <a:srgbClr val="66689B">
                  <a:tint val="23500"/>
                  <a:satMod val="160000"/>
                </a:srgbClr>
              </a:gs>
            </a:gsLst>
            <a:lin ang="27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536621" y="1423309"/>
            <a:ext cx="9195888" cy="949776"/>
          </a:xfrm>
          <a:prstGeom prst="roundRect">
            <a:avLst/>
          </a:prstGeom>
          <a:noFill/>
          <a:ln>
            <a:solidFill>
              <a:schemeClr val="accent5"/>
            </a:solidFill>
          </a:ln>
          <a:effectLst>
            <a:softEdge rad="127000"/>
          </a:effectLst>
        </p:spPr>
        <p:style>
          <a:lnRef idx="1">
            <a:schemeClr val="accent5"/>
          </a:lnRef>
          <a:fillRef idx="2">
            <a:schemeClr val="accent5"/>
          </a:fillRef>
          <a:effectRef idx="1">
            <a:schemeClr val="accent5"/>
          </a:effectRef>
          <a:fontRef idx="minor">
            <a:schemeClr val="dk1"/>
          </a:fontRef>
        </p:style>
        <p:txBody>
          <a:bodyPr wrap="square">
            <a:noAutofit/>
          </a:bodyPr>
          <a:lstStyle/>
          <a:p>
            <a:pPr defTabSz="1216025">
              <a:lnSpc>
                <a:spcPct val="150000"/>
              </a:lnSpc>
            </a:pPr>
            <a:r>
              <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根据双柏县上位规</a:t>
            </a:r>
            <a:r>
              <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划</a:t>
            </a:r>
            <a:r>
              <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，大麦地镇属</a:t>
            </a:r>
            <a:r>
              <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于  </a:t>
            </a:r>
            <a:r>
              <a:rPr lang="zh-CN" altLang="en-US" sz="28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重点生态功能区</a:t>
            </a:r>
            <a:endPar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 y="144780"/>
            <a:ext cx="10690860" cy="695960"/>
            <a:chOff x="1" y="693"/>
            <a:chExt cx="16836" cy="1096"/>
          </a:xfrm>
        </p:grpSpPr>
        <p:sp>
          <p:nvSpPr>
            <p:cNvPr id="8" name="矩形 7"/>
            <p:cNvSpPr/>
            <p:nvPr>
              <p:custDataLst>
                <p:tags r:id="rId1"/>
              </p:custDataLst>
            </p:nvPr>
          </p:nvSpPr>
          <p:spPr>
            <a:xfrm>
              <a:off x="1498" y="693"/>
              <a:ext cx="10178" cy="1018"/>
            </a:xfrm>
            <a:prstGeom prst="rect">
              <a:avLst/>
            </a:prstGeom>
          </p:spPr>
          <p:txBody>
            <a:bodyPr wrap="square">
              <a:spAutoFit/>
            </a:bodyPr>
            <a:lstStyle/>
            <a:p>
              <a:r>
                <a:rPr lang="en-US" altLang="zh-CN" sz="3600" b="1" dirty="0">
                  <a:solidFill>
                    <a:srgbClr val="66689B"/>
                  </a:solidFill>
                  <a:latin typeface="微软雅黑" panose="020B0503020204020204" pitchFamily="34" charset="-122"/>
                  <a:ea typeface="微软雅黑" panose="020B0503020204020204" pitchFamily="34" charset="-122"/>
                </a:rPr>
                <a:t>3.3 </a:t>
              </a:r>
              <a:r>
                <a:rPr lang="zh-CN" altLang="en-US" sz="3600" b="1" dirty="0">
                  <a:solidFill>
                    <a:srgbClr val="66689B"/>
                  </a:solidFill>
                  <a:latin typeface="微软雅黑" panose="020B0503020204020204" pitchFamily="34" charset="-122"/>
                  <a:ea typeface="微软雅黑" panose="020B0503020204020204" pitchFamily="34" charset="-122"/>
                  <a:sym typeface="+mn-lt"/>
                </a:rPr>
                <a:t>落实细化主体功能区</a:t>
              </a:r>
              <a:endParaRPr lang="zh-CN" altLang="en-US" sz="3600" b="1" dirty="0">
                <a:solidFill>
                  <a:srgbClr val="66689B"/>
                </a:solidFill>
                <a:latin typeface="微软雅黑" panose="020B0503020204020204" pitchFamily="34" charset="-122"/>
                <a:ea typeface="微软雅黑" panose="020B0503020204020204" pitchFamily="34" charset="-122"/>
              </a:endParaRPr>
            </a:p>
          </p:txBody>
        </p:sp>
        <p:cxnSp>
          <p:nvCxnSpPr>
            <p:cNvPr id="9" name="直接连接符 8"/>
            <p:cNvCxnSpPr/>
            <p:nvPr>
              <p:custDataLst>
                <p:tags r:id="rId2"/>
              </p:custDataLst>
            </p:nvPr>
          </p:nvCxnSpPr>
          <p:spPr>
            <a:xfrm>
              <a:off x="1" y="1789"/>
              <a:ext cx="16836" cy="0"/>
            </a:xfrm>
            <a:prstGeom prst="line">
              <a:avLst/>
            </a:prstGeom>
            <a:ln w="50800">
              <a:solidFill>
                <a:srgbClr val="66689B"/>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982166" y="4673102"/>
            <a:ext cx="8807175" cy="9234400"/>
            <a:chOff x="10773" y="2510"/>
            <a:chExt cx="9245" cy="9217"/>
          </a:xfrm>
        </p:grpSpPr>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0" t="8289" r="1054" b="22731"/>
            <a:stretch>
              <a:fillRect/>
            </a:stretch>
          </p:blipFill>
          <p:spPr bwMode="auto">
            <a:xfrm>
              <a:off x="10773" y="2510"/>
              <a:ext cx="9245" cy="9217"/>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6774" y="9894"/>
              <a:ext cx="1473" cy="456"/>
            </a:xfrm>
            <a:prstGeom prst="rect">
              <a:avLst/>
            </a:prstGeom>
          </p:spPr>
          <p:txBody>
            <a:bodyPr wrap="none">
              <a:spAutoFit/>
            </a:bodyPr>
            <a:lstStyle/>
            <a:p>
              <a:r>
                <a:rPr lang="zh-CN" altLang="en-US" sz="2370" b="1" dirty="0" smtClean="0">
                  <a:solidFill>
                    <a:schemeClr val="tx2">
                      <a:lumMod val="50000"/>
                    </a:schemeClr>
                  </a:solidFill>
                  <a:latin typeface="微软雅黑" panose="020B0503020204020204" pitchFamily="34" charset="-122"/>
                  <a:ea typeface="微软雅黑" panose="020B0503020204020204" pitchFamily="34" charset="-122"/>
                </a:rPr>
                <a:t>大麦地镇</a:t>
              </a:r>
              <a:endParaRPr lang="zh-CN" altLang="en-US" sz="2370" b="1" dirty="0">
                <a:solidFill>
                  <a:schemeClr val="tx2">
                    <a:lumMod val="50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30714" t="78393" r="54012" b="11989"/>
            <a:stretch>
              <a:fillRect/>
            </a:stretch>
          </p:blipFill>
          <p:spPr>
            <a:xfrm>
              <a:off x="10773" y="10122"/>
              <a:ext cx="1802" cy="1605"/>
            </a:xfrm>
            <a:prstGeom prst="rect">
              <a:avLst/>
            </a:prstGeom>
            <a:ln w="3175">
              <a:solidFill>
                <a:schemeClr val="tx1">
                  <a:lumMod val="50000"/>
                </a:schemeClr>
              </a:solidFill>
              <a:prstDash val="solid"/>
            </a:ln>
          </p:spPr>
        </p:pic>
      </p:grpSp>
      <p:graphicFrame>
        <p:nvGraphicFramePr>
          <p:cNvPr id="5" name="图示 4"/>
          <p:cNvGraphicFramePr/>
          <p:nvPr/>
        </p:nvGraphicFramePr>
        <p:xfrm>
          <a:off x="6113534" y="2464704"/>
          <a:ext cx="2978227" cy="19918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圆角矩形 17"/>
          <p:cNvSpPr/>
          <p:nvPr/>
        </p:nvSpPr>
        <p:spPr>
          <a:xfrm>
            <a:off x="3044138" y="2374011"/>
            <a:ext cx="3182439" cy="710295"/>
          </a:xfrm>
          <a:prstGeom prst="roundRect">
            <a:avLst/>
          </a:prstGeom>
          <a:noFill/>
          <a:ln>
            <a:solidFill>
              <a:schemeClr val="accent5"/>
            </a:solidFill>
          </a:ln>
          <a:effectLst>
            <a:softEdge rad="127000"/>
          </a:effectLst>
        </p:spPr>
        <p:style>
          <a:lnRef idx="1">
            <a:schemeClr val="accent5"/>
          </a:lnRef>
          <a:fillRef idx="2">
            <a:schemeClr val="accent5"/>
          </a:fillRef>
          <a:effectRef idx="1">
            <a:schemeClr val="accent5"/>
          </a:effectRef>
          <a:fontRef idx="minor">
            <a:schemeClr val="dk1"/>
          </a:fontRef>
        </p:style>
        <p:txBody>
          <a:bodyPr wrap="square">
            <a:noAutofit/>
          </a:bodyPr>
          <a:lstStyle/>
          <a:p>
            <a:pPr defTabSz="1216025">
              <a:lnSpc>
                <a:spcPct val="150000"/>
              </a:lnSpc>
            </a:pPr>
            <a:r>
              <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叠</a:t>
            </a:r>
            <a:r>
              <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加</a:t>
            </a:r>
            <a:r>
              <a:rPr lang="en-US" altLang="zh-CN"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类</a:t>
            </a:r>
            <a:r>
              <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基本类型：</a:t>
            </a:r>
            <a:endPar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椭圆 1"/>
          <p:cNvSpPr/>
          <p:nvPr/>
        </p:nvSpPr>
        <p:spPr>
          <a:xfrm>
            <a:off x="7335947" y="11854460"/>
            <a:ext cx="266700" cy="2667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ustDataLst>
      <p:tags r:id="rId1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637539" y="1026492"/>
            <a:ext cx="9219965" cy="4013428"/>
          </a:xfrm>
          <a:prstGeom prst="rect">
            <a:avLst/>
          </a:prstGeom>
          <a:noFill/>
          <a:ln>
            <a:solidFill>
              <a:schemeClr val="accent5"/>
            </a:solidFill>
          </a:ln>
          <a:effectLst>
            <a:softEdge rad="127000"/>
          </a:effectLst>
        </p:spPr>
        <p:style>
          <a:lnRef idx="1">
            <a:schemeClr val="accent5"/>
          </a:lnRef>
          <a:fillRef idx="2">
            <a:schemeClr val="accent5"/>
          </a:fillRef>
          <a:effectRef idx="1">
            <a:schemeClr val="accent5"/>
          </a:effectRef>
          <a:fontRef idx="minor">
            <a:schemeClr val="dk1"/>
          </a:fontRef>
        </p:style>
        <p:txBody>
          <a:bodyPr wrap="square">
            <a:noAutofit/>
          </a:bodyPr>
          <a:lstStyle/>
          <a:p>
            <a:pPr indent="457200" defTabSz="1216025">
              <a:lnSpc>
                <a:spcPct val="150000"/>
              </a:lnSpc>
            </a:pPr>
            <a:r>
              <a:rPr lang="zh-CN" altLang="en-US" sz="22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严格</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落实上位规划主体功能定位。按照</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云南省乡镇国土空间总体规划编制技术指南</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（试行）、</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双柏县国土空间总体规划（</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2021—2035</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确定的主体功能区定位，大麦地镇为重点生态功能区。</a:t>
            </a:r>
            <a:endPar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defTabSz="1216025">
              <a:lnSpc>
                <a:spcPct val="150000"/>
              </a:lnSpc>
            </a:pPr>
            <a:r>
              <a:rPr lang="zh-CN" altLang="en-US" sz="22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云南省国土空间规划（</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2021-2035</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提出的因地制宜细化重点小城镇、自然景观保护功能区、边境地区、历史文化资源富集区、能源资源富集区</a:t>
            </a:r>
            <a:r>
              <a:rPr lang="en-US" altLang="zh-CN"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个叠加功能区要求，在大麦地镇主体功能定位基础上，综合考虑人口规模、经济基础、自然人文资源禀赋和能源资源分布，将大麦地镇叠加重点小城镇和历史文化资源富集区功能类型。</a:t>
            </a:r>
            <a:endPar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defTabSz="1216025">
              <a:lnSpc>
                <a:spcPct val="150000"/>
              </a:lnSpc>
            </a:pPr>
            <a:endParaRPr lang="zh-CN" altLang="en-US" sz="22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 y="144780"/>
            <a:ext cx="10690860" cy="1198880"/>
            <a:chOff x="1" y="693"/>
            <a:chExt cx="16836" cy="1888"/>
          </a:xfrm>
        </p:grpSpPr>
        <p:sp>
          <p:nvSpPr>
            <p:cNvPr id="8" name="矩形 7"/>
            <p:cNvSpPr/>
            <p:nvPr>
              <p:custDataLst>
                <p:tags r:id="rId2"/>
              </p:custDataLst>
            </p:nvPr>
          </p:nvSpPr>
          <p:spPr>
            <a:xfrm>
              <a:off x="1498" y="693"/>
              <a:ext cx="10178" cy="1888"/>
            </a:xfrm>
            <a:prstGeom prst="rect">
              <a:avLst/>
            </a:prstGeom>
          </p:spPr>
          <p:txBody>
            <a:bodyPr wrap="square">
              <a:spAutoFit/>
            </a:bodyPr>
            <a:lstStyle/>
            <a:p>
              <a:r>
                <a:rPr lang="en-US" altLang="zh-CN" sz="3600" b="1" dirty="0">
                  <a:solidFill>
                    <a:srgbClr val="66689B"/>
                  </a:solidFill>
                  <a:latin typeface="微软雅黑" panose="020B0503020204020204" pitchFamily="34" charset="-122"/>
                  <a:ea typeface="微软雅黑" panose="020B0503020204020204" pitchFamily="34" charset="-122"/>
                </a:rPr>
                <a:t>3.4 </a:t>
              </a:r>
              <a:r>
                <a:rPr lang="zh-CN" altLang="en-US" sz="3600" b="1" dirty="0">
                  <a:solidFill>
                    <a:srgbClr val="66689B"/>
                  </a:solidFill>
                  <a:latin typeface="微软雅黑" panose="020B0503020204020204" pitchFamily="34" charset="-122"/>
                  <a:ea typeface="微软雅黑" panose="020B0503020204020204" pitchFamily="34" charset="-122"/>
                </a:rPr>
                <a:t>规划分区</a:t>
              </a:r>
              <a:endParaRPr lang="zh-CN" altLang="en-US" sz="3600" b="1" dirty="0">
                <a:solidFill>
                  <a:srgbClr val="66689B"/>
                </a:solidFill>
                <a:latin typeface="微软雅黑" panose="020B0503020204020204" pitchFamily="34" charset="-122"/>
                <a:ea typeface="微软雅黑" panose="020B0503020204020204" pitchFamily="34" charset="-122"/>
              </a:endParaRPr>
            </a:p>
            <a:p>
              <a:endParaRPr lang="zh-CN" altLang="en-US" sz="3600" b="1" dirty="0">
                <a:solidFill>
                  <a:srgbClr val="66689B"/>
                </a:solidFill>
                <a:latin typeface="微软雅黑" panose="020B0503020204020204" pitchFamily="34" charset="-122"/>
                <a:ea typeface="微软雅黑" panose="020B0503020204020204" pitchFamily="34" charset="-122"/>
              </a:endParaRPr>
            </a:p>
          </p:txBody>
        </p:sp>
        <p:cxnSp>
          <p:nvCxnSpPr>
            <p:cNvPr id="9" name="直接连接符 8"/>
            <p:cNvCxnSpPr/>
            <p:nvPr>
              <p:custDataLst>
                <p:tags r:id="rId3"/>
              </p:custDataLst>
            </p:nvPr>
          </p:nvCxnSpPr>
          <p:spPr>
            <a:xfrm>
              <a:off x="1" y="1789"/>
              <a:ext cx="16836" cy="0"/>
            </a:xfrm>
            <a:prstGeom prst="line">
              <a:avLst/>
            </a:prstGeom>
            <a:ln w="50800">
              <a:solidFill>
                <a:srgbClr val="66689B"/>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4"/>
              </p:custDataLst>
            </p:nvPr>
          </p:nvSpPr>
          <p:spPr>
            <a:xfrm>
              <a:off x="85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5"/>
              </p:custDataLst>
            </p:nvPr>
          </p:nvSpPr>
          <p:spPr>
            <a:xfrm>
              <a:off x="39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234049" y="5170731"/>
            <a:ext cx="8225301" cy="9593622"/>
            <a:chOff x="1655787" y="5266188"/>
            <a:chExt cx="7381826" cy="8609830"/>
          </a:xfrm>
        </p:grpSpPr>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l="2488" t="9198" r="2176" b="12180"/>
            <a:stretch>
              <a:fillRect/>
            </a:stretch>
          </p:blipFill>
          <p:spPr>
            <a:xfrm>
              <a:off x="1655787" y="5266188"/>
              <a:ext cx="7381826" cy="860983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7505" t="89160" r="39478" b="2680"/>
            <a:stretch>
              <a:fillRect/>
            </a:stretch>
          </p:blipFill>
          <p:spPr>
            <a:xfrm>
              <a:off x="1663407" y="13209270"/>
              <a:ext cx="2993250" cy="651508"/>
            </a:xfrm>
            <a:prstGeom prst="rect">
              <a:avLst/>
            </a:prstGeom>
            <a:ln>
              <a:solidFill>
                <a:schemeClr val="tx1"/>
              </a:solidFill>
            </a:ln>
          </p:spPr>
        </p:pic>
      </p:grpSp>
    </p:spTree>
    <p:custDataLst>
      <p:tags r:id="rId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438439" y="906189"/>
            <a:ext cx="9219965" cy="849166"/>
          </a:xfrm>
          <a:prstGeom prst="rect">
            <a:avLst/>
          </a:prstGeom>
          <a:noFill/>
          <a:ln>
            <a:solidFill>
              <a:schemeClr val="accent5"/>
            </a:solidFill>
          </a:ln>
          <a:effectLst>
            <a:softEdge rad="127000"/>
          </a:effectLst>
        </p:spPr>
        <p:style>
          <a:lnRef idx="1">
            <a:schemeClr val="accent5"/>
          </a:lnRef>
          <a:fillRef idx="2">
            <a:schemeClr val="accent5"/>
          </a:fillRef>
          <a:effectRef idx="1">
            <a:schemeClr val="accent5"/>
          </a:effectRef>
          <a:fontRef idx="minor">
            <a:schemeClr val="dk1"/>
          </a:fontRef>
        </p:style>
        <p:txBody>
          <a:bodyPr wrap="square">
            <a:noAutofit/>
          </a:bodyPr>
          <a:lstStyle/>
          <a:p>
            <a:pPr indent="457200" algn="ctr" defTabSz="1216025">
              <a:lnSpc>
                <a:spcPct val="150000"/>
              </a:lnSpc>
            </a:pPr>
            <a:r>
              <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构建“一心三轴，一带三基底”的保护开发总体格局</a:t>
            </a:r>
            <a:endParaRPr lang="zh-CN" altLang="en-US" sz="28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35" y="144780"/>
            <a:ext cx="10690860" cy="695960"/>
            <a:chOff x="1" y="693"/>
            <a:chExt cx="16836" cy="1096"/>
          </a:xfrm>
        </p:grpSpPr>
        <p:sp>
          <p:nvSpPr>
            <p:cNvPr id="8" name="矩形 7"/>
            <p:cNvSpPr/>
            <p:nvPr>
              <p:custDataLst>
                <p:tags r:id="rId2"/>
              </p:custDataLst>
            </p:nvPr>
          </p:nvSpPr>
          <p:spPr>
            <a:xfrm>
              <a:off x="1498" y="693"/>
              <a:ext cx="10178" cy="1018"/>
            </a:xfrm>
            <a:prstGeom prst="rect">
              <a:avLst/>
            </a:prstGeom>
          </p:spPr>
          <p:txBody>
            <a:bodyPr wrap="square">
              <a:spAutoFit/>
            </a:bodyPr>
            <a:lstStyle/>
            <a:p>
              <a:r>
                <a:rPr lang="en-US" altLang="zh-CN" sz="3600" b="1" dirty="0">
                  <a:solidFill>
                    <a:srgbClr val="66689B"/>
                  </a:solidFill>
                  <a:latin typeface="微软雅黑" panose="020B0503020204020204" pitchFamily="34" charset="-122"/>
                  <a:ea typeface="微软雅黑" panose="020B0503020204020204" pitchFamily="34" charset="-122"/>
                </a:rPr>
                <a:t>3.5 </a:t>
              </a:r>
              <a:r>
                <a:rPr lang="zh-CN" altLang="en-US" sz="3600" b="1" dirty="0">
                  <a:solidFill>
                    <a:srgbClr val="66689B"/>
                  </a:solidFill>
                  <a:latin typeface="微软雅黑" panose="020B0503020204020204" pitchFamily="34" charset="-122"/>
                  <a:ea typeface="微软雅黑" panose="020B0503020204020204" pitchFamily="34" charset="-122"/>
                </a:rPr>
                <a:t>统筹构建总体发展格局</a:t>
              </a:r>
              <a:endParaRPr lang="zh-CN" altLang="en-US" sz="3600" b="1" dirty="0">
                <a:solidFill>
                  <a:srgbClr val="66689B"/>
                </a:solidFill>
                <a:latin typeface="微软雅黑" panose="020B0503020204020204" pitchFamily="34" charset="-122"/>
                <a:ea typeface="微软雅黑" panose="020B0503020204020204" pitchFamily="34" charset="-122"/>
              </a:endParaRPr>
            </a:p>
          </p:txBody>
        </p:sp>
        <p:cxnSp>
          <p:nvCxnSpPr>
            <p:cNvPr id="9" name="直接连接符 8"/>
            <p:cNvCxnSpPr/>
            <p:nvPr>
              <p:custDataLst>
                <p:tags r:id="rId3"/>
              </p:custDataLst>
            </p:nvPr>
          </p:nvCxnSpPr>
          <p:spPr>
            <a:xfrm>
              <a:off x="1" y="1789"/>
              <a:ext cx="16836" cy="0"/>
            </a:xfrm>
            <a:prstGeom prst="line">
              <a:avLst/>
            </a:prstGeom>
            <a:ln w="50800">
              <a:solidFill>
                <a:srgbClr val="66689B"/>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4"/>
              </p:custDataLst>
            </p:nvPr>
          </p:nvSpPr>
          <p:spPr>
            <a:xfrm>
              <a:off x="85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5"/>
              </p:custDataLst>
            </p:nvPr>
          </p:nvSpPr>
          <p:spPr>
            <a:xfrm>
              <a:off x="390" y="818"/>
              <a:ext cx="488" cy="765"/>
            </a:xfrm>
            <a:prstGeom prst="chevron">
              <a:avLst/>
            </a:prstGeom>
            <a:solidFill>
              <a:srgbClr val="666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47650" y="1904999"/>
            <a:ext cx="10172700" cy="12705847"/>
            <a:chOff x="2095" y="4337"/>
            <a:chExt cx="13526" cy="3421"/>
          </a:xfrm>
        </p:grpSpPr>
        <p:grpSp>
          <p:nvGrpSpPr>
            <p:cNvPr id="13" name="Group 5"/>
            <p:cNvGrpSpPr/>
            <p:nvPr>
              <p:custDataLst>
                <p:tags r:id="rId6"/>
              </p:custDataLst>
            </p:nvPr>
          </p:nvGrpSpPr>
          <p:grpSpPr>
            <a:xfrm>
              <a:off x="2095" y="4337"/>
              <a:ext cx="13526" cy="3418"/>
              <a:chOff x="807" y="2514"/>
              <a:chExt cx="14660" cy="3731"/>
            </a:xfrm>
          </p:grpSpPr>
          <p:sp>
            <p:nvSpPr>
              <p:cNvPr id="15" name="矩形 1"/>
              <p:cNvSpPr/>
              <p:nvPr>
                <p:custDataLst>
                  <p:tags r:id="rId7"/>
                </p:custDataLst>
              </p:nvPr>
            </p:nvSpPr>
            <p:spPr>
              <a:xfrm>
                <a:off x="807" y="2514"/>
                <a:ext cx="14660" cy="3722"/>
              </a:xfrm>
              <a:prstGeom prst="rect">
                <a:avLst/>
              </a:prstGeom>
              <a:noFill/>
              <a:ln w="38100">
                <a:solidFill>
                  <a:srgbClr val="32A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矩形 3"/>
              <p:cNvSpPr/>
              <p:nvPr>
                <p:custDataLst>
                  <p:tags r:id="rId8"/>
                </p:custDataLst>
              </p:nvPr>
            </p:nvSpPr>
            <p:spPr>
              <a:xfrm>
                <a:off x="807" y="2517"/>
                <a:ext cx="800" cy="800"/>
              </a:xfrm>
              <a:prstGeom prst="rect">
                <a:avLst/>
              </a:prstGeom>
              <a:solidFill>
                <a:srgbClr val="32A48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7" name="矩形 4"/>
              <p:cNvSpPr/>
              <p:nvPr>
                <p:custDataLst>
                  <p:tags r:id="rId9"/>
                </p:custDataLst>
              </p:nvPr>
            </p:nvSpPr>
            <p:spPr>
              <a:xfrm>
                <a:off x="14667" y="5445"/>
                <a:ext cx="800" cy="800"/>
              </a:xfrm>
              <a:prstGeom prst="rect">
                <a:avLst/>
              </a:prstGeom>
              <a:solidFill>
                <a:srgbClr val="32A48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矩形 2"/>
              <p:cNvSpPr/>
              <p:nvPr>
                <p:custDataLst>
                  <p:tags r:id="rId10"/>
                </p:custDataLst>
              </p:nvPr>
            </p:nvSpPr>
            <p:spPr>
              <a:xfrm>
                <a:off x="1046" y="2598"/>
                <a:ext cx="14202" cy="3566"/>
              </a:xfrm>
              <a:prstGeom prst="rect">
                <a:avLst/>
              </a:prstGeom>
              <a:solidFill>
                <a:schemeClr val="lt1"/>
              </a:solidFill>
              <a:ln w="12700">
                <a:solidFill>
                  <a:srgbClr val="32A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4" name="Title 6"/>
            <p:cNvSpPr txBox="1"/>
            <p:nvPr>
              <p:custDataLst>
                <p:tags r:id="rId11"/>
              </p:custDataLst>
            </p:nvPr>
          </p:nvSpPr>
          <p:spPr>
            <a:xfrm>
              <a:off x="2301" y="4489"/>
              <a:ext cx="13099" cy="3269"/>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457200">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sym typeface="+mn-ea"/>
                </a:rPr>
                <a:t>“一核”：</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镇区综合服务中心作为大麦地镇综合服务发展核心区，积极发展服务性产业，完善乡镇配套设施，形成经济的增长中心</a:t>
              </a:r>
              <a:r>
                <a:rPr lang="zh-CN" altLang="en-US" sz="2800" b="1" dirty="0" smtClean="0">
                  <a:solidFill>
                    <a:schemeClr val="tx2">
                      <a:lumMod val="50000"/>
                    </a:schemeClr>
                  </a:solidFill>
                  <a:latin typeface="微软雅黑" panose="020B0503020204020204" pitchFamily="34" charset="-122"/>
                  <a:ea typeface="微软雅黑" panose="020B0503020204020204" pitchFamily="34" charset="-122"/>
                  <a:sym typeface="+mn-ea"/>
                </a:rPr>
                <a:t>。</a:t>
              </a:r>
              <a:endParaRPr lang="en-US" altLang="zh-CN" sz="2800" b="1" dirty="0" smtClean="0">
                <a:solidFill>
                  <a:schemeClr val="tx2">
                    <a:lumMod val="50000"/>
                  </a:schemeClr>
                </a:solidFill>
                <a:latin typeface="微软雅黑" panose="020B0503020204020204" pitchFamily="34" charset="-122"/>
                <a:ea typeface="微软雅黑" panose="020B0503020204020204" pitchFamily="34" charset="-122"/>
                <a:sym typeface="+mn-ea"/>
              </a:endParaRPr>
            </a:p>
            <a:p>
              <a:pPr indent="457200">
                <a:lnSpc>
                  <a:spcPct val="150000"/>
                </a:lnSpc>
              </a:pPr>
              <a:r>
                <a:rPr lang="zh-CN" altLang="en-US" sz="3600" b="1" dirty="0" smtClean="0">
                  <a:solidFill>
                    <a:srgbClr val="FF0000"/>
                  </a:solidFill>
                  <a:latin typeface="微软雅黑" panose="020B0503020204020204" pitchFamily="34" charset="-122"/>
                  <a:ea typeface="微软雅黑" panose="020B0503020204020204" pitchFamily="34" charset="-122"/>
                  <a:sym typeface="+mn-ea"/>
                </a:rPr>
                <a:t>“三轴”</a:t>
              </a:r>
              <a:r>
                <a:rPr lang="zh-CN" altLang="en-US" sz="3600" b="1" dirty="0">
                  <a:solidFill>
                    <a:srgbClr val="FF0000"/>
                  </a:solidFill>
                  <a:latin typeface="微软雅黑" panose="020B0503020204020204" pitchFamily="34" charset="-122"/>
                  <a:ea typeface="微软雅黑" panose="020B0503020204020204" pitchFamily="34" charset="-122"/>
                  <a:sym typeface="+mn-ea"/>
                </a:rPr>
                <a:t>：</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一条沿国道</a:t>
              </a:r>
              <a:r>
                <a:rPr lang="en-US" altLang="zh-CN" sz="2800" b="1" dirty="0">
                  <a:solidFill>
                    <a:schemeClr val="tx2">
                      <a:lumMod val="50000"/>
                    </a:schemeClr>
                  </a:solidFill>
                  <a:latin typeface="微软雅黑" panose="020B0503020204020204" pitchFamily="34" charset="-122"/>
                  <a:ea typeface="微软雅黑" panose="020B0503020204020204" pitchFamily="34" charset="-122"/>
                  <a:sym typeface="+mn-ea"/>
                </a:rPr>
                <a:t>227</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县域联动发展轴和两条沿乡道镇域联动发展轴。依托现有国道</a:t>
              </a:r>
              <a:r>
                <a:rPr lang="en-US" altLang="zh-CN" sz="2800" b="1" dirty="0" smtClean="0">
                  <a:solidFill>
                    <a:schemeClr val="tx2">
                      <a:lumMod val="50000"/>
                    </a:schemeClr>
                  </a:solidFill>
                  <a:latin typeface="微软雅黑" panose="020B0503020204020204" pitchFamily="34" charset="-122"/>
                  <a:ea typeface="微软雅黑" panose="020B0503020204020204" pitchFamily="34" charset="-122"/>
                  <a:sym typeface="+mn-ea"/>
                </a:rPr>
                <a:t>227</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，作为大麦地镇的县域联动发展轴；依托两条主要乡镇道路，引导村庄向道路两侧安置和发展，完善相关配套，成为乡村集生产生活为一体的综合发展轴</a:t>
              </a:r>
              <a:r>
                <a:rPr lang="zh-CN" altLang="en-US" sz="2800" b="1" dirty="0" smtClean="0">
                  <a:solidFill>
                    <a:schemeClr val="tx2">
                      <a:lumMod val="50000"/>
                    </a:schemeClr>
                  </a:solidFill>
                  <a:latin typeface="微软雅黑" panose="020B0503020204020204" pitchFamily="34" charset="-122"/>
                  <a:ea typeface="微软雅黑" panose="020B0503020204020204" pitchFamily="34" charset="-122"/>
                  <a:sym typeface="+mn-ea"/>
                </a:rPr>
                <a:t>。</a:t>
              </a:r>
              <a:endParaRPr lang="en-US" altLang="zh-CN" sz="2800" b="1" dirty="0" smtClean="0">
                <a:solidFill>
                  <a:schemeClr val="tx2">
                    <a:lumMod val="50000"/>
                  </a:schemeClr>
                </a:solidFill>
                <a:latin typeface="微软雅黑" panose="020B0503020204020204" pitchFamily="34" charset="-122"/>
                <a:ea typeface="微软雅黑" panose="020B0503020204020204" pitchFamily="34" charset="-122"/>
                <a:sym typeface="+mn-ea"/>
              </a:endParaRPr>
            </a:p>
            <a:p>
              <a:pPr indent="457200">
                <a:lnSpc>
                  <a:spcPct val="150000"/>
                </a:lnSpc>
              </a:pPr>
              <a:endParaRPr lang="zh-CN" altLang="en-US" sz="2800" b="1" dirty="0">
                <a:solidFill>
                  <a:srgbClr val="FF0000"/>
                </a:solidFill>
                <a:latin typeface="微软雅黑" panose="020B0503020204020204" pitchFamily="34" charset="-122"/>
                <a:ea typeface="微软雅黑" panose="020B0503020204020204" pitchFamily="34" charset="-122"/>
                <a:sym typeface="+mn-ea"/>
              </a:endParaRPr>
            </a:p>
            <a:p>
              <a:pPr indent="457200">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sym typeface="+mn-ea"/>
                </a:rPr>
                <a:t>“一带”：</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绿汁江生态带。沿绿汁江形成的滨水生态带</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a:t>
              </a:r>
              <a:endParaRPr lang="en-US" altLang="zh-CN" sz="2800" b="1" dirty="0">
                <a:solidFill>
                  <a:schemeClr val="tx2">
                    <a:lumMod val="50000"/>
                  </a:schemeClr>
                </a:solidFill>
                <a:latin typeface="微软雅黑" panose="020B0503020204020204" pitchFamily="34" charset="-122"/>
                <a:ea typeface="微软雅黑" panose="020B0503020204020204" pitchFamily="34" charset="-122"/>
                <a:sym typeface="+mn-ea"/>
              </a:endParaRPr>
            </a:p>
            <a:p>
              <a:pPr indent="457200">
                <a:lnSpc>
                  <a:spcPct val="150000"/>
                </a:lnSpc>
              </a:pPr>
              <a:r>
                <a:rPr lang="zh-CN" altLang="en-US" sz="3600" b="1" dirty="0" smtClean="0">
                  <a:solidFill>
                    <a:srgbClr val="FF0000"/>
                  </a:solidFill>
                  <a:latin typeface="微软雅黑" panose="020B0503020204020204" pitchFamily="34" charset="-122"/>
                  <a:ea typeface="微软雅黑" panose="020B0503020204020204" pitchFamily="34" charset="-122"/>
                  <a:sym typeface="+mn-ea"/>
                </a:rPr>
                <a:t>“三基底”</a:t>
              </a:r>
              <a:r>
                <a:rPr lang="zh-CN" altLang="en-US" sz="3600" b="1" dirty="0">
                  <a:solidFill>
                    <a:srgbClr val="FF0000"/>
                  </a:solidFill>
                  <a:latin typeface="微软雅黑" panose="020B0503020204020204" pitchFamily="34" charset="-122"/>
                  <a:ea typeface="微软雅黑" panose="020B0503020204020204" pitchFamily="34" charset="-122"/>
                  <a:sym typeface="+mn-ea"/>
                </a:rPr>
                <a:t>：</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北部田园生态基底以特色农业种植为主体；南部田园生态基底以现代农业种植和养殖业为</a:t>
              </a:r>
              <a:r>
                <a:rPr lang="zh-CN" altLang="en-US" sz="2800" b="1" dirty="0" smtClean="0">
                  <a:solidFill>
                    <a:schemeClr val="tx2">
                      <a:lumMod val="50000"/>
                    </a:schemeClr>
                  </a:solidFill>
                  <a:latin typeface="微软雅黑" panose="020B0503020204020204" pitchFamily="34" charset="-122"/>
                  <a:ea typeface="微软雅黑" panose="020B0503020204020204" pitchFamily="34" charset="-122"/>
                  <a:sym typeface="+mn-ea"/>
                </a:rPr>
                <a:t>主体；西部</a:t>
              </a:r>
              <a:r>
                <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rPr>
                <a:t>田园生态基底以河谷农业种植为主体</a:t>
              </a:r>
              <a:r>
                <a:rPr lang="zh-CN" altLang="en-US" sz="2800" b="1" dirty="0" smtClean="0">
                  <a:solidFill>
                    <a:schemeClr val="tx2">
                      <a:lumMod val="50000"/>
                    </a:schemeClr>
                  </a:solidFill>
                  <a:latin typeface="微软雅黑" panose="020B0503020204020204" pitchFamily="34" charset="-122"/>
                  <a:ea typeface="微软雅黑" panose="020B0503020204020204" pitchFamily="34" charset="-122"/>
                  <a:sym typeface="+mn-ea"/>
                </a:rPr>
                <a:t>。</a:t>
              </a:r>
              <a:endParaRPr lang="zh-CN" altLang="en-US" sz="2800" b="1" dirty="0">
                <a:solidFill>
                  <a:schemeClr val="tx2">
                    <a:lumMod val="50000"/>
                  </a:schemeClr>
                </a:solidFill>
                <a:latin typeface="微软雅黑" panose="020B0503020204020204" pitchFamily="34" charset="-122"/>
                <a:ea typeface="微软雅黑" panose="020B0503020204020204" pitchFamily="34" charset="-122"/>
                <a:sym typeface="+mn-ea"/>
              </a:endParaRPr>
            </a:p>
          </p:txBody>
        </p:sp>
      </p:grpSp>
    </p:spTree>
    <p:custDataLst>
      <p:tags r:id="rId1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0" y="0"/>
            <a:ext cx="10692383" cy="15119598"/>
          </a:xfrm>
          <a:prstGeom prst="rect">
            <a:avLst/>
          </a:prstGeom>
          <a:blipFill>
            <a:blip r:embed="rId1" cstate="print"/>
            <a:stretch>
              <a:fillRect/>
            </a:stretch>
          </a:blipFill>
        </p:spPr>
        <p:txBody>
          <a:bodyPr wrap="square" lIns="0" tIns="0" rIns="0" bIns="0" rtlCol="0"/>
          <a:lstStyle/>
          <a:p/>
        </p:txBody>
      </p:sp>
      <p:sp>
        <p:nvSpPr>
          <p:cNvPr id="17" name="矩形 16"/>
          <p:cNvSpPr/>
          <p:nvPr/>
        </p:nvSpPr>
        <p:spPr>
          <a:xfrm>
            <a:off x="0" y="0"/>
            <a:ext cx="10691813" cy="1511959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object 3"/>
          <p:cNvSpPr/>
          <p:nvPr/>
        </p:nvSpPr>
        <p:spPr>
          <a:xfrm>
            <a:off x="4732020" y="2772156"/>
            <a:ext cx="6050280" cy="5689673"/>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36863"/>
            </a:srgbClr>
          </a:solidFill>
        </p:spPr>
        <p:txBody>
          <a:bodyPr wrap="square" lIns="0" tIns="0" rIns="0" bIns="0" rtlCol="0"/>
          <a:lstStyle/>
          <a:p/>
        </p:txBody>
      </p:sp>
      <p:sp>
        <p:nvSpPr>
          <p:cNvPr id="19" name="object 3"/>
          <p:cNvSpPr/>
          <p:nvPr/>
        </p:nvSpPr>
        <p:spPr>
          <a:xfrm>
            <a:off x="5237988" y="3196218"/>
            <a:ext cx="1046080" cy="1049774"/>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367C3E"/>
          </a:solidFill>
        </p:spPr>
        <p:txBody>
          <a:bodyPr wrap="square" lIns="0" tIns="0" rIns="0" bIns="0" rtlCol="0"/>
          <a:lstStyle/>
          <a:p>
            <a:endParaRPr>
              <a:solidFill>
                <a:srgbClr val="367C3E"/>
              </a:solidFill>
            </a:endParaRPr>
          </a:p>
        </p:txBody>
      </p:sp>
      <p:sp>
        <p:nvSpPr>
          <p:cNvPr id="20" name="object 4"/>
          <p:cNvSpPr txBox="1"/>
          <p:nvPr/>
        </p:nvSpPr>
        <p:spPr>
          <a:xfrm>
            <a:off x="5314950" y="3370834"/>
            <a:ext cx="5547639" cy="843821"/>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04</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资源</a:t>
            </a:r>
            <a:r>
              <a:rPr lang="zh-CN" altLang="en-US" sz="4400" b="1" dirty="0">
                <a:solidFill>
                  <a:schemeClr val="accent6">
                    <a:lumMod val="50000"/>
                  </a:schemeClr>
                </a:solidFill>
                <a:latin typeface="+mj-ea"/>
                <a:cs typeface="微软雅黑" panose="020B0503020204020204" pitchFamily="34" charset="-122"/>
              </a:rPr>
              <a:t>保护与</a:t>
            </a:r>
            <a:r>
              <a:rPr lang="zh-CN" altLang="en-US" sz="4400" b="1" dirty="0" smtClean="0">
                <a:solidFill>
                  <a:schemeClr val="accent6">
                    <a:lumMod val="50000"/>
                  </a:schemeClr>
                </a:solidFill>
                <a:latin typeface="+mj-ea"/>
                <a:cs typeface="微软雅黑" panose="020B0503020204020204" pitchFamily="34" charset="-122"/>
              </a:rPr>
              <a:t>利用</a:t>
            </a:r>
            <a:endParaRPr lang="zh-CN" altLang="en-US" sz="4400" b="1" dirty="0">
              <a:solidFill>
                <a:schemeClr val="accent6">
                  <a:lumMod val="50000"/>
                </a:schemeClr>
              </a:solidFill>
              <a:latin typeface="+mj-ea"/>
              <a:cs typeface="微软雅黑" panose="020B0503020204020204" pitchFamily="34" charset="-122"/>
            </a:endParaRPr>
          </a:p>
        </p:txBody>
      </p:sp>
      <p:sp>
        <p:nvSpPr>
          <p:cNvPr id="21" name="object 5"/>
          <p:cNvSpPr txBox="1"/>
          <p:nvPr/>
        </p:nvSpPr>
        <p:spPr>
          <a:xfrm>
            <a:off x="6284068" y="4420870"/>
            <a:ext cx="4408697" cy="4739759"/>
          </a:xfrm>
          <a:prstGeom prst="rect">
            <a:avLst/>
          </a:prstGeom>
        </p:spPr>
        <p:txBody>
          <a:bodyPr vert="horz" wrap="square" lIns="0" tIns="12700" rIns="0" bIns="0" rtlCol="0">
            <a:spAutoFit/>
          </a:bodyPr>
          <a:lstStyle/>
          <a:p>
            <a:pPr marL="12700">
              <a:lnSpc>
                <a:spcPct val="100000"/>
              </a:lnSpc>
              <a:spcBef>
                <a:spcPts val="100"/>
              </a:spcBef>
            </a:pPr>
            <a:r>
              <a:rPr sz="3200" b="1" spc="-5" dirty="0" smtClean="0">
                <a:solidFill>
                  <a:srgbClr val="367C3E"/>
                </a:solidFill>
                <a:latin typeface="+mj-ea"/>
                <a:ea typeface="+mj-ea"/>
                <a:cs typeface="微软雅黑" panose="020B0503020204020204" pitchFamily="34" charset="-122"/>
              </a:rPr>
              <a:t>—</a:t>
            </a:r>
            <a:r>
              <a:rPr lang="en-US" altLang="zh-CN" sz="3200" b="1" spc="-5" dirty="0" smtClean="0">
                <a:solidFill>
                  <a:srgbClr val="367C3E"/>
                </a:solidFill>
                <a:latin typeface="+mj-ea"/>
                <a:ea typeface="+mj-ea"/>
                <a:cs typeface="微软雅黑" panose="020B0503020204020204" pitchFamily="34" charset="-122"/>
              </a:rPr>
              <a:t>—</a:t>
            </a:r>
            <a:r>
              <a:rPr lang="zh-CN" altLang="en-US" sz="3200" b="1" spc="-5" dirty="0">
                <a:solidFill>
                  <a:srgbClr val="367C3E"/>
                </a:solidFill>
                <a:latin typeface="+mj-ea"/>
                <a:ea typeface="+mj-ea"/>
                <a:cs typeface="微软雅黑" panose="020B0503020204020204" pitchFamily="34" charset="-122"/>
              </a:rPr>
              <a:t>提升保护自然资源</a:t>
            </a:r>
            <a:endParaRPr lang="zh-CN" altLang="en-US" sz="3200" b="1" spc="-5" dirty="0">
              <a:solidFill>
                <a:srgbClr val="367C3E"/>
              </a:solidFill>
              <a:latin typeface="+mj-ea"/>
              <a:ea typeface="+mj-ea"/>
              <a:cs typeface="微软雅黑" panose="020B0503020204020204" pitchFamily="34" charset="-122"/>
            </a:endParaRPr>
          </a:p>
          <a:p>
            <a:pPr marL="12700">
              <a:lnSpc>
                <a:spcPct val="100000"/>
              </a:lnSpc>
              <a:spcBef>
                <a:spcPts val="100"/>
              </a:spcBef>
            </a:pPr>
            <a:endParaRPr lang="zh-CN" altLang="en-US" sz="3200" b="1" spc="-5" dirty="0">
              <a:solidFill>
                <a:srgbClr val="367C3E"/>
              </a:solidFill>
              <a:latin typeface="+mj-ea"/>
              <a:ea typeface="+mj-ea"/>
              <a:cs typeface="微软雅黑" panose="020B0503020204020204" pitchFamily="34" charset="-122"/>
            </a:endParaRPr>
          </a:p>
          <a:p>
            <a:pPr>
              <a:lnSpc>
                <a:spcPct val="100000"/>
              </a:lnSpc>
              <a:spcBef>
                <a:spcPts val="65"/>
              </a:spcBef>
            </a:pPr>
            <a:endParaRPr sz="3150" dirty="0">
              <a:solidFill>
                <a:srgbClr val="367C3E"/>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367C3E"/>
                </a:solidFill>
                <a:latin typeface="+mj-ea"/>
                <a:ea typeface="+mj-ea"/>
                <a:cs typeface="微软雅黑" panose="020B0503020204020204" pitchFamily="34" charset="-122"/>
              </a:rPr>
              <a:t>耕地</a:t>
            </a:r>
            <a:r>
              <a:rPr lang="zh-CN" altLang="en-US" sz="2800" b="1" spc="-5" dirty="0">
                <a:solidFill>
                  <a:srgbClr val="367C3E"/>
                </a:solidFill>
                <a:latin typeface="+mj-ea"/>
                <a:ea typeface="+mj-ea"/>
                <a:cs typeface="微软雅黑" panose="020B0503020204020204" pitchFamily="34" charset="-122"/>
              </a:rPr>
              <a:t>资源</a:t>
            </a:r>
            <a:endParaRPr lang="zh-CN" altLang="en-US" sz="2800" b="1" spc="-5" dirty="0">
              <a:solidFill>
                <a:srgbClr val="367C3E"/>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367C3E"/>
                </a:solidFill>
                <a:latin typeface="+mj-ea"/>
                <a:ea typeface="+mj-ea"/>
                <a:cs typeface="微软雅黑" panose="020B0503020204020204" pitchFamily="34" charset="-122"/>
              </a:rPr>
              <a:t>林</a:t>
            </a:r>
            <a:r>
              <a:rPr lang="zh-CN" altLang="en-US" sz="2800" b="1" spc="-5" dirty="0">
                <a:solidFill>
                  <a:srgbClr val="367C3E"/>
                </a:solidFill>
                <a:latin typeface="+mj-ea"/>
                <a:ea typeface="+mj-ea"/>
                <a:cs typeface="微软雅黑" panose="020B0503020204020204" pitchFamily="34" charset="-122"/>
              </a:rPr>
              <a:t>草湿地资源</a:t>
            </a:r>
            <a:endParaRPr lang="zh-CN" altLang="en-US" sz="2800" b="1" spc="-5" dirty="0">
              <a:solidFill>
                <a:srgbClr val="367C3E"/>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367C3E"/>
                </a:solidFill>
                <a:latin typeface="+mj-ea"/>
                <a:ea typeface="+mj-ea"/>
                <a:cs typeface="微软雅黑" panose="020B0503020204020204" pitchFamily="34" charset="-122"/>
              </a:rPr>
              <a:t>水资源</a:t>
            </a:r>
            <a:endParaRPr lang="zh-CN" altLang="en-US" sz="2800" b="1" spc="-5" dirty="0">
              <a:solidFill>
                <a:srgbClr val="367C3E"/>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367C3E"/>
                </a:solidFill>
                <a:latin typeface="+mj-ea"/>
                <a:ea typeface="+mj-ea"/>
                <a:cs typeface="微软雅黑" panose="020B0503020204020204" pitchFamily="34" charset="-122"/>
              </a:rPr>
              <a:t>能</a:t>
            </a:r>
            <a:r>
              <a:rPr lang="zh-CN" altLang="en-US" sz="2800" b="1" spc="-5" dirty="0">
                <a:solidFill>
                  <a:srgbClr val="367C3E"/>
                </a:solidFill>
                <a:latin typeface="+mj-ea"/>
                <a:ea typeface="+mj-ea"/>
                <a:cs typeface="微软雅黑" panose="020B0503020204020204" pitchFamily="34" charset="-122"/>
              </a:rPr>
              <a:t>矿资源</a:t>
            </a:r>
            <a:endParaRPr lang="zh-CN" altLang="en-US" sz="2800" b="1" spc="-5" dirty="0">
              <a:solidFill>
                <a:srgbClr val="367C3E"/>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endParaRPr lang="zh-CN" altLang="en-US" sz="2800" b="1" spc="-5" dirty="0">
              <a:solidFill>
                <a:srgbClr val="367C3E"/>
              </a:solidFill>
              <a:latin typeface="+mj-ea"/>
              <a:ea typeface="+mj-ea"/>
              <a:cs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custDataLst>
              <p:tags r:id="rId1"/>
            </p:custDataLst>
          </p:nvPr>
        </p:nvSpPr>
        <p:spPr>
          <a:xfrm>
            <a:off x="849630" y="1032612"/>
            <a:ext cx="9594511" cy="567145"/>
          </a:xfrm>
          <a:prstGeom prst="chevron">
            <a:avLst/>
          </a:prstGeom>
          <a:noFill/>
          <a:ln>
            <a:solidFill>
              <a:srgbClr val="32A48D"/>
            </a:solid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19" name="燕尾形 18"/>
          <p:cNvSpPr/>
          <p:nvPr>
            <p:custDataLst>
              <p:tags r:id="rId2"/>
            </p:custDataLst>
          </p:nvPr>
        </p:nvSpPr>
        <p:spPr>
          <a:xfrm>
            <a:off x="461354" y="937976"/>
            <a:ext cx="9795829" cy="609157"/>
          </a:xfrm>
          <a:prstGeom prst="chevron">
            <a:avLst/>
          </a:prstGeom>
          <a:solidFill>
            <a:srgbClr val="88AC7E"/>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24" name="矩形 23"/>
          <p:cNvSpPr/>
          <p:nvPr>
            <p:custDataLst>
              <p:tags r:id="rId3"/>
            </p:custDataLst>
          </p:nvPr>
        </p:nvSpPr>
        <p:spPr>
          <a:xfrm>
            <a:off x="6532071" y="1815607"/>
            <a:ext cx="2487237" cy="1200329"/>
          </a:xfrm>
          <a:prstGeom prst="rect">
            <a:avLst/>
          </a:prstGeom>
          <a:ln>
            <a:solidFill>
              <a:schemeClr val="tx1"/>
            </a:solidFill>
            <a:prstDash val="sysDot"/>
          </a:ln>
        </p:spPr>
        <p:txBody>
          <a:bodyPr wrap="square">
            <a:spAutoFit/>
          </a:bodyPr>
          <a:lstStyle/>
          <a:p>
            <a:pPr algn="ctr" defTabSz="1238885" fontAlgn="auto">
              <a:lnSpc>
                <a:spcPct val="150000"/>
              </a:lnSpc>
              <a:spcBef>
                <a:spcPts val="0"/>
              </a:spcBef>
              <a:spcAft>
                <a:spcPts val="0"/>
              </a:spcAft>
            </a:pPr>
            <a:r>
              <a:rPr lang="zh-CN" altLang="en-US" sz="2000" dirty="0">
                <a:solidFill>
                  <a:prstClr val="black"/>
                </a:solidFill>
                <a:latin typeface="+mj-ea"/>
                <a:ea typeface="+mj-ea"/>
                <a:cs typeface="+mn-ea"/>
                <a:sym typeface="+mn-lt"/>
              </a:rPr>
              <a:t>永久基本农田</a:t>
            </a:r>
            <a:endParaRPr lang="en-US" altLang="zh-CN" sz="2000" dirty="0">
              <a:solidFill>
                <a:prstClr val="black"/>
              </a:solidFill>
              <a:latin typeface="+mj-ea"/>
              <a:ea typeface="+mj-ea"/>
              <a:cs typeface="+mn-ea"/>
              <a:sym typeface="+mn-lt"/>
            </a:endParaRPr>
          </a:p>
          <a:p>
            <a:pPr algn="ctr" defTabSz="1238885" fontAlgn="auto">
              <a:lnSpc>
                <a:spcPct val="150000"/>
              </a:lnSpc>
              <a:spcBef>
                <a:spcPts val="0"/>
              </a:spcBef>
              <a:spcAft>
                <a:spcPts val="0"/>
              </a:spcAft>
            </a:pPr>
            <a:r>
              <a:rPr lang="en-US" altLang="zh-CN" sz="2800" b="1" dirty="0">
                <a:solidFill>
                  <a:srgbClr val="367C3E"/>
                </a:solidFill>
                <a:latin typeface="+mj-ea"/>
                <a:ea typeface="+mj-ea"/>
                <a:cs typeface="+mn-ea"/>
                <a:sym typeface="+mn-lt"/>
              </a:rPr>
              <a:t>2275.78</a:t>
            </a:r>
            <a:r>
              <a:rPr lang="zh-CN" altLang="en-US" sz="2800" b="1" dirty="0">
                <a:solidFill>
                  <a:srgbClr val="367C3E"/>
                </a:solidFill>
                <a:latin typeface="+mj-ea"/>
                <a:ea typeface="+mj-ea"/>
                <a:cs typeface="+mn-ea"/>
                <a:sym typeface="+mn-lt"/>
              </a:rPr>
              <a:t>公顷</a:t>
            </a:r>
            <a:endParaRPr lang="en-US" altLang="zh-CN" sz="2000" dirty="0">
              <a:solidFill>
                <a:prstClr val="black"/>
              </a:solidFill>
              <a:latin typeface="+mj-ea"/>
              <a:ea typeface="+mj-ea"/>
              <a:cs typeface="+mn-ea"/>
              <a:sym typeface="+mn-lt"/>
            </a:endParaRPr>
          </a:p>
        </p:txBody>
      </p:sp>
      <p:grpSp>
        <p:nvGrpSpPr>
          <p:cNvPr id="5" name="组合 4"/>
          <p:cNvGrpSpPr/>
          <p:nvPr/>
        </p:nvGrpSpPr>
        <p:grpSpPr>
          <a:xfrm>
            <a:off x="635" y="144780"/>
            <a:ext cx="10690860" cy="695960"/>
            <a:chOff x="1" y="693"/>
            <a:chExt cx="16836" cy="1096"/>
          </a:xfrm>
        </p:grpSpPr>
        <p:sp>
          <p:nvSpPr>
            <p:cNvPr id="7" name="矩形 6"/>
            <p:cNvSpPr/>
            <p:nvPr>
              <p:custDataLst>
                <p:tags r:id="rId4"/>
              </p:custDataLst>
            </p:nvPr>
          </p:nvSpPr>
          <p:spPr>
            <a:xfrm>
              <a:off x="1498" y="693"/>
              <a:ext cx="8756" cy="1016"/>
            </a:xfrm>
            <a:prstGeom prst="rect">
              <a:avLst/>
            </a:prstGeom>
          </p:spPr>
          <p:txBody>
            <a:bodyPr wrap="square">
              <a:spAutoFit/>
            </a:bodyPr>
            <a:lstStyle/>
            <a:p>
              <a:r>
                <a:rPr lang="en-US" altLang="zh-CN" sz="3600" b="1" dirty="0">
                  <a:solidFill>
                    <a:srgbClr val="3F7F40"/>
                  </a:solidFill>
                  <a:latin typeface="微软雅黑" panose="020B0503020204020204" pitchFamily="34" charset="-122"/>
                  <a:ea typeface="微软雅黑" panose="020B0503020204020204" pitchFamily="34" charset="-122"/>
                </a:rPr>
                <a:t>4.1 </a:t>
              </a:r>
              <a:r>
                <a:rPr lang="zh-CN" altLang="en-US" sz="3600" b="1" dirty="0">
                  <a:solidFill>
                    <a:srgbClr val="3F7F40"/>
                  </a:solidFill>
                  <a:latin typeface="微软雅黑" panose="020B0503020204020204" pitchFamily="34" charset="-122"/>
                  <a:ea typeface="微软雅黑" panose="020B0503020204020204" pitchFamily="34" charset="-122"/>
                </a:rPr>
                <a:t>耕地资源</a:t>
              </a:r>
              <a:endParaRPr lang="zh-CN" altLang="en-US" sz="3600" b="1" dirty="0">
                <a:solidFill>
                  <a:srgbClr val="3F7F40"/>
                </a:solidFill>
                <a:latin typeface="微软雅黑" panose="020B0503020204020204" pitchFamily="34" charset="-122"/>
                <a:ea typeface="微软雅黑" panose="020B0503020204020204" pitchFamily="34" charset="-122"/>
              </a:endParaRPr>
            </a:p>
          </p:txBody>
        </p:sp>
        <p:cxnSp>
          <p:nvCxnSpPr>
            <p:cNvPr id="8" name="直接连接符 7"/>
            <p:cNvCxnSpPr/>
            <p:nvPr>
              <p:custDataLst>
                <p:tags r:id="rId5"/>
              </p:custDataLst>
            </p:nvPr>
          </p:nvCxnSpPr>
          <p:spPr>
            <a:xfrm>
              <a:off x="1" y="1789"/>
              <a:ext cx="16836" cy="0"/>
            </a:xfrm>
            <a:prstGeom prst="line">
              <a:avLst/>
            </a:prstGeom>
            <a:ln w="50800">
              <a:solidFill>
                <a:srgbClr val="3F8040"/>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6"/>
              </p:custDataLst>
            </p:nvPr>
          </p:nvSpPr>
          <p:spPr>
            <a:xfrm>
              <a:off x="850" y="818"/>
              <a:ext cx="488" cy="765"/>
            </a:xfrm>
            <a:prstGeom prst="chevron">
              <a:avLst/>
            </a:prstGeom>
            <a:solidFill>
              <a:srgbClr val="3F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7"/>
              </p:custDataLst>
            </p:nvPr>
          </p:nvSpPr>
          <p:spPr>
            <a:xfrm>
              <a:off x="390" y="818"/>
              <a:ext cx="488" cy="765"/>
            </a:xfrm>
            <a:prstGeom prst="chevron">
              <a:avLst/>
            </a:prstGeom>
            <a:solidFill>
              <a:srgbClr val="3F7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250586" y="904007"/>
            <a:ext cx="10193555" cy="623248"/>
          </a:xfrm>
          <a:prstGeom prst="rect">
            <a:avLst/>
          </a:prstGeom>
          <a:noFill/>
        </p:spPr>
        <p:txBody>
          <a:bodyPr wrap="square" rtlCol="0" anchor="t">
            <a:spAutoFit/>
          </a:bodyPr>
          <a:lstStyle/>
          <a:p>
            <a:pPr lvl="1" defTabSz="1238885" fontAlgn="auto">
              <a:lnSpc>
                <a:spcPct val="150000"/>
              </a:lnSpc>
              <a:spcBef>
                <a:spcPts val="0"/>
              </a:spcBef>
              <a:spcAft>
                <a:spcPts val="0"/>
              </a:spcAft>
            </a:pPr>
            <a:r>
              <a:rPr lang="zh-CN" altLang="en-US" sz="2300" b="1" dirty="0">
                <a:solidFill>
                  <a:srgbClr val="000000"/>
                </a:solidFill>
                <a:latin typeface="+mj-ea"/>
                <a:ea typeface="+mj-ea"/>
                <a:cs typeface="+mn-ea"/>
                <a:sym typeface="+mn-lt"/>
              </a:rPr>
              <a:t>一、落实最严格的耕地保护制度，确保长期稳定利用耕地总量保持稳定。</a:t>
            </a:r>
            <a:endParaRPr lang="zh-CN" altLang="en-US" sz="2300" b="1" dirty="0">
              <a:solidFill>
                <a:srgbClr val="000000"/>
              </a:solidFill>
              <a:latin typeface="+mj-ea"/>
              <a:ea typeface="+mj-ea"/>
              <a:cs typeface="+mn-ea"/>
              <a:sym typeface="+mn-lt"/>
            </a:endParaRPr>
          </a:p>
        </p:txBody>
      </p:sp>
      <p:sp>
        <p:nvSpPr>
          <p:cNvPr id="11" name="矩形 10"/>
          <p:cNvSpPr/>
          <p:nvPr>
            <p:custDataLst>
              <p:tags r:id="rId8"/>
            </p:custDataLst>
          </p:nvPr>
        </p:nvSpPr>
        <p:spPr>
          <a:xfrm>
            <a:off x="1694033" y="1796558"/>
            <a:ext cx="2599671" cy="1217124"/>
          </a:xfrm>
          <a:prstGeom prst="rect">
            <a:avLst/>
          </a:prstGeom>
          <a:ln w="6350">
            <a:solidFill>
              <a:schemeClr val="tx1"/>
            </a:solidFill>
            <a:prstDash val="sysDot"/>
          </a:ln>
        </p:spPr>
        <p:txBody>
          <a:bodyPr wrap="square">
            <a:spAutoFit/>
          </a:bodyPr>
          <a:lstStyle/>
          <a:p>
            <a:pPr algn="ctr" defTabSz="1238885" fontAlgn="auto">
              <a:lnSpc>
                <a:spcPct val="150000"/>
              </a:lnSpc>
              <a:spcBef>
                <a:spcPts val="0"/>
              </a:spcBef>
              <a:spcAft>
                <a:spcPts val="0"/>
              </a:spcAft>
            </a:pPr>
            <a:r>
              <a:rPr lang="zh-CN" altLang="en-US" sz="2000" dirty="0">
                <a:solidFill>
                  <a:prstClr val="black"/>
                </a:solidFill>
                <a:latin typeface="+mj-ea"/>
                <a:ea typeface="+mj-ea"/>
                <a:cs typeface="+mn-ea"/>
                <a:sym typeface="+mn-lt"/>
              </a:rPr>
              <a:t>耕地保有量任务</a:t>
            </a:r>
            <a:endParaRPr lang="en-US" altLang="zh-CN" sz="2000" dirty="0">
              <a:solidFill>
                <a:prstClr val="black"/>
              </a:solidFill>
              <a:latin typeface="+mj-ea"/>
              <a:ea typeface="+mj-ea"/>
              <a:cs typeface="+mn-ea"/>
              <a:sym typeface="+mn-lt"/>
            </a:endParaRPr>
          </a:p>
          <a:p>
            <a:pPr algn="ctr" defTabSz="1238885" fontAlgn="auto">
              <a:lnSpc>
                <a:spcPct val="150000"/>
              </a:lnSpc>
              <a:spcBef>
                <a:spcPts val="0"/>
              </a:spcBef>
              <a:spcAft>
                <a:spcPts val="0"/>
              </a:spcAft>
            </a:pPr>
            <a:r>
              <a:rPr lang="en-US" altLang="zh-CN" sz="2800" b="1" dirty="0" smtClean="0">
                <a:solidFill>
                  <a:srgbClr val="367C3E"/>
                </a:solidFill>
                <a:latin typeface="+mj-ea"/>
                <a:ea typeface="+mj-ea"/>
                <a:cs typeface="+mn-ea"/>
                <a:sym typeface="+mn-lt"/>
              </a:rPr>
              <a:t>3000.40</a:t>
            </a:r>
            <a:r>
              <a:rPr lang="zh-CN" altLang="en-US" sz="2800" b="1" dirty="0" smtClean="0">
                <a:solidFill>
                  <a:srgbClr val="367C3E"/>
                </a:solidFill>
                <a:latin typeface="+mj-ea"/>
                <a:ea typeface="+mj-ea"/>
                <a:cs typeface="+mn-ea"/>
                <a:sym typeface="+mn-lt"/>
              </a:rPr>
              <a:t>公顷</a:t>
            </a:r>
            <a:endParaRPr lang="en-US" altLang="zh-CN" sz="2800" b="1" dirty="0">
              <a:solidFill>
                <a:srgbClr val="367C3E"/>
              </a:solidFill>
              <a:latin typeface="+mj-ea"/>
              <a:ea typeface="+mj-ea"/>
              <a:cs typeface="+mn-ea"/>
              <a:sym typeface="+mn-lt"/>
            </a:endParaRPr>
          </a:p>
        </p:txBody>
      </p:sp>
      <p:sp>
        <p:nvSpPr>
          <p:cNvPr id="14" name="文本框 1"/>
          <p:cNvSpPr txBox="1"/>
          <p:nvPr/>
        </p:nvSpPr>
        <p:spPr>
          <a:xfrm>
            <a:off x="5985164" y="3225669"/>
            <a:ext cx="3715326" cy="1384995"/>
          </a:xfrm>
          <a:prstGeom prst="rect">
            <a:avLst/>
          </a:prstGeom>
          <a:noFill/>
        </p:spPr>
        <p:txBody>
          <a:bodyPr wrap="square" rtlCol="0" anchor="t">
            <a:spAutoFit/>
          </a:bodyPr>
          <a:lstStyle/>
          <a:p>
            <a:pPr marL="0" lvl="1" defTabSz="1238885" fontAlgn="auto">
              <a:spcBef>
                <a:spcPts val="0"/>
              </a:spcBef>
              <a:spcAft>
                <a:spcPts val="0"/>
              </a:spcAft>
            </a:pPr>
            <a:r>
              <a:rPr lang="zh-CN" altLang="en-US" sz="2400" b="1" dirty="0">
                <a:solidFill>
                  <a:srgbClr val="367C3E"/>
                </a:solidFill>
                <a:latin typeface="+mj-ea"/>
                <a:ea typeface="+mj-ea"/>
                <a:cs typeface="+mn-ea"/>
                <a:sym typeface="+mn-lt"/>
              </a:rPr>
              <a:t>提升耕地质量。</a:t>
            </a:r>
            <a:r>
              <a:rPr lang="zh-CN" altLang="en-US" sz="2000" b="1" dirty="0">
                <a:solidFill>
                  <a:schemeClr val="tx1">
                    <a:lumMod val="50000"/>
                  </a:schemeClr>
                </a:solidFill>
                <a:latin typeface="+mj-ea"/>
                <a:ea typeface="+mj-ea"/>
                <a:cs typeface="+mn-ea"/>
                <a:sym typeface="+mn-lt"/>
              </a:rPr>
              <a:t>积极推进土地综合整治，加大农田水利基础设施建设力度，加强高标准农田建设。</a:t>
            </a:r>
            <a:endParaRPr lang="zh-CN" altLang="en-US" sz="2000" b="1" dirty="0">
              <a:solidFill>
                <a:schemeClr val="tx1">
                  <a:lumMod val="50000"/>
                </a:schemeClr>
              </a:solidFill>
              <a:latin typeface="+mj-ea"/>
              <a:ea typeface="+mj-ea"/>
              <a:cs typeface="+mn-ea"/>
              <a:sym typeface="+mn-lt"/>
            </a:endParaRPr>
          </a:p>
        </p:txBody>
      </p:sp>
      <p:sp>
        <p:nvSpPr>
          <p:cNvPr id="4" name="流程图: 可选过程 3"/>
          <p:cNvSpPr/>
          <p:nvPr/>
        </p:nvSpPr>
        <p:spPr>
          <a:xfrm>
            <a:off x="970822" y="3016474"/>
            <a:ext cx="4296394" cy="1812848"/>
          </a:xfrm>
          <a:prstGeom prst="flowChartAlternateProcess">
            <a:avLst/>
          </a:prstGeom>
          <a:noFill/>
          <a:ln>
            <a:solidFill>
              <a:srgbClr val="367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269033" y="3171171"/>
            <a:ext cx="3769587" cy="1384995"/>
          </a:xfrm>
          <a:prstGeom prst="rect">
            <a:avLst/>
          </a:prstGeom>
          <a:noFill/>
        </p:spPr>
        <p:txBody>
          <a:bodyPr wrap="square" rtlCol="0">
            <a:spAutoFit/>
          </a:bodyPr>
          <a:lstStyle/>
          <a:p>
            <a:r>
              <a:rPr lang="zh-CN" altLang="en-US" sz="2400" b="1" dirty="0">
                <a:solidFill>
                  <a:srgbClr val="367C3E"/>
                </a:solidFill>
                <a:latin typeface="+mj-ea"/>
                <a:ea typeface="+mj-ea"/>
              </a:rPr>
              <a:t>强化保护管理</a:t>
            </a:r>
            <a:r>
              <a:rPr lang="zh-CN" altLang="en-US" sz="2000" b="1" dirty="0">
                <a:solidFill>
                  <a:srgbClr val="367C3E"/>
                </a:solidFill>
                <a:latin typeface="+mj-ea"/>
                <a:ea typeface="+mj-ea"/>
              </a:rPr>
              <a:t>。</a:t>
            </a:r>
            <a:r>
              <a:rPr lang="zh-CN" altLang="en-US" sz="2000" b="1" dirty="0">
                <a:solidFill>
                  <a:schemeClr val="tx1">
                    <a:lumMod val="50000"/>
                  </a:schemeClr>
                </a:solidFill>
                <a:latin typeface="+mj-ea"/>
                <a:ea typeface="+mj-ea"/>
                <a:cs typeface="+mn-ea"/>
              </a:rPr>
              <a:t>实施耕地数量、质量、生态“三位一体”保护，严格落实耕地“占补平衡”，实施耕地年度“进出平衡”</a:t>
            </a:r>
            <a:r>
              <a:rPr lang="zh-CN" altLang="en-US" sz="2000" b="1" dirty="0">
                <a:latin typeface="+mj-ea"/>
                <a:ea typeface="+mj-ea"/>
              </a:rPr>
              <a:t>。</a:t>
            </a:r>
            <a:endParaRPr lang="zh-CN" altLang="en-US" sz="2000" b="1" dirty="0">
              <a:latin typeface="+mj-ea"/>
              <a:ea typeface="+mj-ea"/>
            </a:endParaRPr>
          </a:p>
        </p:txBody>
      </p:sp>
      <p:sp>
        <p:nvSpPr>
          <p:cNvPr id="9" name="圆角矩形 8"/>
          <p:cNvSpPr/>
          <p:nvPr/>
        </p:nvSpPr>
        <p:spPr>
          <a:xfrm>
            <a:off x="5735781" y="3016473"/>
            <a:ext cx="4152640" cy="1812849"/>
          </a:xfrm>
          <a:prstGeom prst="roundRect">
            <a:avLst/>
          </a:prstGeom>
          <a:noFill/>
          <a:ln>
            <a:solidFill>
              <a:srgbClr val="367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9" cstate="print">
            <a:extLst>
              <a:ext uri="{28A0092B-C50C-407E-A947-70E740481C1C}">
                <a14:useLocalDpi xmlns:a14="http://schemas.microsoft.com/office/drawing/2010/main" val="0"/>
              </a:ext>
            </a:extLst>
          </a:blip>
          <a:srcRect l="2460" t="9347" r="2166" b="12314"/>
          <a:stretch>
            <a:fillRect/>
          </a:stretch>
        </p:blipFill>
        <p:spPr>
          <a:xfrm>
            <a:off x="1130934" y="4984019"/>
            <a:ext cx="8451216" cy="9817831"/>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8615" t="89054" r="69671" b="2434"/>
          <a:stretch>
            <a:fillRect/>
          </a:stretch>
        </p:blipFill>
        <p:spPr>
          <a:xfrm>
            <a:off x="1149984" y="13716000"/>
            <a:ext cx="1924050" cy="1066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9332" y="2460"/>
            <a:ext cx="10691813" cy="1511689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73149" y="918290"/>
            <a:ext cx="2317751" cy="1415772"/>
          </a:xfrm>
          <a:prstGeom prst="rect">
            <a:avLst/>
          </a:prstGeom>
        </p:spPr>
        <p:txBody>
          <a:bodyPr wrap="square">
            <a:spAutoFit/>
          </a:bodyPr>
          <a:lstStyle/>
          <a:p>
            <a:r>
              <a:rPr lang="zh-CN" altLang="en-US" sz="5400" b="1" dirty="0">
                <a:solidFill>
                  <a:srgbClr val="160B11"/>
                </a:solidFill>
                <a:latin typeface="微软雅黑" panose="020B0503020204020204" pitchFamily="34" charset="-122"/>
                <a:ea typeface="微软雅黑" panose="020B0503020204020204" pitchFamily="34" charset="-122"/>
              </a:rPr>
              <a:t>前  言 </a:t>
            </a:r>
            <a:endParaRPr lang="en-US" altLang="zh-CN" sz="5400" b="1" dirty="0">
              <a:solidFill>
                <a:srgbClr val="160B11"/>
              </a:solidFill>
              <a:latin typeface="微软雅黑" panose="020B0503020204020204" pitchFamily="34" charset="-122"/>
              <a:ea typeface="微软雅黑" panose="020B0503020204020204" pitchFamily="34" charset="-122"/>
            </a:endParaRPr>
          </a:p>
          <a:p>
            <a:r>
              <a:rPr lang="en-US" altLang="zh-CN" sz="3200" b="1" dirty="0">
                <a:solidFill>
                  <a:srgbClr val="160B11"/>
                </a:solidFill>
                <a:latin typeface="微软雅黑" panose="020B0503020204020204" pitchFamily="34" charset="-122"/>
                <a:ea typeface="微软雅黑" panose="020B0503020204020204" pitchFamily="34" charset="-122"/>
              </a:rPr>
              <a:t>PREFACE</a:t>
            </a:r>
            <a:endParaRPr lang="en-US" altLang="zh-CN" sz="3200" b="1" dirty="0">
              <a:solidFill>
                <a:srgbClr val="160B11"/>
              </a:solidFill>
              <a:latin typeface="微软雅黑" panose="020B0503020204020204" pitchFamily="34" charset="-122"/>
              <a:ea typeface="微软雅黑" panose="020B0503020204020204" pitchFamily="34" charset="-122"/>
            </a:endParaRPr>
          </a:p>
        </p:txBody>
      </p:sp>
      <p:grpSp>
        <p:nvGrpSpPr>
          <p:cNvPr id="8" name="Group 5"/>
          <p:cNvGrpSpPr/>
          <p:nvPr>
            <p:custDataLst>
              <p:tags r:id="rId1"/>
            </p:custDataLst>
          </p:nvPr>
        </p:nvGrpSpPr>
        <p:grpSpPr>
          <a:xfrm>
            <a:off x="452930" y="3128936"/>
            <a:ext cx="9927590" cy="8787765"/>
            <a:chOff x="807" y="2523"/>
            <a:chExt cx="14660" cy="3722"/>
          </a:xfrm>
        </p:grpSpPr>
        <p:sp>
          <p:nvSpPr>
            <p:cNvPr id="9" name="矩形 3"/>
            <p:cNvSpPr/>
            <p:nvPr>
              <p:custDataLst>
                <p:tags r:id="rId2"/>
              </p:custDataLst>
            </p:nvPr>
          </p:nvSpPr>
          <p:spPr>
            <a:xfrm>
              <a:off x="807" y="2523"/>
              <a:ext cx="220" cy="800"/>
            </a:xfrm>
            <a:prstGeom prst="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0" name="矩形 4"/>
            <p:cNvSpPr/>
            <p:nvPr>
              <p:custDataLst>
                <p:tags r:id="rId3"/>
              </p:custDataLst>
            </p:nvPr>
          </p:nvSpPr>
          <p:spPr>
            <a:xfrm>
              <a:off x="15248" y="5445"/>
              <a:ext cx="219" cy="800"/>
            </a:xfrm>
            <a:prstGeom prst="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1" name="矩形 1"/>
            <p:cNvSpPr/>
            <p:nvPr>
              <p:custDataLst>
                <p:tags r:id="rId4"/>
              </p:custDataLst>
            </p:nvPr>
          </p:nvSpPr>
          <p:spPr>
            <a:xfrm>
              <a:off x="807" y="2523"/>
              <a:ext cx="14660" cy="372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 name="矩形 2"/>
            <p:cNvSpPr/>
            <p:nvPr>
              <p:custDataLst>
                <p:tags r:id="rId5"/>
              </p:custDataLst>
            </p:nvPr>
          </p:nvSpPr>
          <p:spPr>
            <a:xfrm>
              <a:off x="1027" y="2568"/>
              <a:ext cx="14221" cy="3629"/>
            </a:xfrm>
            <a:prstGeom prst="rect">
              <a:avLst/>
            </a:prstGeom>
            <a:solidFill>
              <a:schemeClr val="lt1">
                <a:alpha val="39000"/>
              </a:schemeClr>
            </a:solidFill>
            <a:ln w="12700">
              <a:solidFill>
                <a:schemeClr val="accent6">
                  <a:lumMod val="75000"/>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3" name="矩形 12"/>
          <p:cNvSpPr/>
          <p:nvPr/>
        </p:nvSpPr>
        <p:spPr>
          <a:xfrm>
            <a:off x="798286" y="3223673"/>
            <a:ext cx="9246165" cy="8402300"/>
          </a:xfrm>
          <a:prstGeom prst="rect">
            <a:avLst/>
          </a:prstGeom>
        </p:spPr>
        <p:txBody>
          <a:bodyPr wrap="square">
            <a:spAutoFit/>
          </a:bodyPr>
          <a:lstStyle/>
          <a:p>
            <a:pPr indent="504190">
              <a:lnSpc>
                <a:spcPct val="150000"/>
              </a:lnSpc>
            </a:pPr>
            <a:r>
              <a:rPr lang="zh-CN" altLang="en-US" sz="2400" dirty="0">
                <a:solidFill>
                  <a:schemeClr val="tx2">
                    <a:lumMod val="50000"/>
                  </a:schemeClr>
                </a:solidFill>
                <a:latin typeface="微软雅黑" panose="020B0503020204020204" pitchFamily="34" charset="-122"/>
                <a:ea typeface="微软雅黑" panose="020B0503020204020204" pitchFamily="34" charset="-122"/>
              </a:rPr>
              <a:t>建立国土空间规划体系并监督实施，是党中央、国务院做出的重大决策部署。国土空间规划是国家空间发展的指南、可持续发展的空间蓝图，是各类开发保护建设活动的基本依据。按照国家和云南省相关要求</a:t>
            </a:r>
            <a:r>
              <a:rPr lang="zh-CN" altLang="en-US" sz="2400" dirty="0" smtClean="0">
                <a:solidFill>
                  <a:schemeClr val="tx2">
                    <a:lumMod val="50000"/>
                  </a:schemeClr>
                </a:solidFill>
                <a:latin typeface="微软雅黑" panose="020B0503020204020204" pitchFamily="34" charset="-122"/>
                <a:ea typeface="微软雅黑" panose="020B0503020204020204" pitchFamily="34" charset="-122"/>
              </a:rPr>
              <a:t>，大麦地镇人</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民政府组织编制了</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双柏</a:t>
            </a:r>
            <a:r>
              <a:rPr lang="zh-CN" altLang="en-US" sz="2400" dirty="0" smtClean="0">
                <a:solidFill>
                  <a:schemeClr val="tx2">
                    <a:lumMod val="50000"/>
                  </a:schemeClr>
                </a:solidFill>
                <a:latin typeface="微软雅黑" panose="020B0503020204020204" pitchFamily="34" charset="-122"/>
                <a:ea typeface="微软雅黑" panose="020B0503020204020204" pitchFamily="34" charset="-122"/>
              </a:rPr>
              <a:t>县大麦地镇国土空间规划</a:t>
            </a:r>
            <a:r>
              <a:rPr lang="en-US" altLang="zh-CN" sz="2400" dirty="0" smtClean="0">
                <a:solidFill>
                  <a:schemeClr val="tx2">
                    <a:lumMod val="50000"/>
                  </a:schemeClr>
                </a:solidFill>
                <a:latin typeface="微软雅黑" panose="020B0503020204020204" pitchFamily="34" charset="-122"/>
                <a:ea typeface="微软雅黑" panose="020B0503020204020204" pitchFamily="34" charset="-122"/>
              </a:rPr>
              <a:t>(</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2021-2035</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年</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以下简称</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规划</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a:t>
            </a:r>
            <a:endParaRPr lang="zh-CN" altLang="en-US" sz="2400" dirty="0">
              <a:solidFill>
                <a:schemeClr val="tx2">
                  <a:lumMod val="50000"/>
                </a:schemeClr>
              </a:solidFill>
              <a:latin typeface="微软雅黑" panose="020B0503020204020204" pitchFamily="34" charset="-122"/>
              <a:ea typeface="微软雅黑" panose="020B0503020204020204" pitchFamily="34" charset="-122"/>
            </a:endParaRPr>
          </a:p>
          <a:p>
            <a:pPr indent="504190">
              <a:lnSpc>
                <a:spcPct val="150000"/>
              </a:lnSpc>
            </a:pP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规划</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以习近平新时代中国特色社会主义思想为指导，深入贯彻落实省委省政府、楚雄州委州政府、双柏县委县政府工作部署，坚持以人民为中心的发展思想和新发展理念，持续</a:t>
            </a:r>
            <a:r>
              <a:rPr lang="zh-CN" altLang="en-US" sz="2400" dirty="0" smtClean="0">
                <a:solidFill>
                  <a:schemeClr val="tx2">
                    <a:lumMod val="50000"/>
                  </a:schemeClr>
                </a:solidFill>
                <a:latin typeface="微软雅黑" panose="020B0503020204020204" pitchFamily="34" charset="-122"/>
                <a:ea typeface="微软雅黑" panose="020B0503020204020204" pitchFamily="34" charset="-122"/>
              </a:rPr>
              <a:t>建设暖冬度假小镇、</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综合型城镇，科学构建功能优化、特色鲜明的生态、生产、生活空间，为全面建设社会主义现代</a:t>
            </a:r>
            <a:r>
              <a:rPr lang="zh-CN" altLang="en-US" sz="2400" dirty="0" smtClean="0">
                <a:solidFill>
                  <a:schemeClr val="tx2">
                    <a:lumMod val="50000"/>
                  </a:schemeClr>
                </a:solidFill>
                <a:latin typeface="微软雅黑" panose="020B0503020204020204" pitchFamily="34" charset="-122"/>
                <a:ea typeface="微软雅黑" panose="020B0503020204020204" pitchFamily="34" charset="-122"/>
              </a:rPr>
              <a:t>化大麦地的</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发展目标提供有力支撑和空间保障。</a:t>
            </a:r>
            <a:endParaRPr lang="zh-CN" altLang="en-US" sz="2400" dirty="0">
              <a:solidFill>
                <a:schemeClr val="tx2">
                  <a:lumMod val="50000"/>
                </a:schemeClr>
              </a:solidFill>
              <a:latin typeface="微软雅黑" panose="020B0503020204020204" pitchFamily="34" charset="-122"/>
              <a:ea typeface="微软雅黑" panose="020B0503020204020204" pitchFamily="34" charset="-122"/>
            </a:endParaRPr>
          </a:p>
          <a:p>
            <a:pPr indent="504190">
              <a:lnSpc>
                <a:spcPct val="150000"/>
              </a:lnSpc>
            </a:pP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规划</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贯穿“多规合一”主线，</a:t>
            </a:r>
            <a:r>
              <a:rPr lang="zh-CN" altLang="en-US" sz="2400" dirty="0" smtClean="0">
                <a:solidFill>
                  <a:schemeClr val="tx2">
                    <a:lumMod val="50000"/>
                  </a:schemeClr>
                </a:solidFill>
                <a:latin typeface="微软雅黑" panose="020B0503020204020204" pitchFamily="34" charset="-122"/>
                <a:ea typeface="微软雅黑" panose="020B0503020204020204" pitchFamily="34" charset="-122"/>
              </a:rPr>
              <a:t>是大麦地未</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来十五年国土空间保护、开发、利用、修复和指导各类建设的行动纲领和实施国土空间用途管制的基本依据。</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规划</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包括镇域、中心镇区两个层次，规划期限为</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2021</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年至</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2035</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年，近期到</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2025</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年，远景展望到</a:t>
            </a:r>
            <a:r>
              <a:rPr lang="en-US" altLang="zh-CN" sz="2400" dirty="0">
                <a:solidFill>
                  <a:schemeClr val="tx2">
                    <a:lumMod val="50000"/>
                  </a:schemeClr>
                </a:solidFill>
                <a:latin typeface="微软雅黑" panose="020B0503020204020204" pitchFamily="34" charset="-122"/>
                <a:ea typeface="微软雅黑" panose="020B0503020204020204" pitchFamily="34" charset="-122"/>
              </a:rPr>
              <a:t>2050</a:t>
            </a:r>
            <a:r>
              <a:rPr lang="zh-CN" altLang="en-US" sz="2400" dirty="0">
                <a:solidFill>
                  <a:schemeClr val="tx2">
                    <a:lumMod val="50000"/>
                  </a:schemeClr>
                </a:solidFill>
                <a:latin typeface="微软雅黑" panose="020B0503020204020204" pitchFamily="34" charset="-122"/>
                <a:ea typeface="微软雅黑" panose="020B0503020204020204" pitchFamily="34" charset="-122"/>
              </a:rPr>
              <a:t>年。</a:t>
            </a:r>
            <a:endParaRPr lang="zh-CN" altLang="en-US" sz="2400" dirty="0">
              <a:solidFill>
                <a:schemeClr val="tx2">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35" y="144780"/>
            <a:ext cx="10690860" cy="695960"/>
            <a:chOff x="1" y="693"/>
            <a:chExt cx="16836" cy="1096"/>
          </a:xfrm>
        </p:grpSpPr>
        <p:sp>
          <p:nvSpPr>
            <p:cNvPr id="7" name="矩形 6"/>
            <p:cNvSpPr/>
            <p:nvPr>
              <p:custDataLst>
                <p:tags r:id="rId1"/>
              </p:custDataLst>
            </p:nvPr>
          </p:nvSpPr>
          <p:spPr>
            <a:xfrm>
              <a:off x="1498" y="693"/>
              <a:ext cx="14466" cy="1018"/>
            </a:xfrm>
            <a:prstGeom prst="rect">
              <a:avLst/>
            </a:prstGeom>
          </p:spPr>
          <p:txBody>
            <a:bodyPr wrap="square">
              <a:spAutoFit/>
            </a:bodyPr>
            <a:lstStyle/>
            <a:p>
              <a:r>
                <a:rPr lang="en-US" altLang="zh-CN" sz="3600" b="1" dirty="0">
                  <a:solidFill>
                    <a:srgbClr val="3F7F40"/>
                  </a:solidFill>
                  <a:latin typeface="微软雅黑" panose="020B0503020204020204" pitchFamily="34" charset="-122"/>
                  <a:ea typeface="微软雅黑" panose="020B0503020204020204" pitchFamily="34" charset="-122"/>
                </a:rPr>
                <a:t>4.2 </a:t>
              </a:r>
              <a:r>
                <a:rPr lang="zh-CN" altLang="en-US" sz="3600" b="1" dirty="0">
                  <a:solidFill>
                    <a:srgbClr val="3F7F40"/>
                  </a:solidFill>
                  <a:latin typeface="微软雅黑" panose="020B0503020204020204" pitchFamily="34" charset="-122"/>
                  <a:ea typeface="微软雅黑" panose="020B0503020204020204" pitchFamily="34" charset="-122"/>
                </a:rPr>
                <a:t>林草湿地资源</a:t>
              </a:r>
              <a:endParaRPr lang="zh-CN" altLang="en-US" sz="3600" b="1" dirty="0">
                <a:solidFill>
                  <a:srgbClr val="3F7F40"/>
                </a:solidFill>
                <a:latin typeface="微软雅黑" panose="020B0503020204020204" pitchFamily="34" charset="-122"/>
                <a:ea typeface="微软雅黑" panose="020B0503020204020204" pitchFamily="34" charset="-122"/>
              </a:endParaRPr>
            </a:p>
          </p:txBody>
        </p:sp>
        <p:cxnSp>
          <p:nvCxnSpPr>
            <p:cNvPr id="8" name="直接连接符 7"/>
            <p:cNvCxnSpPr/>
            <p:nvPr>
              <p:custDataLst>
                <p:tags r:id="rId2"/>
              </p:custDataLst>
            </p:nvPr>
          </p:nvCxnSpPr>
          <p:spPr>
            <a:xfrm>
              <a:off x="1" y="1789"/>
              <a:ext cx="16836" cy="0"/>
            </a:xfrm>
            <a:prstGeom prst="line">
              <a:avLst/>
            </a:prstGeom>
            <a:ln w="50800">
              <a:solidFill>
                <a:srgbClr val="3F8040"/>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rgbClr val="3F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rgbClr val="3F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391007" y="1499311"/>
            <a:ext cx="9343543" cy="2973122"/>
          </a:xfrm>
          <a:prstGeom prst="rect">
            <a:avLst/>
          </a:prstGeom>
          <a:noFill/>
        </p:spPr>
        <p:txBody>
          <a:bodyPr wrap="square" rtlCol="0">
            <a:spAutoFit/>
          </a:bodyPr>
          <a:lstStyle/>
          <a:p>
            <a:pPr>
              <a:lnSpc>
                <a:spcPct val="130000"/>
              </a:lnSpc>
            </a:pPr>
            <a:r>
              <a:rPr lang="zh-CN" altLang="en-US"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林地：面积</a:t>
            </a:r>
            <a:r>
              <a:rPr lang="en-US" altLang="zh-CN"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42408.49</a:t>
            </a:r>
            <a:r>
              <a:rPr lang="zh-CN" altLang="en-US"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公顷，占国土调查总面积的</a:t>
            </a:r>
            <a:r>
              <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84.75</a:t>
            </a:r>
            <a:r>
              <a:rPr lang="en-US" altLang="zh-CN"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草地：面积</a:t>
            </a:r>
            <a:r>
              <a:rPr lang="en-US" altLang="zh-CN"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1717.62</a:t>
            </a:r>
            <a:r>
              <a:rPr lang="zh-CN" altLang="en-US"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公顷</a:t>
            </a:r>
            <a:r>
              <a:rPr lang="zh-CN" altLang="en-US"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，占国土调查总面积</a:t>
            </a:r>
            <a:r>
              <a:rPr lang="zh-CN" altLang="en-US"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3.43</a:t>
            </a:r>
            <a:r>
              <a:rPr lang="en-US" altLang="zh-CN"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400" b="1" dirty="0" smtClean="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湿地：</a:t>
            </a:r>
            <a:r>
              <a:rPr lang="zh-CN" altLang="en-US"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面积</a:t>
            </a:r>
            <a:r>
              <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231.67</a:t>
            </a:r>
            <a:r>
              <a:rPr lang="zh-CN" altLang="en-US"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公顷，占国土调查 总面积的</a:t>
            </a:r>
            <a:r>
              <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0.46%</a:t>
            </a:r>
            <a:endPar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endPar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pPr>
            <a:r>
              <a:rPr lang="zh-CN" altLang="en-US"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落实双柏县级规划指标保护任务，规划至</a:t>
            </a:r>
            <a:r>
              <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2035</a:t>
            </a:r>
            <a:r>
              <a:rPr lang="zh-CN" altLang="en-US"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年，全镇森林覆盖率不低于</a:t>
            </a:r>
            <a:r>
              <a:rPr lang="en-US" altLang="zh-CN"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84.66%</a:t>
            </a:r>
            <a:endParaRPr lang="zh-CN" altLang="en-US" sz="2400" b="1" dirty="0">
              <a:solidFill>
                <a:schemeClr val="tx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1" name="组合 30"/>
          <p:cNvGrpSpPr/>
          <p:nvPr/>
        </p:nvGrpSpPr>
        <p:grpSpPr>
          <a:xfrm>
            <a:off x="1130934" y="4984018"/>
            <a:ext cx="8451216" cy="9798781"/>
            <a:chOff x="1539240" y="4800424"/>
            <a:chExt cx="8009890" cy="9347376"/>
          </a:xfrm>
        </p:grpSpPr>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l="2667" t="9324" r="2354" b="12306"/>
            <a:stretch>
              <a:fillRect/>
            </a:stretch>
          </p:blipFill>
          <p:spPr>
            <a:xfrm>
              <a:off x="1539240" y="4800424"/>
              <a:ext cx="8009890" cy="9347376"/>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907" t="89025" r="66567" b="2563"/>
            <a:stretch>
              <a:fillRect/>
            </a:stretch>
          </p:blipFill>
          <p:spPr>
            <a:xfrm>
              <a:off x="1558290" y="13125450"/>
              <a:ext cx="2152650" cy="1003300"/>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7400" y="244937"/>
            <a:ext cx="10690860" cy="616585"/>
            <a:chOff x="1" y="818"/>
            <a:chExt cx="16836" cy="971"/>
          </a:xfrm>
        </p:grpSpPr>
        <p:sp>
          <p:nvSpPr>
            <p:cNvPr id="7" name="矩形 6"/>
            <p:cNvSpPr/>
            <p:nvPr>
              <p:custDataLst>
                <p:tags r:id="rId1"/>
              </p:custDataLst>
            </p:nvPr>
          </p:nvSpPr>
          <p:spPr>
            <a:xfrm>
              <a:off x="1498" y="891"/>
              <a:ext cx="12509" cy="843"/>
            </a:xfrm>
            <a:prstGeom prst="rect">
              <a:avLst/>
            </a:prstGeom>
          </p:spPr>
          <p:txBody>
            <a:bodyPr wrap="square">
              <a:spAutoFit/>
            </a:bodyPr>
            <a:lstStyle/>
            <a:p>
              <a:pPr defTabSz="1238885">
                <a:lnSpc>
                  <a:spcPct val="80000"/>
                </a:lnSpc>
                <a:defRPr/>
              </a:pPr>
              <a:r>
                <a:rPr lang="en-US" altLang="zh-CN" sz="3600" b="1" dirty="0">
                  <a:solidFill>
                    <a:srgbClr val="3F7F40"/>
                  </a:solidFill>
                  <a:latin typeface="微软雅黑" panose="020B0503020204020204" pitchFamily="34" charset="-122"/>
                  <a:ea typeface="微软雅黑" panose="020B0503020204020204" pitchFamily="34" charset="-122"/>
                </a:rPr>
                <a:t>4.3 </a:t>
              </a:r>
              <a:r>
                <a:rPr lang="zh-CN" altLang="en-US" sz="3600" b="1" dirty="0">
                  <a:solidFill>
                    <a:srgbClr val="3F7F40"/>
                  </a:solidFill>
                  <a:latin typeface="微软雅黑" panose="020B0503020204020204" pitchFamily="34" charset="-122"/>
                  <a:ea typeface="微软雅黑" panose="020B0503020204020204" pitchFamily="34" charset="-122"/>
                </a:rPr>
                <a:t>水资源</a:t>
              </a:r>
              <a:endParaRPr lang="zh-CN" altLang="en-US" sz="3600" b="1" dirty="0">
                <a:solidFill>
                  <a:srgbClr val="3F7F40"/>
                </a:solidFill>
                <a:latin typeface="微软雅黑" panose="020B0503020204020204" pitchFamily="34" charset="-122"/>
                <a:ea typeface="微软雅黑" panose="020B0503020204020204" pitchFamily="34" charset="-122"/>
                <a:sym typeface="+mn-ea"/>
              </a:endParaRPr>
            </a:p>
          </p:txBody>
        </p:sp>
        <p:cxnSp>
          <p:nvCxnSpPr>
            <p:cNvPr id="8" name="直接连接符 7"/>
            <p:cNvCxnSpPr/>
            <p:nvPr>
              <p:custDataLst>
                <p:tags r:id="rId2"/>
              </p:custDataLst>
            </p:nvPr>
          </p:nvCxnSpPr>
          <p:spPr>
            <a:xfrm>
              <a:off x="1" y="1789"/>
              <a:ext cx="16836" cy="0"/>
            </a:xfrm>
            <a:prstGeom prst="line">
              <a:avLst/>
            </a:prstGeom>
            <a:ln w="50800">
              <a:solidFill>
                <a:srgbClr val="3F8040"/>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rgbClr val="3F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rgbClr val="3F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1"/>
          <p:cNvSpPr/>
          <p:nvPr>
            <p:custDataLst>
              <p:tags r:id="rId5"/>
            </p:custDataLst>
          </p:nvPr>
        </p:nvSpPr>
        <p:spPr>
          <a:xfrm>
            <a:off x="1340611" y="1081914"/>
            <a:ext cx="7796159" cy="572679"/>
          </a:xfrm>
          <a:prstGeom prst="rect">
            <a:avLst/>
          </a:prstGeom>
          <a:blipFill>
            <a:blip r:embed="rId6"/>
            <a:tile tx="0" ty="0" sx="100000" sy="100000" flip="none" algn="tl"/>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b="1" dirty="0">
                <a:solidFill>
                  <a:srgbClr val="4D4D4D">
                    <a:lumMod val="50000"/>
                  </a:srgbClr>
                </a:solidFill>
                <a:latin typeface="微软雅黑" panose="020B0503020204020204" pitchFamily="34" charset="-122"/>
                <a:ea typeface="微软雅黑" panose="020B0503020204020204" pitchFamily="34" charset="-122"/>
              </a:rPr>
              <a:t>加强水域空间保护，保障水生态水安全。</a:t>
            </a:r>
            <a:endParaRPr lang="en-US" altLang="zh-CN" sz="2400" b="1" dirty="0">
              <a:solidFill>
                <a:srgbClr val="4D4D4D">
                  <a:lumMod val="50000"/>
                </a:srgbClr>
              </a:solidFill>
              <a:latin typeface="微软雅黑" panose="020B0503020204020204" pitchFamily="34" charset="-122"/>
              <a:ea typeface="微软雅黑" panose="020B0503020204020204" pitchFamily="34" charset="-122"/>
            </a:endParaRPr>
          </a:p>
        </p:txBody>
      </p:sp>
      <p:sp>
        <p:nvSpPr>
          <p:cNvPr id="37" name="圆角矩形 36"/>
          <p:cNvSpPr/>
          <p:nvPr>
            <p:custDataLst>
              <p:tags r:id="rId7"/>
            </p:custDataLst>
          </p:nvPr>
        </p:nvSpPr>
        <p:spPr>
          <a:xfrm>
            <a:off x="1551986" y="3224043"/>
            <a:ext cx="8417583" cy="84841"/>
          </a:xfrm>
          <a:prstGeom prst="roundRect">
            <a:avLst>
              <a:gd name="adj" fmla="val 50000"/>
            </a:avLst>
          </a:prstGeom>
          <a:ln>
            <a:no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sp>
        <p:nvSpPr>
          <p:cNvPr id="39" name="文本框 38"/>
          <p:cNvSpPr txBox="1"/>
          <p:nvPr>
            <p:custDataLst>
              <p:tags r:id="rId8"/>
            </p:custDataLst>
          </p:nvPr>
        </p:nvSpPr>
        <p:spPr>
          <a:xfrm>
            <a:off x="1514926" y="1758456"/>
            <a:ext cx="5068423" cy="336620"/>
          </a:xfrm>
          <a:prstGeom prst="rect">
            <a:avLst/>
          </a:prstGeom>
          <a:noFill/>
        </p:spPr>
        <p:txBody>
          <a:bodyPr wrap="square" bIns="0" rtlCol="0">
            <a:noAutofit/>
          </a:bodyPr>
          <a:lstStyle/>
          <a:p>
            <a:r>
              <a:rPr lang="zh-CN" altLang="en-US" sz="2000" b="1" dirty="0">
                <a:gradFill>
                  <a:gsLst>
                    <a:gs pos="0">
                      <a:srgbClr val="9EE256"/>
                    </a:gs>
                    <a:gs pos="100000">
                      <a:srgbClr val="52762D"/>
                    </a:gs>
                  </a:gsLst>
                  <a:lin scaled="0"/>
                </a:gradFill>
                <a:latin typeface="微软雅黑" panose="020B0503020204020204" pitchFamily="34" charset="-122"/>
                <a:ea typeface="微软雅黑" panose="020B0503020204020204" pitchFamily="34" charset="-122"/>
                <a:sym typeface="+mn-ea"/>
              </a:rPr>
              <a:t>水源涵养区保护</a:t>
            </a:r>
            <a:endParaRPr lang="zh-CN" altLang="en-US" sz="2000" b="1" spc="300" dirty="0">
              <a:gradFill>
                <a:gsLst>
                  <a:gs pos="0">
                    <a:srgbClr val="9EE256"/>
                  </a:gs>
                  <a:gs pos="100000">
                    <a:srgbClr val="52762D"/>
                  </a:gs>
                </a:gsLst>
                <a:lin scaled="0"/>
              </a:gradFill>
              <a:latin typeface="微软雅黑" panose="020B0503020204020204" pitchFamily="34" charset="-122"/>
              <a:ea typeface="微软雅黑" panose="020B0503020204020204" pitchFamily="34" charset="-122"/>
            </a:endParaRPr>
          </a:p>
        </p:txBody>
      </p:sp>
      <p:sp>
        <p:nvSpPr>
          <p:cNvPr id="40" name="文本框 39"/>
          <p:cNvSpPr txBox="1"/>
          <p:nvPr>
            <p:custDataLst>
              <p:tags r:id="rId9"/>
            </p:custDataLst>
          </p:nvPr>
        </p:nvSpPr>
        <p:spPr>
          <a:xfrm>
            <a:off x="1514926" y="2273981"/>
            <a:ext cx="8491705" cy="946297"/>
          </a:xfrm>
          <a:prstGeom prst="rect">
            <a:avLst/>
          </a:prstGeom>
          <a:noFill/>
        </p:spPr>
        <p:txBody>
          <a:bodyPr wrap="square" rtlCol="0">
            <a:noAutofit/>
          </a:bodyPr>
          <a:lstStyle/>
          <a:p>
            <a:pPr fontAlgn="auto">
              <a:lnSpc>
                <a:spcPct val="150000"/>
              </a:lnSpc>
              <a:spcAft>
                <a:spcPts val="1000"/>
              </a:spcAft>
            </a:pPr>
            <a:r>
              <a:rPr lang="zh-CN" altLang="en-US" dirty="0">
                <a:solidFill>
                  <a:srgbClr val="4D4D4D">
                    <a:lumMod val="50000"/>
                  </a:srgbClr>
                </a:solidFill>
                <a:latin typeface="微软雅黑" panose="020B0503020204020204" pitchFamily="34" charset="-122"/>
                <a:ea typeface="微软雅黑" panose="020B0503020204020204" pitchFamily="34" charset="-122"/>
                <a:sym typeface="+mn-ea"/>
              </a:rPr>
              <a:t>重点推进水源涵养区保护，提升区域水源涵养能力，源头水保护区禁止进行不利于功能保护的活动。遵循现行法律法规的要求对保护区进行严格管控。</a:t>
            </a:r>
            <a:endParaRPr lang="zh-CN" altLang="en-US" spc="150" dirty="0">
              <a:solidFill>
                <a:srgbClr val="4D4D4D">
                  <a:lumMod val="50000"/>
                </a:srgbClr>
              </a:solidFill>
              <a:latin typeface="微软雅黑" panose="020B0503020204020204" pitchFamily="34" charset="-122"/>
              <a:ea typeface="微软雅黑" panose="020B0503020204020204" pitchFamily="34" charset="-122"/>
              <a:sym typeface="+mn-ea"/>
            </a:endParaRPr>
          </a:p>
        </p:txBody>
      </p:sp>
      <p:sp>
        <p:nvSpPr>
          <p:cNvPr id="42" name="圆角矩形 41"/>
          <p:cNvSpPr/>
          <p:nvPr>
            <p:custDataLst>
              <p:tags r:id="rId10"/>
            </p:custDataLst>
          </p:nvPr>
        </p:nvSpPr>
        <p:spPr>
          <a:xfrm rot="10800000" flipV="1">
            <a:off x="1626330" y="4960834"/>
            <a:ext cx="8451320" cy="45719"/>
          </a:xfrm>
          <a:prstGeom prst="roundRect">
            <a:avLst>
              <a:gd name="adj" fmla="val 49648"/>
            </a:avLst>
          </a:prstGeom>
          <a:solidFill>
            <a:srgbClr val="45BF55"/>
          </a:solidFill>
          <a:ln>
            <a:no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sp>
        <p:nvSpPr>
          <p:cNvPr id="46" name="文本框 45"/>
          <p:cNvSpPr txBox="1"/>
          <p:nvPr>
            <p:custDataLst>
              <p:tags r:id="rId11"/>
            </p:custDataLst>
          </p:nvPr>
        </p:nvSpPr>
        <p:spPr>
          <a:xfrm>
            <a:off x="1656629" y="5120028"/>
            <a:ext cx="2257425" cy="358775"/>
          </a:xfrm>
          <a:prstGeom prst="rect">
            <a:avLst/>
          </a:prstGeom>
          <a:noFill/>
        </p:spPr>
        <p:txBody>
          <a:bodyPr wrap="square" bIns="0" rtlCol="0">
            <a:noAutofit/>
          </a:bodyPr>
          <a:lstStyle/>
          <a:p>
            <a:r>
              <a:rPr lang="zh-CN" altLang="en-US" sz="2000" b="1" dirty="0">
                <a:gradFill>
                  <a:gsLst>
                    <a:gs pos="0">
                      <a:srgbClr val="9EE256"/>
                    </a:gs>
                    <a:gs pos="100000">
                      <a:srgbClr val="52762D"/>
                    </a:gs>
                  </a:gsLst>
                  <a:lin scaled="0"/>
                </a:gradFill>
                <a:latin typeface="微软雅黑" panose="020B0503020204020204" pitchFamily="34" charset="-122"/>
                <a:ea typeface="微软雅黑" panose="020B0503020204020204" pitchFamily="34" charset="-122"/>
              </a:rPr>
              <a:t>重要河流水库保护</a:t>
            </a:r>
            <a:endParaRPr lang="zh-CN" altLang="en-US" sz="2000" b="1" dirty="0">
              <a:gradFill>
                <a:gsLst>
                  <a:gs pos="0">
                    <a:srgbClr val="9EE256"/>
                  </a:gs>
                  <a:gs pos="100000">
                    <a:srgbClr val="52762D"/>
                  </a:gs>
                </a:gsLst>
                <a:lin scaled="0"/>
              </a:gradFill>
              <a:latin typeface="微软雅黑" panose="020B0503020204020204" pitchFamily="34" charset="-122"/>
              <a:ea typeface="微软雅黑" panose="020B0503020204020204" pitchFamily="34" charset="-122"/>
            </a:endParaRPr>
          </a:p>
        </p:txBody>
      </p:sp>
      <p:sp>
        <p:nvSpPr>
          <p:cNvPr id="47" name="文本框 46"/>
          <p:cNvSpPr txBox="1"/>
          <p:nvPr>
            <p:custDataLst>
              <p:tags r:id="rId12"/>
            </p:custDataLst>
          </p:nvPr>
        </p:nvSpPr>
        <p:spPr>
          <a:xfrm>
            <a:off x="1612808" y="5568853"/>
            <a:ext cx="8505226" cy="1719326"/>
          </a:xfrm>
          <a:prstGeom prst="rect">
            <a:avLst/>
          </a:prstGeom>
          <a:noFill/>
        </p:spPr>
        <p:txBody>
          <a:bodyPr wrap="square" rtlCol="0">
            <a:noAutofit/>
          </a:bodyPr>
          <a:lstStyle/>
          <a:p>
            <a:pPr fontAlgn="auto">
              <a:lnSpc>
                <a:spcPct val="150000"/>
              </a:lnSpc>
              <a:spcAft>
                <a:spcPts val="1000"/>
              </a:spcAft>
            </a:pPr>
            <a:r>
              <a:rPr lang="zh-CN" altLang="en-US" dirty="0">
                <a:solidFill>
                  <a:srgbClr val="4D4D4D">
                    <a:lumMod val="50000"/>
                  </a:srgbClr>
                </a:solidFill>
                <a:latin typeface="微软雅黑" panose="020B0503020204020204" pitchFamily="34" charset="-122"/>
                <a:ea typeface="微软雅黑" panose="020B0503020204020204" pitchFamily="34" charset="-122"/>
                <a:sym typeface="+mn-ea"/>
              </a:rPr>
              <a:t>按照河湖划定管理范围内</a:t>
            </a:r>
            <a:r>
              <a:rPr lang="zh-CN" altLang="en-US" dirty="0" smtClean="0">
                <a:solidFill>
                  <a:srgbClr val="4D4D4D">
                    <a:lumMod val="50000"/>
                  </a:srgbClr>
                </a:solidFill>
                <a:latin typeface="微软雅黑" panose="020B0503020204020204" pitchFamily="34" charset="-122"/>
                <a:ea typeface="微软雅黑" panose="020B0503020204020204" pitchFamily="34" charset="-122"/>
                <a:sym typeface="+mn-ea"/>
              </a:rPr>
              <a:t>对绿</a:t>
            </a:r>
            <a:r>
              <a:rPr lang="zh-CN" altLang="en-US" dirty="0">
                <a:solidFill>
                  <a:srgbClr val="4D4D4D">
                    <a:lumMod val="50000"/>
                  </a:srgbClr>
                </a:solidFill>
                <a:latin typeface="微软雅黑" panose="020B0503020204020204" pitchFamily="34" charset="-122"/>
                <a:ea typeface="微软雅黑" panose="020B0503020204020204" pitchFamily="34" charset="-122"/>
                <a:sym typeface="+mn-ea"/>
              </a:rPr>
              <a:t>汁江等主要河流</a:t>
            </a:r>
            <a:r>
              <a:rPr lang="zh-CN" altLang="en-US" dirty="0" smtClean="0">
                <a:solidFill>
                  <a:srgbClr val="4D4D4D">
                    <a:lumMod val="50000"/>
                  </a:srgbClr>
                </a:solidFill>
                <a:latin typeface="微软雅黑" panose="020B0503020204020204" pitchFamily="34" charset="-122"/>
                <a:ea typeface="微软雅黑" panose="020B0503020204020204" pitchFamily="34" charset="-122"/>
                <a:sym typeface="+mn-ea"/>
              </a:rPr>
              <a:t>和</a:t>
            </a:r>
            <a:r>
              <a:rPr lang="zh-CN" altLang="en-US" dirty="0">
                <a:solidFill>
                  <a:srgbClr val="4D4D4D">
                    <a:lumMod val="50000"/>
                  </a:srgbClr>
                </a:solidFill>
                <a:latin typeface="微软雅黑" panose="020B0503020204020204" pitchFamily="34" charset="-122"/>
                <a:ea typeface="微软雅黑" panose="020B0503020204020204" pitchFamily="34" charset="-122"/>
                <a:sym typeface="+mn-ea"/>
              </a:rPr>
              <a:t>河口河</a:t>
            </a:r>
            <a:r>
              <a:rPr lang="zh-CN" altLang="en-US" dirty="0" smtClean="0">
                <a:solidFill>
                  <a:srgbClr val="4D4D4D">
                    <a:lumMod val="50000"/>
                  </a:srgbClr>
                </a:solidFill>
                <a:latin typeface="微软雅黑" panose="020B0503020204020204" pitchFamily="34" charset="-122"/>
                <a:ea typeface="微软雅黑" panose="020B0503020204020204" pitchFamily="34" charset="-122"/>
                <a:sym typeface="+mn-ea"/>
              </a:rPr>
              <a:t>水库</a:t>
            </a:r>
            <a:r>
              <a:rPr lang="zh-CN" altLang="en-US" dirty="0">
                <a:solidFill>
                  <a:srgbClr val="4D4D4D">
                    <a:lumMod val="50000"/>
                  </a:srgbClr>
                </a:solidFill>
                <a:latin typeface="微软雅黑" panose="020B0503020204020204" pitchFamily="34" charset="-122"/>
                <a:ea typeface="微软雅黑" panose="020B0503020204020204" pitchFamily="34" charset="-122"/>
                <a:sym typeface="+mn-ea"/>
              </a:rPr>
              <a:t>等水库实行特殊保护，在管理范围内禁止修建围堤、阻水渠道、阻水挡路；禁止设置拦河渔具；禁止弃置废渣、垃圾等。结合不同流域水系分布特征，按照实施差异化进行水系保护建设。</a:t>
            </a:r>
            <a:endParaRPr lang="zh-CN" altLang="en-US" dirty="0">
              <a:solidFill>
                <a:srgbClr val="4D4D4D">
                  <a:lumMod val="50000"/>
                </a:srgbClr>
              </a:solidFill>
              <a:latin typeface="微软雅黑" panose="020B0503020204020204" pitchFamily="34" charset="-122"/>
              <a:ea typeface="微软雅黑" panose="020B0503020204020204" pitchFamily="34" charset="-122"/>
              <a:sym typeface="+mn-ea"/>
            </a:endParaRPr>
          </a:p>
        </p:txBody>
      </p:sp>
      <p:sp>
        <p:nvSpPr>
          <p:cNvPr id="49" name="圆角矩形 48"/>
          <p:cNvSpPr/>
          <p:nvPr>
            <p:custDataLst>
              <p:tags r:id="rId13"/>
            </p:custDataLst>
          </p:nvPr>
        </p:nvSpPr>
        <p:spPr>
          <a:xfrm flipV="1">
            <a:off x="1584209" y="7304584"/>
            <a:ext cx="8422422" cy="73659"/>
          </a:xfrm>
          <a:prstGeom prst="roundRect">
            <a:avLst>
              <a:gd name="adj" fmla="val 50000"/>
            </a:avLst>
          </a:prstGeom>
          <a:solidFill>
            <a:srgbClr val="178039"/>
          </a:solidFill>
          <a:ln>
            <a:no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sp>
        <p:nvSpPr>
          <p:cNvPr id="54" name="文本框 53"/>
          <p:cNvSpPr txBox="1"/>
          <p:nvPr>
            <p:custDataLst>
              <p:tags r:id="rId14"/>
            </p:custDataLst>
          </p:nvPr>
        </p:nvSpPr>
        <p:spPr>
          <a:xfrm>
            <a:off x="1551986" y="3407297"/>
            <a:ext cx="2117725" cy="358775"/>
          </a:xfrm>
          <a:prstGeom prst="rect">
            <a:avLst/>
          </a:prstGeom>
          <a:noFill/>
        </p:spPr>
        <p:txBody>
          <a:bodyPr wrap="square" bIns="0" rtlCol="0">
            <a:noAutofit/>
          </a:bodyPr>
          <a:lstStyle/>
          <a:p>
            <a:r>
              <a:rPr lang="zh-CN" altLang="en-US" sz="2000" b="1" dirty="0">
                <a:gradFill>
                  <a:gsLst>
                    <a:gs pos="0">
                      <a:srgbClr val="9EE256"/>
                    </a:gs>
                    <a:gs pos="100000">
                      <a:srgbClr val="52762D"/>
                    </a:gs>
                  </a:gsLst>
                  <a:lin scaled="0"/>
                </a:gradFill>
                <a:latin typeface="微软雅黑" panose="020B0503020204020204" pitchFamily="34" charset="-122"/>
                <a:ea typeface="微软雅黑" panose="020B0503020204020204" pitchFamily="34" charset="-122"/>
                <a:sym typeface="+mn-ea"/>
              </a:rPr>
              <a:t>重要水源地保护</a:t>
            </a:r>
            <a:endParaRPr lang="zh-CN" altLang="en-US" sz="2000" b="1" dirty="0">
              <a:gradFill>
                <a:gsLst>
                  <a:gs pos="0">
                    <a:srgbClr val="9EE256"/>
                  </a:gs>
                  <a:gs pos="100000">
                    <a:srgbClr val="52762D"/>
                  </a:gs>
                </a:gsLst>
                <a:lin scaled="0"/>
              </a:gradFill>
              <a:latin typeface="微软雅黑" panose="020B0503020204020204" pitchFamily="34" charset="-122"/>
              <a:ea typeface="微软雅黑" panose="020B0503020204020204" pitchFamily="34" charset="-122"/>
              <a:sym typeface="+mn-ea"/>
            </a:endParaRPr>
          </a:p>
          <a:p>
            <a:endParaRPr lang="zh-CN" altLang="en-US" sz="2000" b="1" spc="300" dirty="0">
              <a:gradFill>
                <a:gsLst>
                  <a:gs pos="0">
                    <a:srgbClr val="9EE256"/>
                  </a:gs>
                  <a:gs pos="100000">
                    <a:srgbClr val="52762D"/>
                  </a:gs>
                </a:gsLst>
                <a:lin scaled="0"/>
              </a:gradFill>
              <a:latin typeface="微软雅黑" panose="020B0503020204020204" pitchFamily="34" charset="-122"/>
              <a:ea typeface="微软雅黑" panose="020B0503020204020204" pitchFamily="34" charset="-122"/>
            </a:endParaRPr>
          </a:p>
        </p:txBody>
      </p:sp>
      <p:sp>
        <p:nvSpPr>
          <p:cNvPr id="58" name="文本框 57"/>
          <p:cNvSpPr txBox="1"/>
          <p:nvPr>
            <p:custDataLst>
              <p:tags r:id="rId15"/>
            </p:custDataLst>
          </p:nvPr>
        </p:nvSpPr>
        <p:spPr>
          <a:xfrm>
            <a:off x="1626330" y="3917396"/>
            <a:ext cx="8491704" cy="1202632"/>
          </a:xfrm>
          <a:prstGeom prst="rect">
            <a:avLst/>
          </a:prstGeom>
          <a:noFill/>
        </p:spPr>
        <p:txBody>
          <a:bodyPr wrap="square" rtlCol="0">
            <a:noAutofit/>
          </a:bodyPr>
          <a:lstStyle/>
          <a:p>
            <a:pPr fontAlgn="auto">
              <a:lnSpc>
                <a:spcPct val="150000"/>
              </a:lnSpc>
              <a:spcAft>
                <a:spcPts val="1000"/>
              </a:spcAft>
            </a:pPr>
            <a:r>
              <a:rPr lang="zh-CN" altLang="en-US" dirty="0">
                <a:solidFill>
                  <a:srgbClr val="4D4D4D">
                    <a:lumMod val="50000"/>
                  </a:srgbClr>
                </a:solidFill>
                <a:latin typeface="微软雅黑" panose="020B0503020204020204" pitchFamily="34" charset="-122"/>
                <a:ea typeface="微软雅黑" panose="020B0503020204020204" pitchFamily="34" charset="-122"/>
                <a:sym typeface="+mn-ea"/>
              </a:rPr>
              <a:t>深入落实最严格水资源管理对饮用水源保护的要求，以实现水资源可持续利用与水生态系统良性循环为目标，加强饮用水水源环境保护、监督和管理。</a:t>
            </a:r>
            <a:endParaRPr lang="zh-CN" altLang="en-US" dirty="0">
              <a:solidFill>
                <a:srgbClr val="4D4D4D">
                  <a:lumMod val="50000"/>
                </a:srgbClr>
              </a:solidFill>
              <a:latin typeface="微软雅黑" panose="020B0503020204020204" pitchFamily="34" charset="-122"/>
              <a:ea typeface="微软雅黑" panose="020B0503020204020204" pitchFamily="34" charset="-122"/>
              <a:sym typeface="+mn-ea"/>
            </a:endParaRPr>
          </a:p>
          <a:p>
            <a:pPr fontAlgn="auto">
              <a:lnSpc>
                <a:spcPct val="150000"/>
              </a:lnSpc>
              <a:spcAft>
                <a:spcPts val="1000"/>
              </a:spcAft>
            </a:pPr>
            <a:endParaRPr lang="zh-CN" altLang="en-US" sz="1200" spc="150" dirty="0">
              <a:solidFill>
                <a:srgbClr val="4D4D4D">
                  <a:lumMod val="50000"/>
                </a:srgbClr>
              </a:solidFill>
              <a:latin typeface="思源黑体 CN Light" panose="020B0300000000000000" charset="-122"/>
              <a:ea typeface="思源黑体 CN Light" panose="020B0300000000000000" charset="-122"/>
              <a:sym typeface="+mn-ea"/>
            </a:endParaRPr>
          </a:p>
        </p:txBody>
      </p:sp>
      <p:grpSp>
        <p:nvGrpSpPr>
          <p:cNvPr id="13" name="组合 12"/>
          <p:cNvGrpSpPr/>
          <p:nvPr/>
        </p:nvGrpSpPr>
        <p:grpSpPr>
          <a:xfrm>
            <a:off x="331105" y="4932279"/>
            <a:ext cx="1093048" cy="1093048"/>
            <a:chOff x="351415" y="6363214"/>
            <a:chExt cx="1093048" cy="1093048"/>
          </a:xfrm>
        </p:grpSpPr>
        <p:sp>
          <p:nvSpPr>
            <p:cNvPr id="62" name="椭圆 61"/>
            <p:cNvSpPr/>
            <p:nvPr>
              <p:custDataLst>
                <p:tags r:id="rId16"/>
              </p:custDataLst>
            </p:nvPr>
          </p:nvSpPr>
          <p:spPr>
            <a:xfrm>
              <a:off x="523138" y="6503661"/>
              <a:ext cx="800923" cy="800923"/>
            </a:xfrm>
            <a:prstGeom prst="ellipse">
              <a:avLst/>
            </a:prstGeom>
            <a:solidFill>
              <a:srgbClr val="9EED89"/>
            </a:solidFill>
            <a:ln>
              <a:no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sp>
          <p:nvSpPr>
            <p:cNvPr id="64" name="椭圆 63"/>
            <p:cNvSpPr/>
            <p:nvPr>
              <p:custDataLst>
                <p:tags r:id="rId17"/>
              </p:custDataLst>
            </p:nvPr>
          </p:nvSpPr>
          <p:spPr>
            <a:xfrm>
              <a:off x="351415" y="6363214"/>
              <a:ext cx="1093048" cy="1093048"/>
            </a:xfrm>
            <a:prstGeom prst="ellipse">
              <a:avLst/>
            </a:prstGeom>
            <a:noFill/>
            <a:ln>
              <a:solidFill>
                <a:srgbClr val="9EED89"/>
              </a:solid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grpSp>
          <p:nvGrpSpPr>
            <p:cNvPr id="9" name="组合 8"/>
            <p:cNvGrpSpPr/>
            <p:nvPr/>
          </p:nvGrpSpPr>
          <p:grpSpPr>
            <a:xfrm>
              <a:off x="522056" y="6502684"/>
              <a:ext cx="802005" cy="785495"/>
              <a:chOff x="601436" y="8523490"/>
              <a:chExt cx="802005" cy="785495"/>
            </a:xfrm>
          </p:grpSpPr>
          <p:sp>
            <p:nvSpPr>
              <p:cNvPr id="68" name="椭圆 3"/>
              <p:cNvSpPr/>
              <p:nvPr>
                <p:custDataLst>
                  <p:tags r:id="rId18"/>
                </p:custDataLst>
              </p:nvPr>
            </p:nvSpPr>
            <p:spPr>
              <a:xfrm>
                <a:off x="601436" y="8523490"/>
                <a:ext cx="802005" cy="785495"/>
              </a:xfrm>
              <a:prstGeom prst="ellipse">
                <a:avLst/>
              </a:prstGeom>
              <a:gradFill>
                <a:gsLst>
                  <a:gs pos="0">
                    <a:srgbClr val="14CD68"/>
                  </a:gs>
                  <a:gs pos="100000">
                    <a:srgbClr val="0B6E38"/>
                  </a:gs>
                </a:gsLst>
                <a:lin scaled="0"/>
              </a:gradFill>
              <a:ln w="25400">
                <a:noFill/>
              </a:ln>
            </p:spPr>
            <p:txBody>
              <a:bodyPr anchor="ctr" anchorCtr="0"/>
              <a:lstStyle/>
              <a:p>
                <a:pPr algn="ctr"/>
                <a:endParaRPr lang="zh-CN" altLang="zh-CN" dirty="0">
                  <a:solidFill>
                    <a:srgbClr val="FFFFFF"/>
                  </a:solidFill>
                  <a:latin typeface="Arial" panose="020B0604020202020204" pitchFamily="34" charset="0"/>
                </a:endParaRPr>
              </a:p>
            </p:txBody>
          </p:sp>
          <p:sp>
            <p:nvSpPr>
              <p:cNvPr id="69" name="任意多边形 33"/>
              <p:cNvSpPr/>
              <p:nvPr>
                <p:custDataLst>
                  <p:tags r:id="rId19"/>
                </p:custDataLst>
              </p:nvPr>
            </p:nvSpPr>
            <p:spPr>
              <a:xfrm rot="3528723" flipH="1">
                <a:off x="762977" y="8719864"/>
                <a:ext cx="443890" cy="424141"/>
              </a:xfrm>
              <a:custGeom>
                <a:avLst/>
                <a:gdLst>
                  <a:gd name="txL" fmla="*/ 0 w 784699"/>
                  <a:gd name="txT" fmla="*/ 0 h 734353"/>
                  <a:gd name="txR" fmla="*/ 784699 w 784699"/>
                  <a:gd name="txB" fmla="*/ 734353 h 734353"/>
                </a:gdLst>
                <a:ahLst/>
                <a:cxnLst>
                  <a:cxn ang="0">
                    <a:pos x="590931" y="217081"/>
                  </a:cxn>
                  <a:cxn ang="0">
                    <a:pos x="567616" y="311917"/>
                  </a:cxn>
                  <a:cxn ang="0">
                    <a:pos x="472780" y="288602"/>
                  </a:cxn>
                  <a:cxn ang="0">
                    <a:pos x="496095" y="193766"/>
                  </a:cxn>
                  <a:cxn ang="0">
                    <a:pos x="590931" y="217081"/>
                  </a:cxn>
                  <a:cxn ang="0">
                    <a:pos x="759519" y="115031"/>
                  </a:cxn>
                  <a:cxn ang="0">
                    <a:pos x="621629" y="36344"/>
                  </a:cxn>
                  <a:cxn ang="0">
                    <a:pos x="581976" y="48976"/>
                  </a:cxn>
                  <a:cxn ang="0">
                    <a:pos x="552701" y="19399"/>
                  </a:cxn>
                  <a:cxn ang="0">
                    <a:pos x="394044" y="25180"/>
                  </a:cxn>
                  <a:cxn ang="0">
                    <a:pos x="315358" y="163070"/>
                  </a:cxn>
                  <a:cxn ang="0">
                    <a:pos x="327990" y="202723"/>
                  </a:cxn>
                  <a:cxn ang="0">
                    <a:pos x="298413" y="231998"/>
                  </a:cxn>
                  <a:cxn ang="0">
                    <a:pos x="285872" y="349413"/>
                  </a:cxn>
                  <a:cxn ang="0">
                    <a:pos x="286879" y="351678"/>
                  </a:cxn>
                  <a:cxn ang="0">
                    <a:pos x="147314" y="436162"/>
                  </a:cxn>
                  <a:cxn ang="0">
                    <a:pos x="152400" y="363729"/>
                  </a:cxn>
                  <a:cxn ang="0">
                    <a:pos x="105860" y="161875"/>
                  </a:cxn>
                  <a:cxn ang="0">
                    <a:pos x="76200" y="144659"/>
                  </a:cxn>
                  <a:cxn ang="0">
                    <a:pos x="0" y="363729"/>
                  </a:cxn>
                  <a:cxn ang="0">
                    <a:pos x="22319" y="518635"/>
                  </a:cxn>
                  <a:cxn ang="0">
                    <a:pos x="34906" y="543034"/>
                  </a:cxn>
                  <a:cxn ang="0">
                    <a:pos x="34995" y="545060"/>
                  </a:cxn>
                  <a:cxn ang="0">
                    <a:pos x="38596" y="550186"/>
                  </a:cxn>
                  <a:cxn ang="0">
                    <a:pos x="46540" y="565583"/>
                  </a:cxn>
                  <a:cxn ang="0">
                    <a:pos x="51389" y="568398"/>
                  </a:cxn>
                  <a:cxn ang="0">
                    <a:pos x="65361" y="588288"/>
                  </a:cxn>
                  <a:cxn ang="0">
                    <a:pos x="192261" y="679888"/>
                  </a:cxn>
                  <a:cxn ang="0">
                    <a:pos x="421690" y="713950"/>
                  </a:cxn>
                  <a:cxn ang="0">
                    <a:pos x="262924" y="544860"/>
                  </a:cxn>
                  <a:cxn ang="0">
                    <a:pos x="187640" y="511958"/>
                  </a:cxn>
                  <a:cxn ang="0">
                    <a:pos x="331391" y="424941"/>
                  </a:cxn>
                  <a:cxn ang="0">
                    <a:pos x="332239" y="426010"/>
                  </a:cxn>
                  <a:cxn ang="0">
                    <a:pos x="442085" y="469340"/>
                  </a:cxn>
                  <a:cxn ang="0">
                    <a:pos x="481736" y="456709"/>
                  </a:cxn>
                  <a:cxn ang="0">
                    <a:pos x="511012" y="486287"/>
                  </a:cxn>
                  <a:cxn ang="0">
                    <a:pos x="669668" y="480505"/>
                  </a:cxn>
                  <a:cxn ang="0">
                    <a:pos x="748355" y="342615"/>
                  </a:cxn>
                  <a:cxn ang="0">
                    <a:pos x="735723" y="302963"/>
                  </a:cxn>
                  <a:cxn ang="0">
                    <a:pos x="765300" y="273687"/>
                  </a:cxn>
                  <a:cxn ang="0">
                    <a:pos x="759519" y="115031"/>
                  </a:cxn>
                </a:cxnLst>
                <a:rect l="txL" t="txT" r="txR" b="txB"/>
                <a:pathLst>
                  <a:path w="784699" h="734353">
                    <a:moveTo>
                      <a:pt x="590931" y="217081"/>
                    </a:moveTo>
                    <a:cubicBezTo>
                      <a:pt x="610682" y="249708"/>
                      <a:pt x="600243" y="292167"/>
                      <a:pt x="567616" y="311917"/>
                    </a:cubicBezTo>
                    <a:cubicBezTo>
                      <a:pt x="534989" y="331667"/>
                      <a:pt x="492530" y="321229"/>
                      <a:pt x="472780" y="288602"/>
                    </a:cubicBezTo>
                    <a:cubicBezTo>
                      <a:pt x="453030" y="255975"/>
                      <a:pt x="463469" y="213516"/>
                      <a:pt x="496095" y="193766"/>
                    </a:cubicBezTo>
                    <a:cubicBezTo>
                      <a:pt x="528722" y="174016"/>
                      <a:pt x="571181" y="184454"/>
                      <a:pt x="590931" y="217081"/>
                    </a:cubicBezTo>
                    <a:close/>
                    <a:moveTo>
                      <a:pt x="759519" y="115031"/>
                    </a:moveTo>
                    <a:cubicBezTo>
                      <a:pt x="727226" y="61683"/>
                      <a:pt x="672281" y="32399"/>
                      <a:pt x="621629" y="36344"/>
                    </a:cubicBezTo>
                    <a:lnTo>
                      <a:pt x="581976" y="48976"/>
                    </a:lnTo>
                    <a:lnTo>
                      <a:pt x="552701" y="19399"/>
                    </a:lnTo>
                    <a:cubicBezTo>
                      <a:pt x="509651" y="-7584"/>
                      <a:pt x="447392" y="-7113"/>
                      <a:pt x="394044" y="25180"/>
                    </a:cubicBezTo>
                    <a:cubicBezTo>
                      <a:pt x="340697" y="57473"/>
                      <a:pt x="311412" y="112417"/>
                      <a:pt x="315358" y="163070"/>
                    </a:cubicBezTo>
                    <a:lnTo>
                      <a:pt x="327990" y="202723"/>
                    </a:lnTo>
                    <a:lnTo>
                      <a:pt x="298413" y="231998"/>
                    </a:lnTo>
                    <a:cubicBezTo>
                      <a:pt x="278176" y="264285"/>
                      <a:pt x="273381" y="307378"/>
                      <a:pt x="285872" y="349413"/>
                    </a:cubicBezTo>
                    <a:lnTo>
                      <a:pt x="286879" y="351678"/>
                    </a:lnTo>
                    <a:lnTo>
                      <a:pt x="147314" y="436162"/>
                    </a:lnTo>
                    <a:lnTo>
                      <a:pt x="152400" y="363729"/>
                    </a:lnTo>
                    <a:cubicBezTo>
                      <a:pt x="152400" y="272987"/>
                      <a:pt x="133210" y="195131"/>
                      <a:pt x="105860" y="161875"/>
                    </a:cubicBezTo>
                    <a:cubicBezTo>
                      <a:pt x="96744" y="150789"/>
                      <a:pt x="86721" y="144659"/>
                      <a:pt x="76200" y="144659"/>
                    </a:cubicBezTo>
                    <a:cubicBezTo>
                      <a:pt x="34116" y="144659"/>
                      <a:pt x="0" y="242740"/>
                      <a:pt x="0" y="363729"/>
                    </a:cubicBezTo>
                    <a:cubicBezTo>
                      <a:pt x="0" y="424224"/>
                      <a:pt x="8529" y="478991"/>
                      <a:pt x="22319" y="518635"/>
                    </a:cubicBezTo>
                    <a:lnTo>
                      <a:pt x="34906" y="543034"/>
                    </a:lnTo>
                    <a:lnTo>
                      <a:pt x="34995" y="545060"/>
                    </a:lnTo>
                    <a:lnTo>
                      <a:pt x="38596" y="550186"/>
                    </a:lnTo>
                    <a:lnTo>
                      <a:pt x="46540" y="565583"/>
                    </a:lnTo>
                    <a:lnTo>
                      <a:pt x="51389" y="568398"/>
                    </a:lnTo>
                    <a:lnTo>
                      <a:pt x="65361" y="588288"/>
                    </a:lnTo>
                    <a:cubicBezTo>
                      <a:pt x="94092" y="618887"/>
                      <a:pt x="138662" y="651838"/>
                      <a:pt x="192261" y="679888"/>
                    </a:cubicBezTo>
                    <a:cubicBezTo>
                      <a:pt x="299458" y="735987"/>
                      <a:pt x="402177" y="751236"/>
                      <a:pt x="421690" y="713950"/>
                    </a:cubicBezTo>
                    <a:cubicBezTo>
                      <a:pt x="441203" y="676663"/>
                      <a:pt x="370121" y="600959"/>
                      <a:pt x="262924" y="544860"/>
                    </a:cubicBezTo>
                    <a:lnTo>
                      <a:pt x="187640" y="511958"/>
                    </a:lnTo>
                    <a:lnTo>
                      <a:pt x="331391" y="424941"/>
                    </a:lnTo>
                    <a:lnTo>
                      <a:pt x="332239" y="426010"/>
                    </a:lnTo>
                    <a:cubicBezTo>
                      <a:pt x="363691" y="456567"/>
                      <a:pt x="404095" y="472300"/>
                      <a:pt x="442085" y="469340"/>
                    </a:cubicBezTo>
                    <a:lnTo>
                      <a:pt x="481736" y="456709"/>
                    </a:lnTo>
                    <a:lnTo>
                      <a:pt x="511012" y="486287"/>
                    </a:lnTo>
                    <a:cubicBezTo>
                      <a:pt x="554062" y="513269"/>
                      <a:pt x="616321" y="512798"/>
                      <a:pt x="669668" y="480505"/>
                    </a:cubicBezTo>
                    <a:cubicBezTo>
                      <a:pt x="723016" y="448212"/>
                      <a:pt x="752301" y="393269"/>
                      <a:pt x="748355" y="342615"/>
                    </a:cubicBezTo>
                    <a:lnTo>
                      <a:pt x="735723" y="302963"/>
                    </a:lnTo>
                    <a:lnTo>
                      <a:pt x="765300" y="273687"/>
                    </a:lnTo>
                    <a:cubicBezTo>
                      <a:pt x="792282" y="230638"/>
                      <a:pt x="791812" y="168378"/>
                      <a:pt x="759519" y="115031"/>
                    </a:cubicBezTo>
                    <a:close/>
                  </a:path>
                </a:pathLst>
              </a:custGeom>
              <a:solidFill>
                <a:schemeClr val="bg1"/>
              </a:solidFill>
              <a:ln w="25400">
                <a:noFill/>
              </a:ln>
            </p:spPr>
            <p:txBody>
              <a:bodyPr anchor="ctr" anchorCtr="0"/>
              <a:lstStyle/>
              <a:p>
                <a:pPr algn="ctr"/>
                <a:endParaRPr lang="zh-CN" altLang="zh-CN" dirty="0">
                  <a:solidFill>
                    <a:srgbClr val="FFFFFF"/>
                  </a:solidFill>
                  <a:latin typeface="Arial" panose="020B0604020202020204" pitchFamily="34" charset="0"/>
                </a:endParaRPr>
              </a:p>
            </p:txBody>
          </p:sp>
        </p:grpSp>
      </p:grpSp>
      <p:grpSp>
        <p:nvGrpSpPr>
          <p:cNvPr id="4" name="组合 3"/>
          <p:cNvGrpSpPr/>
          <p:nvPr/>
        </p:nvGrpSpPr>
        <p:grpSpPr>
          <a:xfrm>
            <a:off x="331105" y="3332017"/>
            <a:ext cx="1052429" cy="1052429"/>
            <a:chOff x="371725" y="4026875"/>
            <a:chExt cx="1052429" cy="1052429"/>
          </a:xfrm>
        </p:grpSpPr>
        <p:sp>
          <p:nvSpPr>
            <p:cNvPr id="48" name="椭圆 47"/>
            <p:cNvSpPr/>
            <p:nvPr>
              <p:custDataLst>
                <p:tags r:id="rId20"/>
              </p:custDataLst>
            </p:nvPr>
          </p:nvSpPr>
          <p:spPr>
            <a:xfrm>
              <a:off x="522056" y="4177618"/>
              <a:ext cx="800923" cy="800923"/>
            </a:xfrm>
            <a:prstGeom prst="ellipse">
              <a:avLst/>
            </a:prstGeom>
            <a:solidFill>
              <a:srgbClr val="178039"/>
            </a:solidFill>
            <a:ln>
              <a:no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sp>
          <p:nvSpPr>
            <p:cNvPr id="50" name="椭圆 49"/>
            <p:cNvSpPr/>
            <p:nvPr>
              <p:custDataLst>
                <p:tags r:id="rId21"/>
              </p:custDataLst>
            </p:nvPr>
          </p:nvSpPr>
          <p:spPr>
            <a:xfrm>
              <a:off x="371725" y="4026875"/>
              <a:ext cx="1052429" cy="1052429"/>
            </a:xfrm>
            <a:prstGeom prst="ellipse">
              <a:avLst/>
            </a:prstGeom>
            <a:noFill/>
            <a:ln>
              <a:solidFill>
                <a:srgbClr val="178039"/>
              </a:solid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grpSp>
          <p:nvGrpSpPr>
            <p:cNvPr id="6" name="组合 5"/>
            <p:cNvGrpSpPr/>
            <p:nvPr/>
          </p:nvGrpSpPr>
          <p:grpSpPr>
            <a:xfrm>
              <a:off x="522056" y="4127641"/>
              <a:ext cx="814705" cy="850900"/>
              <a:chOff x="522056" y="6542122"/>
              <a:chExt cx="814705" cy="850900"/>
            </a:xfrm>
          </p:grpSpPr>
          <p:sp>
            <p:nvSpPr>
              <p:cNvPr id="73" name="椭圆 5"/>
              <p:cNvSpPr/>
              <p:nvPr>
                <p:custDataLst>
                  <p:tags r:id="rId22"/>
                </p:custDataLst>
              </p:nvPr>
            </p:nvSpPr>
            <p:spPr>
              <a:xfrm>
                <a:off x="522056" y="6542122"/>
                <a:ext cx="814705" cy="850900"/>
              </a:xfrm>
              <a:prstGeom prst="ellipse">
                <a:avLst/>
              </a:prstGeom>
              <a:gradFill>
                <a:gsLst>
                  <a:gs pos="0">
                    <a:srgbClr val="9EE256"/>
                  </a:gs>
                  <a:gs pos="100000">
                    <a:srgbClr val="52762D"/>
                  </a:gs>
                </a:gsLst>
                <a:lin scaled="0"/>
              </a:gradFill>
              <a:ln w="25400">
                <a:noFill/>
              </a:ln>
            </p:spPr>
            <p:txBody>
              <a:bodyPr anchor="ctr" anchorCtr="0"/>
              <a:lstStyle/>
              <a:p>
                <a:pPr algn="ctr"/>
                <a:endParaRPr lang="zh-CN" altLang="zh-CN" dirty="0">
                  <a:solidFill>
                    <a:srgbClr val="FFFFFF"/>
                  </a:solidFill>
                  <a:latin typeface="Arial" panose="020B0604020202020204" pitchFamily="34" charset="0"/>
                </a:endParaRPr>
              </a:p>
            </p:txBody>
          </p:sp>
          <p:sp>
            <p:nvSpPr>
              <p:cNvPr id="74" name="等腰三角形 16"/>
              <p:cNvSpPr/>
              <p:nvPr>
                <p:custDataLst>
                  <p:tags r:id="rId23"/>
                </p:custDataLst>
              </p:nvPr>
            </p:nvSpPr>
            <p:spPr>
              <a:xfrm>
                <a:off x="662381" y="6831964"/>
                <a:ext cx="357663" cy="271215"/>
              </a:xfrm>
              <a:prstGeom prst="triangle">
                <a:avLst>
                  <a:gd name="adj" fmla="val 47917"/>
                </a:avLst>
              </a:prstGeom>
              <a:solidFill>
                <a:schemeClr val="bg1"/>
              </a:solidFill>
              <a:ln w="25400">
                <a:noFill/>
              </a:ln>
            </p:spPr>
            <p:txBody>
              <a:bodyPr anchor="ctr" anchorCtr="0"/>
              <a:lstStyle/>
              <a:p>
                <a:pPr algn="ctr"/>
                <a:endParaRPr lang="zh-CN" altLang="zh-CN" dirty="0">
                  <a:solidFill>
                    <a:srgbClr val="FFFFFF"/>
                  </a:solidFill>
                  <a:latin typeface="Arial" panose="020B0604020202020204" pitchFamily="34" charset="0"/>
                </a:endParaRPr>
              </a:p>
            </p:txBody>
          </p:sp>
          <p:sp>
            <p:nvSpPr>
              <p:cNvPr id="77" name="等腰三角形 54"/>
              <p:cNvSpPr/>
              <p:nvPr>
                <p:custDataLst>
                  <p:tags r:id="rId24"/>
                </p:custDataLst>
              </p:nvPr>
            </p:nvSpPr>
            <p:spPr>
              <a:xfrm>
                <a:off x="854246" y="6869151"/>
                <a:ext cx="308623" cy="234028"/>
              </a:xfrm>
              <a:prstGeom prst="triangle">
                <a:avLst>
                  <a:gd name="adj" fmla="val 47917"/>
                </a:avLst>
              </a:prstGeom>
              <a:solidFill>
                <a:schemeClr val="bg1"/>
              </a:solidFill>
              <a:ln w="25400">
                <a:noFill/>
              </a:ln>
            </p:spPr>
            <p:txBody>
              <a:bodyPr anchor="ctr" anchorCtr="0"/>
              <a:lstStyle/>
              <a:p>
                <a:pPr algn="ctr"/>
                <a:endParaRPr lang="zh-CN" altLang="zh-CN" dirty="0">
                  <a:solidFill>
                    <a:srgbClr val="FFFFFF"/>
                  </a:solidFill>
                  <a:latin typeface="Arial" panose="020B0604020202020204" pitchFamily="34" charset="0"/>
                </a:endParaRPr>
              </a:p>
            </p:txBody>
          </p:sp>
          <p:sp>
            <p:nvSpPr>
              <p:cNvPr id="80" name="椭圆 18"/>
              <p:cNvSpPr/>
              <p:nvPr>
                <p:custDataLst>
                  <p:tags r:id="rId25"/>
                </p:custDataLst>
              </p:nvPr>
            </p:nvSpPr>
            <p:spPr>
              <a:xfrm>
                <a:off x="949893" y="6758696"/>
                <a:ext cx="70151" cy="73268"/>
              </a:xfrm>
              <a:prstGeom prst="ellipse">
                <a:avLst/>
              </a:prstGeom>
              <a:solidFill>
                <a:schemeClr val="bg1"/>
              </a:solidFill>
              <a:ln w="25400">
                <a:noFill/>
              </a:ln>
            </p:spPr>
            <p:txBody>
              <a:bodyPr anchor="ctr" anchorCtr="0"/>
              <a:lstStyle/>
              <a:p>
                <a:pPr algn="ctr"/>
                <a:endParaRPr lang="zh-CN" altLang="zh-CN" dirty="0">
                  <a:solidFill>
                    <a:srgbClr val="FFFFFF"/>
                  </a:solidFill>
                  <a:latin typeface="Arial" panose="020B0604020202020204" pitchFamily="34" charset="0"/>
                </a:endParaRPr>
              </a:p>
            </p:txBody>
          </p:sp>
        </p:grpSp>
      </p:grpSp>
      <p:grpSp>
        <p:nvGrpSpPr>
          <p:cNvPr id="11" name="组合 10"/>
          <p:cNvGrpSpPr/>
          <p:nvPr/>
        </p:nvGrpSpPr>
        <p:grpSpPr>
          <a:xfrm>
            <a:off x="292944" y="1735779"/>
            <a:ext cx="1093048" cy="1093048"/>
            <a:chOff x="354296" y="1792055"/>
            <a:chExt cx="1093048" cy="1093048"/>
          </a:xfrm>
        </p:grpSpPr>
        <p:sp>
          <p:nvSpPr>
            <p:cNvPr id="36" name="椭圆 35"/>
            <p:cNvSpPr/>
            <p:nvPr>
              <p:custDataLst>
                <p:tags r:id="rId26"/>
              </p:custDataLst>
            </p:nvPr>
          </p:nvSpPr>
          <p:spPr>
            <a:xfrm>
              <a:off x="506881" y="1938118"/>
              <a:ext cx="800923" cy="800923"/>
            </a:xfrm>
            <a:prstGeom prst="ellipse">
              <a:avLst/>
            </a:prstGeom>
            <a:solidFill>
              <a:srgbClr val="92D050"/>
            </a:solidFill>
            <a:ln>
              <a:no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sp>
          <p:nvSpPr>
            <p:cNvPr id="38" name="椭圆 37"/>
            <p:cNvSpPr/>
            <p:nvPr>
              <p:custDataLst>
                <p:tags r:id="rId27"/>
              </p:custDataLst>
            </p:nvPr>
          </p:nvSpPr>
          <p:spPr>
            <a:xfrm>
              <a:off x="354296" y="1792055"/>
              <a:ext cx="1093048" cy="1093048"/>
            </a:xfrm>
            <a:prstGeom prst="ellipse">
              <a:avLst/>
            </a:prstGeom>
            <a:noFill/>
            <a:ln>
              <a:solidFill>
                <a:srgbClr val="77D65E"/>
              </a:solidFill>
            </a:ln>
          </p:spPr>
          <p:style>
            <a:lnRef idx="2">
              <a:srgbClr val="77D65E">
                <a:shade val="50000"/>
              </a:srgbClr>
            </a:lnRef>
            <a:fillRef idx="1">
              <a:srgbClr val="77D65E"/>
            </a:fillRef>
            <a:effectRef idx="0">
              <a:srgbClr val="77D65E"/>
            </a:effectRef>
            <a:fontRef idx="minor">
              <a:srgbClr val="FFFFFF"/>
            </a:fontRef>
          </p:style>
          <p:txBody>
            <a:bodyPr rtlCol="0" anchor="ctr"/>
            <a:lstStyle/>
            <a:p>
              <a:pPr algn="ctr"/>
              <a:endParaRPr lang="zh-CN" altLang="en-US" sz="1580" b="1"/>
            </a:p>
          </p:txBody>
        </p:sp>
        <p:grpSp>
          <p:nvGrpSpPr>
            <p:cNvPr id="93" name="组合 84"/>
            <p:cNvGrpSpPr/>
            <p:nvPr/>
          </p:nvGrpSpPr>
          <p:grpSpPr>
            <a:xfrm>
              <a:off x="747729" y="2016873"/>
              <a:ext cx="283845" cy="530860"/>
              <a:chOff x="0" y="0"/>
              <a:chExt cx="772066" cy="1446847"/>
            </a:xfrm>
            <a:solidFill>
              <a:srgbClr val="CCFFCC"/>
            </a:solidFill>
          </p:grpSpPr>
          <p:sp>
            <p:nvSpPr>
              <p:cNvPr id="94" name="任意多边形 82"/>
              <p:cNvSpPr/>
              <p:nvPr>
                <p:custDataLst>
                  <p:tags r:id="rId28"/>
                </p:custDataLst>
              </p:nvPr>
            </p:nvSpPr>
            <p:spPr>
              <a:xfrm>
                <a:off x="0" y="0"/>
                <a:ext cx="772066" cy="1446847"/>
              </a:xfrm>
              <a:custGeom>
                <a:avLst/>
                <a:gdLst>
                  <a:gd name="txL" fmla="*/ 0 w 772066"/>
                  <a:gd name="txT" fmla="*/ 0 h 1446847"/>
                  <a:gd name="txR" fmla="*/ 772066 w 772066"/>
                  <a:gd name="txB" fmla="*/ 1446847 h 1446847"/>
                </a:gdLst>
                <a:ahLst/>
                <a:cxnLst>
                  <a:cxn ang="0">
                    <a:pos x="386064" y="0"/>
                  </a:cxn>
                  <a:cxn ang="0">
                    <a:pos x="538813" y="479016"/>
                  </a:cxn>
                  <a:cxn ang="0">
                    <a:pos x="706401" y="779008"/>
                  </a:cxn>
                  <a:cxn ang="0">
                    <a:pos x="727206" y="837629"/>
                  </a:cxn>
                  <a:cxn ang="0">
                    <a:pos x="741730" y="866582"/>
                  </a:cxn>
                  <a:cxn ang="0">
                    <a:pos x="764223" y="944985"/>
                  </a:cxn>
                  <a:cxn ang="0">
                    <a:pos x="764594" y="948967"/>
                  </a:cxn>
                  <a:cxn ang="0">
                    <a:pos x="767706" y="958928"/>
                  </a:cxn>
                  <a:cxn ang="0">
                    <a:pos x="767912" y="981922"/>
                  </a:cxn>
                  <a:cxn ang="0">
                    <a:pos x="767760" y="982948"/>
                  </a:cxn>
                  <a:cxn ang="0">
                    <a:pos x="772066" y="1029163"/>
                  </a:cxn>
                  <a:cxn ang="0">
                    <a:pos x="386033" y="1446847"/>
                  </a:cxn>
                  <a:cxn ang="0">
                    <a:pos x="0" y="1029163"/>
                  </a:cxn>
                  <a:cxn ang="0">
                    <a:pos x="65929" y="795632"/>
                  </a:cxn>
                  <a:cxn ang="0">
                    <a:pos x="71878" y="787830"/>
                  </a:cxn>
                  <a:cxn ang="0">
                    <a:pos x="121220" y="696095"/>
                  </a:cxn>
                  <a:cxn ang="0">
                    <a:pos x="274708" y="437741"/>
                  </a:cxn>
                  <a:cxn ang="0">
                    <a:pos x="386064" y="0"/>
                  </a:cxn>
                </a:cxnLst>
                <a:rect l="txL" t="txT" r="txR" b="txB"/>
                <a:pathLst>
                  <a:path w="772066" h="1446847">
                    <a:moveTo>
                      <a:pt x="386064" y="0"/>
                    </a:moveTo>
                    <a:cubicBezTo>
                      <a:pt x="439097" y="199889"/>
                      <a:pt x="460380" y="317227"/>
                      <a:pt x="538813" y="479016"/>
                    </a:cubicBezTo>
                    <a:cubicBezTo>
                      <a:pt x="600480" y="597096"/>
                      <a:pt x="659468" y="672313"/>
                      <a:pt x="706401" y="779008"/>
                    </a:cubicBezTo>
                    <a:lnTo>
                      <a:pt x="727206" y="837629"/>
                    </a:lnTo>
                    <a:lnTo>
                      <a:pt x="741730" y="866582"/>
                    </a:lnTo>
                    <a:cubicBezTo>
                      <a:pt x="751497" y="891567"/>
                      <a:pt x="759081" y="917795"/>
                      <a:pt x="764223" y="944985"/>
                    </a:cubicBezTo>
                    <a:lnTo>
                      <a:pt x="764594" y="948967"/>
                    </a:lnTo>
                    <a:lnTo>
                      <a:pt x="767706" y="958928"/>
                    </a:lnTo>
                    <a:cubicBezTo>
                      <a:pt x="768912" y="965052"/>
                      <a:pt x="768783" y="973015"/>
                      <a:pt x="767912" y="981922"/>
                    </a:cubicBezTo>
                    <a:lnTo>
                      <a:pt x="767760" y="982948"/>
                    </a:lnTo>
                    <a:lnTo>
                      <a:pt x="772066" y="1029163"/>
                    </a:lnTo>
                    <a:cubicBezTo>
                      <a:pt x="772066" y="1259844"/>
                      <a:pt x="599233" y="1446847"/>
                      <a:pt x="386033" y="1446847"/>
                    </a:cubicBezTo>
                    <a:cubicBezTo>
                      <a:pt x="172833" y="1446847"/>
                      <a:pt x="0" y="1259844"/>
                      <a:pt x="0" y="1029163"/>
                    </a:cubicBezTo>
                    <a:cubicBezTo>
                      <a:pt x="0" y="942658"/>
                      <a:pt x="24305" y="862295"/>
                      <a:pt x="65929" y="795632"/>
                    </a:cubicBezTo>
                    <a:lnTo>
                      <a:pt x="71878" y="787830"/>
                    </a:lnTo>
                    <a:lnTo>
                      <a:pt x="121220" y="696095"/>
                    </a:lnTo>
                    <a:cubicBezTo>
                      <a:pt x="169737" y="616063"/>
                      <a:pt x="226191" y="534442"/>
                      <a:pt x="274708" y="437741"/>
                    </a:cubicBezTo>
                    <a:cubicBezTo>
                      <a:pt x="331935" y="314052"/>
                      <a:pt x="332012" y="196714"/>
                      <a:pt x="386064" y="0"/>
                    </a:cubicBezTo>
                    <a:close/>
                  </a:path>
                </a:pathLst>
              </a:custGeom>
              <a:grpFill/>
              <a:ln w="25400">
                <a:noFill/>
              </a:ln>
            </p:spPr>
            <p:txBody>
              <a:bodyPr anchor="ctr" anchorCtr="0"/>
              <a:lstStyle/>
              <a:p>
                <a:pPr algn="ctr"/>
                <a:endParaRPr lang="zh-CN" altLang="zh-CN" dirty="0">
                  <a:solidFill>
                    <a:srgbClr val="FFFFFF"/>
                  </a:solidFill>
                  <a:latin typeface="Arial" panose="020B0604020202020204" pitchFamily="34" charset="0"/>
                </a:endParaRPr>
              </a:p>
            </p:txBody>
          </p:sp>
          <p:sp>
            <p:nvSpPr>
              <p:cNvPr id="95" name="空心弧 83"/>
              <p:cNvSpPr/>
              <p:nvPr>
                <p:custDataLst>
                  <p:tags r:id="rId29"/>
                </p:custDataLst>
              </p:nvPr>
            </p:nvSpPr>
            <p:spPr>
              <a:xfrm rot="-8156001">
                <a:off x="34411" y="1081967"/>
                <a:ext cx="430247" cy="251393"/>
              </a:xfrm>
              <a:custGeom>
                <a:avLst/>
                <a:gdLst>
                  <a:gd name="txL" fmla="*/ 0 w 21600"/>
                  <a:gd name="txT" fmla="*/ 0 h 21600"/>
                  <a:gd name="txR" fmla="*/ 21600 w 21600"/>
                  <a:gd name="txB" fmla="*/ 768 h 21600"/>
                </a:gdLst>
                <a:ahLst/>
                <a:cxnLst>
                  <a:cxn ang="0">
                    <a:pos x="215123" y="0"/>
                  </a:cxn>
                  <a:cxn ang="0">
                    <a:pos x="91248" y="47287"/>
                  </a:cxn>
                  <a:cxn ang="0">
                    <a:pos x="215123" y="37988"/>
                  </a:cxn>
                  <a:cxn ang="0">
                    <a:pos x="338999" y="47287"/>
                  </a:cxn>
                </a:cxnLst>
                <a:rect l="txL" t="txT" r="txR" b="txB"/>
                <a:pathLst>
                  <a:path w="21600" h="21600">
                    <a:moveTo>
                      <a:pt x="5688" y="5262"/>
                    </a:moveTo>
                    <a:cubicBezTo>
                      <a:pt x="7080" y="3977"/>
                      <a:pt x="8905" y="3264"/>
                      <a:pt x="10799" y="3264"/>
                    </a:cubicBezTo>
                    <a:cubicBezTo>
                      <a:pt x="12694" y="3263"/>
                      <a:pt x="14519" y="3977"/>
                      <a:pt x="15911" y="5262"/>
                    </a:cubicBezTo>
                    <a:lnTo>
                      <a:pt x="18125" y="2864"/>
                    </a:lnTo>
                    <a:cubicBezTo>
                      <a:pt x="16130" y="1022"/>
                      <a:pt x="13515" y="0"/>
                      <a:pt x="10800" y="0"/>
                    </a:cubicBezTo>
                    <a:cubicBezTo>
                      <a:pt x="8084" y="-1"/>
                      <a:pt x="5469" y="1022"/>
                      <a:pt x="3474" y="2864"/>
                    </a:cubicBezTo>
                    <a:close/>
                  </a:path>
                </a:pathLst>
              </a:custGeom>
              <a:grpFill/>
              <a:ln w="25400">
                <a:noFill/>
              </a:ln>
            </p:spPr>
            <p:txBody>
              <a:bodyPr anchor="ctr" anchorCtr="0"/>
              <a:lstStyle/>
              <a:p>
                <a:pPr algn="ctr"/>
                <a:endParaRPr lang="zh-CN" altLang="zh-CN" dirty="0">
                  <a:latin typeface="Arial" panose="020B0604020202020204" pitchFamily="34" charset="0"/>
                </a:endParaRPr>
              </a:p>
            </p:txBody>
          </p:sp>
        </p:grpSp>
      </p:grpSp>
      <p:sp>
        <p:nvSpPr>
          <p:cNvPr id="41" name="矩形 1"/>
          <p:cNvSpPr/>
          <p:nvPr>
            <p:custDataLst>
              <p:tags r:id="rId30"/>
            </p:custDataLst>
          </p:nvPr>
        </p:nvSpPr>
        <p:spPr>
          <a:xfrm>
            <a:off x="1340611" y="7548545"/>
            <a:ext cx="7796159" cy="572679"/>
          </a:xfrm>
          <a:prstGeom prst="rect">
            <a:avLst/>
          </a:prstGeom>
          <a:blipFill>
            <a:blip r:embed="rId6"/>
            <a:tile tx="0" ty="0" sx="100000" sy="100000" flip="none" algn="tl"/>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b="1" dirty="0">
                <a:solidFill>
                  <a:srgbClr val="4D4D4D">
                    <a:lumMod val="50000"/>
                  </a:srgbClr>
                </a:solidFill>
                <a:latin typeface="微软雅黑" panose="020B0503020204020204" pitchFamily="34" charset="-122"/>
                <a:ea typeface="微软雅黑" panose="020B0503020204020204" pitchFamily="34" charset="-122"/>
              </a:rPr>
              <a:t>严守水资源开发利用总量和用水效率红线</a:t>
            </a:r>
            <a:endParaRPr lang="en-US" altLang="zh-CN" sz="2400" b="1" dirty="0">
              <a:solidFill>
                <a:srgbClr val="4D4D4D">
                  <a:lumMod val="50000"/>
                </a:srgbClr>
              </a:solidFill>
              <a:latin typeface="微软雅黑" panose="020B0503020204020204" pitchFamily="34" charset="-122"/>
              <a:ea typeface="微软雅黑" panose="020B0503020204020204" pitchFamily="34" charset="-122"/>
            </a:endParaRPr>
          </a:p>
        </p:txBody>
      </p:sp>
      <p:sp>
        <p:nvSpPr>
          <p:cNvPr id="43" name="矩形 1"/>
          <p:cNvSpPr/>
          <p:nvPr>
            <p:custDataLst>
              <p:tags r:id="rId31"/>
            </p:custDataLst>
          </p:nvPr>
        </p:nvSpPr>
        <p:spPr>
          <a:xfrm>
            <a:off x="1320733" y="9205044"/>
            <a:ext cx="7796159" cy="572679"/>
          </a:xfrm>
          <a:prstGeom prst="rect">
            <a:avLst/>
          </a:prstGeom>
          <a:blipFill>
            <a:blip r:embed="rId6"/>
            <a:tile tx="0" ty="0" sx="100000" sy="100000" flip="none" algn="tl"/>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b="1" dirty="0">
                <a:solidFill>
                  <a:srgbClr val="4D4D4D">
                    <a:lumMod val="50000"/>
                  </a:srgbClr>
                </a:solidFill>
                <a:latin typeface="微软雅黑" panose="020B0503020204020204" pitchFamily="34" charset="-122"/>
                <a:ea typeface="微软雅黑" panose="020B0503020204020204" pitchFamily="34" charset="-122"/>
              </a:rPr>
              <a:t>提高水资源利用效率</a:t>
            </a:r>
            <a:endParaRPr lang="en-US" altLang="zh-CN" sz="2400" b="1" dirty="0">
              <a:solidFill>
                <a:srgbClr val="4D4D4D">
                  <a:lumMod val="50000"/>
                </a:srgbClr>
              </a:solidFill>
              <a:latin typeface="微软雅黑" panose="020B0503020204020204" pitchFamily="34" charset="-122"/>
              <a:ea typeface="微软雅黑" panose="020B0503020204020204" pitchFamily="34" charset="-122"/>
            </a:endParaRPr>
          </a:p>
        </p:txBody>
      </p:sp>
      <p:sp>
        <p:nvSpPr>
          <p:cNvPr id="14" name="矩形 13"/>
          <p:cNvSpPr/>
          <p:nvPr/>
        </p:nvSpPr>
        <p:spPr>
          <a:xfrm>
            <a:off x="1656629" y="8133055"/>
            <a:ext cx="8461405" cy="923330"/>
          </a:xfrm>
          <a:prstGeom prst="rect">
            <a:avLst/>
          </a:prstGeom>
        </p:spPr>
        <p:txBody>
          <a:bodyPr wrap="square">
            <a:spAutoFit/>
          </a:bodyPr>
          <a:lstStyle/>
          <a:p>
            <a:pPr fontAlgn="auto">
              <a:lnSpc>
                <a:spcPct val="150000"/>
              </a:lnSpc>
              <a:spcAft>
                <a:spcPts val="1000"/>
              </a:spcAft>
            </a:pPr>
            <a:r>
              <a:rPr lang="zh-CN" altLang="en-US" dirty="0">
                <a:solidFill>
                  <a:srgbClr val="4D4D4D">
                    <a:lumMod val="50000"/>
                  </a:srgbClr>
                </a:solidFill>
                <a:latin typeface="微软雅黑" panose="020B0503020204020204" pitchFamily="34" charset="-122"/>
                <a:ea typeface="微软雅黑" panose="020B0503020204020204" pitchFamily="34" charset="-122"/>
                <a:sym typeface="+mn-ea"/>
              </a:rPr>
              <a:t>严守水资源开发利用控制、用水效率控制和水功能区限制纳污“三条红线”，严控水资源开发利用上限，建立水资源刚性约束制度。</a:t>
            </a:r>
            <a:endParaRPr lang="zh-CN" altLang="en-US" dirty="0">
              <a:solidFill>
                <a:srgbClr val="4D4D4D">
                  <a:lumMod val="50000"/>
                </a:srgbClr>
              </a:solidFill>
              <a:latin typeface="微软雅黑" panose="020B0503020204020204" pitchFamily="34" charset="-122"/>
              <a:ea typeface="微软雅黑" panose="020B0503020204020204" pitchFamily="34" charset="-122"/>
              <a:sym typeface="+mn-ea"/>
            </a:endParaRPr>
          </a:p>
        </p:txBody>
      </p:sp>
      <p:sp>
        <p:nvSpPr>
          <p:cNvPr id="44" name="文本框 46"/>
          <p:cNvSpPr txBox="1"/>
          <p:nvPr>
            <p:custDataLst>
              <p:tags r:id="rId32"/>
            </p:custDataLst>
          </p:nvPr>
        </p:nvSpPr>
        <p:spPr>
          <a:xfrm>
            <a:off x="1656629" y="9939130"/>
            <a:ext cx="8461405" cy="1908313"/>
          </a:xfrm>
          <a:prstGeom prst="rect">
            <a:avLst/>
          </a:prstGeom>
          <a:noFill/>
        </p:spPr>
        <p:txBody>
          <a:bodyPr wrap="square" rtlCol="0">
            <a:noAutofit/>
          </a:bodyPr>
          <a:lstStyle/>
          <a:p>
            <a:pPr fontAlgn="auto">
              <a:lnSpc>
                <a:spcPct val="130000"/>
              </a:lnSpc>
              <a:spcAft>
                <a:spcPts val="1000"/>
              </a:spcAft>
            </a:pPr>
            <a:r>
              <a:rPr lang="zh-CN" altLang="en-US" sz="2000" dirty="0">
                <a:solidFill>
                  <a:srgbClr val="4D4D4D">
                    <a:lumMod val="50000"/>
                  </a:srgbClr>
                </a:solidFill>
                <a:latin typeface="微软雅黑" panose="020B0503020204020204" pitchFamily="34" charset="-122"/>
                <a:ea typeface="微软雅黑" panose="020B0503020204020204" pitchFamily="34" charset="-122"/>
                <a:sym typeface="+mn-ea"/>
              </a:rPr>
              <a:t>坚持节水优先，强化水资源刚性约束，合理配置水资源，加强重点领域节水，抓紧推进重点水源工程和水资源配置骨干工程。</a:t>
            </a:r>
            <a:endParaRPr lang="en-US" altLang="zh-CN" sz="2000" dirty="0">
              <a:solidFill>
                <a:srgbClr val="4D4D4D">
                  <a:lumMod val="50000"/>
                </a:srgbClr>
              </a:solidFill>
              <a:latin typeface="微软雅黑" panose="020B0503020204020204" pitchFamily="34" charset="-122"/>
              <a:ea typeface="微软雅黑" panose="020B0503020204020204" pitchFamily="34" charset="-122"/>
              <a:sym typeface="+mn-ea"/>
            </a:endParaRPr>
          </a:p>
          <a:p>
            <a:pPr fontAlgn="auto">
              <a:lnSpc>
                <a:spcPct val="130000"/>
              </a:lnSpc>
              <a:spcAft>
                <a:spcPts val="1000"/>
              </a:spcAft>
            </a:pPr>
            <a:r>
              <a:rPr lang="zh-CN" altLang="en-US" sz="2000" dirty="0">
                <a:solidFill>
                  <a:srgbClr val="4D4D4D">
                    <a:lumMod val="50000"/>
                  </a:srgbClr>
                </a:solidFill>
                <a:latin typeface="微软雅黑" panose="020B0503020204020204" pitchFamily="34" charset="-122"/>
                <a:ea typeface="微软雅黑" panose="020B0503020204020204" pitchFamily="34" charset="-122"/>
                <a:sym typeface="+mn-ea"/>
              </a:rPr>
              <a:t>大力推进大中型灌区项目建设，提升灌区管理水平，提高灌区供水效率和效益，灌区灌溉保证率达到设计以上水平。</a:t>
            </a:r>
            <a:endParaRPr lang="zh-CN" altLang="en-US" sz="2000" dirty="0">
              <a:solidFill>
                <a:srgbClr val="4D4D4D">
                  <a:lumMod val="50000"/>
                </a:srgbClr>
              </a:solidFill>
              <a:latin typeface="微软雅黑" panose="020B0503020204020204" pitchFamily="34" charset="-122"/>
              <a:ea typeface="微软雅黑" panose="020B0503020204020204" pitchFamily="34" charset="-122"/>
              <a:sym typeface="+mn-ea"/>
            </a:endParaRPr>
          </a:p>
        </p:txBody>
      </p:sp>
      <p:pic>
        <p:nvPicPr>
          <p:cNvPr id="45" name="图片 44" descr="图标&#10;&#10;描述已自动生成"/>
          <p:cNvPicPr>
            <a:picLocks noChangeAspect="1"/>
          </p:cNvPicPr>
          <p:nvPr>
            <p:custDataLst>
              <p:tags r:id="rId33"/>
            </p:custDataLst>
          </p:nvPr>
        </p:nvPicPr>
        <p:blipFill rotWithShape="1">
          <a:blip r:embed="rId34" cstate="print">
            <a:extLst>
              <a:ext uri="{BEBA8EAE-BF5A-486C-A8C5-ECC9F3942E4B}">
                <a14:imgProps xmlns:a14="http://schemas.microsoft.com/office/drawing/2010/main">
                  <a14:imgLayer r:embed="rId35">
                    <a14:imgEffect>
                      <a14:saturation sat="300000"/>
                    </a14:imgEffect>
                  </a14:imgLayer>
                </a14:imgProps>
              </a:ext>
              <a:ext uri="{28A0092B-C50C-407E-A947-70E740481C1C}">
                <a14:useLocalDpi xmlns:a14="http://schemas.microsoft.com/office/drawing/2010/main" val="0"/>
              </a:ext>
            </a:extLst>
          </a:blip>
          <a:srcRect l="8456" t="18035" r="6073" b="20250"/>
          <a:stretch>
            <a:fillRect/>
          </a:stretch>
        </p:blipFill>
        <p:spPr>
          <a:xfrm>
            <a:off x="789109" y="11057875"/>
            <a:ext cx="605653" cy="619263"/>
          </a:xfrm>
          <a:prstGeom prst="rect">
            <a:avLst/>
          </a:prstGeom>
        </p:spPr>
      </p:pic>
      <p:pic>
        <p:nvPicPr>
          <p:cNvPr id="51" name="图片 50" descr="徽标&#10;&#10;描述已自动生成"/>
          <p:cNvPicPr>
            <a:picLocks noChangeAspect="1"/>
          </p:cNvPicPr>
          <p:nvPr>
            <p:custDataLst>
              <p:tags r:id="rId36"/>
            </p:custDataLst>
          </p:nvPr>
        </p:nvPicPr>
        <p:blipFill rotWithShape="1">
          <a:blip r:embed="rId37">
            <a:extLst>
              <a:ext uri="{28A0092B-C50C-407E-A947-70E740481C1C}">
                <a14:useLocalDpi xmlns:a14="http://schemas.microsoft.com/office/drawing/2010/main" val="0"/>
              </a:ext>
            </a:extLst>
          </a:blip>
          <a:srcRect l="32622" t="32821" r="27283" b="34712"/>
          <a:stretch>
            <a:fillRect/>
          </a:stretch>
        </p:blipFill>
        <p:spPr>
          <a:xfrm>
            <a:off x="764830" y="10104702"/>
            <a:ext cx="616919" cy="681242"/>
          </a:xfrm>
          <a:prstGeom prst="rect">
            <a:avLst/>
          </a:prstGeom>
        </p:spPr>
      </p:pic>
      <p:pic>
        <p:nvPicPr>
          <p:cNvPr id="2" name="图片 1"/>
          <p:cNvPicPr>
            <a:picLocks noChangeAspect="1"/>
          </p:cNvPicPr>
          <p:nvPr/>
        </p:nvPicPr>
        <p:blipFill rotWithShape="1">
          <a:blip r:embed="rId38">
            <a:extLst>
              <a:ext uri="{28A0092B-C50C-407E-A947-70E740481C1C}">
                <a14:useLocalDpi xmlns:a14="http://schemas.microsoft.com/office/drawing/2010/main" val="0"/>
              </a:ext>
            </a:extLst>
          </a:blip>
          <a:srcRect t="43748"/>
          <a:stretch>
            <a:fillRect/>
          </a:stretch>
        </p:blipFill>
        <p:spPr>
          <a:xfrm>
            <a:off x="27399" y="11706510"/>
            <a:ext cx="10664413" cy="347911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7400" y="244937"/>
            <a:ext cx="10690860" cy="616585"/>
            <a:chOff x="1" y="818"/>
            <a:chExt cx="16836" cy="971"/>
          </a:xfrm>
        </p:grpSpPr>
        <p:sp>
          <p:nvSpPr>
            <p:cNvPr id="7" name="矩形 6"/>
            <p:cNvSpPr/>
            <p:nvPr>
              <p:custDataLst>
                <p:tags r:id="rId1"/>
              </p:custDataLst>
            </p:nvPr>
          </p:nvSpPr>
          <p:spPr>
            <a:xfrm>
              <a:off x="1498" y="891"/>
              <a:ext cx="12509" cy="843"/>
            </a:xfrm>
            <a:prstGeom prst="rect">
              <a:avLst/>
            </a:prstGeom>
          </p:spPr>
          <p:txBody>
            <a:bodyPr wrap="square">
              <a:spAutoFit/>
            </a:bodyPr>
            <a:lstStyle/>
            <a:p>
              <a:pPr defTabSz="1238885">
                <a:lnSpc>
                  <a:spcPct val="80000"/>
                </a:lnSpc>
                <a:defRPr/>
              </a:pPr>
              <a:r>
                <a:rPr lang="en-US" altLang="zh-CN" sz="3600" b="1" dirty="0">
                  <a:solidFill>
                    <a:srgbClr val="3F7F40"/>
                  </a:solidFill>
                  <a:latin typeface="微软雅黑" panose="020B0503020204020204" pitchFamily="34" charset="-122"/>
                  <a:ea typeface="微软雅黑" panose="020B0503020204020204" pitchFamily="34" charset="-122"/>
                </a:rPr>
                <a:t>4.4 </a:t>
              </a:r>
              <a:r>
                <a:rPr lang="zh-CN" altLang="en-US" sz="3600" b="1" dirty="0">
                  <a:solidFill>
                    <a:srgbClr val="3F7F40"/>
                  </a:solidFill>
                  <a:latin typeface="微软雅黑" panose="020B0503020204020204" pitchFamily="34" charset="-122"/>
                  <a:ea typeface="微软雅黑" panose="020B0503020204020204" pitchFamily="34" charset="-122"/>
                </a:rPr>
                <a:t>能矿资源</a:t>
              </a:r>
              <a:endParaRPr lang="zh-CN" altLang="en-US" sz="3600" b="1" dirty="0">
                <a:solidFill>
                  <a:srgbClr val="3F7F40"/>
                </a:solidFill>
                <a:latin typeface="微软雅黑" panose="020B0503020204020204" pitchFamily="34" charset="-122"/>
                <a:ea typeface="微软雅黑" panose="020B0503020204020204" pitchFamily="34" charset="-122"/>
                <a:sym typeface="+mn-ea"/>
              </a:endParaRPr>
            </a:p>
          </p:txBody>
        </p:sp>
        <p:cxnSp>
          <p:nvCxnSpPr>
            <p:cNvPr id="8" name="直接连接符 7"/>
            <p:cNvCxnSpPr/>
            <p:nvPr>
              <p:custDataLst>
                <p:tags r:id="rId2"/>
              </p:custDataLst>
            </p:nvPr>
          </p:nvCxnSpPr>
          <p:spPr>
            <a:xfrm>
              <a:off x="1" y="1789"/>
              <a:ext cx="16836" cy="0"/>
            </a:xfrm>
            <a:prstGeom prst="line">
              <a:avLst/>
            </a:prstGeom>
            <a:ln w="50800">
              <a:solidFill>
                <a:srgbClr val="3F8040"/>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rgbClr val="3F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rgbClr val="3F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690769" y="1464431"/>
            <a:ext cx="9079865" cy="2650369"/>
            <a:chOff x="2095" y="4337"/>
            <a:chExt cx="13526" cy="3418"/>
          </a:xfrm>
        </p:grpSpPr>
        <p:grpSp>
          <p:nvGrpSpPr>
            <p:cNvPr id="17" name="Group 5"/>
            <p:cNvGrpSpPr/>
            <p:nvPr>
              <p:custDataLst>
                <p:tags r:id="rId5"/>
              </p:custDataLst>
            </p:nvPr>
          </p:nvGrpSpPr>
          <p:grpSpPr>
            <a:xfrm>
              <a:off x="2095" y="4337"/>
              <a:ext cx="13526" cy="3418"/>
              <a:chOff x="807" y="2514"/>
              <a:chExt cx="14660" cy="3731"/>
            </a:xfrm>
          </p:grpSpPr>
          <p:sp>
            <p:nvSpPr>
              <p:cNvPr id="19" name="矩形 1"/>
              <p:cNvSpPr/>
              <p:nvPr>
                <p:custDataLst>
                  <p:tags r:id="rId6"/>
                </p:custDataLst>
              </p:nvPr>
            </p:nvSpPr>
            <p:spPr>
              <a:xfrm>
                <a:off x="807" y="2514"/>
                <a:ext cx="14660" cy="3722"/>
              </a:xfrm>
              <a:prstGeom prst="rect">
                <a:avLst/>
              </a:prstGeom>
              <a:noFill/>
              <a:ln w="38100">
                <a:solidFill>
                  <a:srgbClr val="5A8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0" name="矩形 3"/>
              <p:cNvSpPr/>
              <p:nvPr>
                <p:custDataLst>
                  <p:tags r:id="rId7"/>
                </p:custDataLst>
              </p:nvPr>
            </p:nvSpPr>
            <p:spPr>
              <a:xfrm>
                <a:off x="807" y="2523"/>
                <a:ext cx="800" cy="800"/>
              </a:xfrm>
              <a:prstGeom prst="rect">
                <a:avLst/>
              </a:prstGeom>
              <a:solidFill>
                <a:srgbClr val="88AC7E"/>
              </a:solidFill>
              <a:ln w="38100">
                <a:solidFill>
                  <a:srgbClr val="5A8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1" name="矩形 4"/>
              <p:cNvSpPr/>
              <p:nvPr>
                <p:custDataLst>
                  <p:tags r:id="rId8"/>
                </p:custDataLst>
              </p:nvPr>
            </p:nvSpPr>
            <p:spPr>
              <a:xfrm>
                <a:off x="14667" y="5445"/>
                <a:ext cx="800" cy="800"/>
              </a:xfrm>
              <a:prstGeom prst="rect">
                <a:avLst/>
              </a:prstGeom>
              <a:solidFill>
                <a:srgbClr val="88AC7E"/>
              </a:solidFill>
              <a:ln w="38100">
                <a:solidFill>
                  <a:srgbClr val="5A8D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2" name="矩形 2"/>
              <p:cNvSpPr/>
              <p:nvPr>
                <p:custDataLst>
                  <p:tags r:id="rId9"/>
                </p:custDataLst>
              </p:nvPr>
            </p:nvSpPr>
            <p:spPr>
              <a:xfrm>
                <a:off x="1027" y="2724"/>
                <a:ext cx="14221" cy="3338"/>
              </a:xfrm>
              <a:prstGeom prst="rect">
                <a:avLst/>
              </a:prstGeom>
              <a:solidFill>
                <a:schemeClr val="lt1"/>
              </a:solidFill>
              <a:ln w="12700">
                <a:solidFill>
                  <a:srgbClr val="32A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8" name="Title 6"/>
            <p:cNvSpPr txBox="1"/>
            <p:nvPr>
              <p:custDataLst>
                <p:tags r:id="rId10"/>
              </p:custDataLst>
            </p:nvPr>
          </p:nvSpPr>
          <p:spPr>
            <a:xfrm>
              <a:off x="2554" y="4730"/>
              <a:ext cx="12428" cy="2611"/>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6195" indent="457200" fontAlgn="auto">
                <a:lnSpc>
                  <a:spcPct val="130000"/>
                </a:lnSpc>
                <a:spcBef>
                  <a:spcPts val="800"/>
                </a:spcBef>
                <a:spcAft>
                  <a:spcPts val="0"/>
                </a:spcAft>
                <a:buSzPct val="100000"/>
              </a:pPr>
              <a:r>
                <a:rPr lang="zh-CN" altLang="en-US" sz="2000" spc="160" dirty="0">
                  <a:ln w="3175">
                    <a:noFill/>
                    <a:prstDash val="dash"/>
                  </a:ln>
                  <a:solidFill>
                    <a:srgbClr val="000000">
                      <a:lumMod val="75000"/>
                    </a:srgbClr>
                  </a:solidFill>
                  <a:latin typeface="+mj-ea"/>
                  <a:ea typeface="+mj-ea"/>
                  <a:cs typeface="微软雅黑" panose="020B0503020204020204" pitchFamily="34" charset="-122"/>
                  <a:sym typeface="+mn-ea"/>
                </a:rPr>
                <a:t>落实上位规划要求，控制年度开采总量，合理确定开发强度。对优势矿产资源加强保护，防止过度开采。严格执行矿产资源合理开发利用开采回采率、选矿回收率、综合利用率“三率”指标。推进尾矿和废石综合利用，促进实施尾矿和废石综合利用示范工程，扩大综合利用产业规模，减少对生态环境的影响。</a:t>
              </a:r>
              <a:endParaRPr lang="zh-CN" altLang="en-US" sz="2000" spc="160" dirty="0">
                <a:ln w="3175">
                  <a:noFill/>
                  <a:prstDash val="dash"/>
                </a:ln>
                <a:solidFill>
                  <a:srgbClr val="000000">
                    <a:lumMod val="75000"/>
                  </a:srgbClr>
                </a:solidFill>
                <a:latin typeface="+mj-ea"/>
                <a:ea typeface="+mj-ea"/>
                <a:cs typeface="微软雅黑" panose="020B0503020204020204" pitchFamily="34" charset="-122"/>
                <a:sym typeface="+mn-ea"/>
              </a:endParaRPr>
            </a:p>
          </p:txBody>
        </p:sp>
      </p:grpSp>
      <p:sp>
        <p:nvSpPr>
          <p:cNvPr id="13" name="矩形 12"/>
          <p:cNvSpPr/>
          <p:nvPr/>
        </p:nvSpPr>
        <p:spPr>
          <a:xfrm>
            <a:off x="690769" y="4431551"/>
            <a:ext cx="9079865" cy="9999019"/>
          </a:xfrm>
          <a:prstGeom prst="rect">
            <a:avLst/>
          </a:prstGeom>
        </p:spPr>
        <p:txBody>
          <a:bodyPr wrap="square">
            <a:spAutoFit/>
          </a:bodyPr>
          <a:lstStyle/>
          <a:p>
            <a:pPr indent="457200" algn="just">
              <a:lnSpc>
                <a:spcPct val="150000"/>
              </a:lnSpc>
              <a:spcAft>
                <a:spcPts val="0"/>
              </a:spcAft>
            </a:pPr>
            <a:r>
              <a:rPr lang="zh-CN" altLang="zh-CN" sz="2400" b="1" kern="100" dirty="0">
                <a:solidFill>
                  <a:schemeClr val="tx2">
                    <a:lumMod val="50000"/>
                  </a:schemeClr>
                </a:solidFill>
                <a:latin typeface="+mj-ea"/>
                <a:ea typeface="+mj-ea"/>
                <a:cs typeface="Times New Roman" panose="02020603050405020304" pitchFamily="18" charset="0"/>
              </a:rPr>
              <a:t>明确矿产资源勘查开采调控方向。</a:t>
            </a:r>
            <a:r>
              <a:rPr lang="zh-CN" altLang="zh-CN" sz="2400" kern="100" dirty="0">
                <a:solidFill>
                  <a:schemeClr val="tx2">
                    <a:lumMod val="50000"/>
                  </a:schemeClr>
                </a:solidFill>
                <a:latin typeface="+mj-ea"/>
                <a:ea typeface="+mj-ea"/>
                <a:cs typeface="Times New Roman" panose="02020603050405020304" pitchFamily="18" charset="0"/>
              </a:rPr>
              <a:t>落实上级国土空间规划总体战略布局及管控要求，构建资源优势互补、勘查开采定位明确、资源与生态环境协调发展的资源勘查开发格局，进一步优化资源勘查开发勘查开采调控方向，按照“保护优先、优化开发”的原则，明确重点、限制和禁止勘查开采的矿种，细化相应管理措施。</a:t>
            </a:r>
            <a:endParaRPr lang="zh-CN" altLang="zh-CN" sz="2400" kern="100" dirty="0">
              <a:solidFill>
                <a:schemeClr val="tx2">
                  <a:lumMod val="50000"/>
                </a:schemeClr>
              </a:solidFill>
              <a:latin typeface="+mj-ea"/>
              <a:ea typeface="+mj-ea"/>
              <a:cs typeface="Times New Roman" panose="02020603050405020304" pitchFamily="18" charset="0"/>
            </a:endParaRPr>
          </a:p>
          <a:p>
            <a:pPr indent="457200" algn="just">
              <a:lnSpc>
                <a:spcPct val="150000"/>
              </a:lnSpc>
              <a:spcAft>
                <a:spcPts val="0"/>
              </a:spcAft>
            </a:pPr>
            <a:r>
              <a:rPr lang="zh-CN" altLang="zh-CN" sz="2400" b="1" kern="100" dirty="0">
                <a:solidFill>
                  <a:schemeClr val="tx2">
                    <a:lumMod val="50000"/>
                  </a:schemeClr>
                </a:solidFill>
                <a:latin typeface="+mj-ea"/>
                <a:ea typeface="+mj-ea"/>
                <a:cs typeface="Times New Roman" panose="02020603050405020304" pitchFamily="18" charset="0"/>
              </a:rPr>
              <a:t>科学划定规划分区，优化勘查开采与保护布局。</a:t>
            </a:r>
            <a:r>
              <a:rPr lang="zh-CN" altLang="zh-CN" sz="2400" kern="100" dirty="0">
                <a:solidFill>
                  <a:schemeClr val="tx2">
                    <a:lumMod val="50000"/>
                  </a:schemeClr>
                </a:solidFill>
                <a:latin typeface="+mj-ea"/>
                <a:ea typeface="+mj-ea"/>
                <a:cs typeface="Times New Roman" panose="02020603050405020304" pitchFamily="18" charset="0"/>
              </a:rPr>
              <a:t>引导资源能源产业集群发展，统筹划定各类规划分区，分区实施保护利用措施。结合环境承载力、资源禀赋和区域产业布局等因素，研究资源发布机开发的空间演变规律，引导资源能源产业集群发展，形成上下游产业之间互相匹配、紧凑的空间开发格局。对资源需求格局变化相应资源开发基地、产业基地以及配套设施进行前瞻性考虑。明确重点限制和禁止勘查开采的矿产资源，划定战略性矿产资源保护区、重点开采区、限制开采区、禁止开采区，并进行分区管制。</a:t>
            </a:r>
            <a:endParaRPr lang="zh-CN" altLang="zh-CN" sz="2400" kern="100" dirty="0">
              <a:solidFill>
                <a:schemeClr val="tx2">
                  <a:lumMod val="50000"/>
                </a:schemeClr>
              </a:solidFill>
              <a:latin typeface="+mj-ea"/>
              <a:ea typeface="+mj-ea"/>
              <a:cs typeface="Times New Roman" panose="02020603050405020304" pitchFamily="18" charset="0"/>
            </a:endParaRPr>
          </a:p>
          <a:p>
            <a:pPr indent="457200" algn="just">
              <a:lnSpc>
                <a:spcPct val="150000"/>
              </a:lnSpc>
              <a:spcAft>
                <a:spcPts val="0"/>
              </a:spcAft>
            </a:pPr>
            <a:r>
              <a:rPr lang="zh-CN" altLang="zh-CN" sz="2400" b="1" kern="100" dirty="0">
                <a:solidFill>
                  <a:schemeClr val="tx2">
                    <a:lumMod val="50000"/>
                  </a:schemeClr>
                </a:solidFill>
                <a:latin typeface="+mj-ea"/>
                <a:ea typeface="+mj-ea"/>
                <a:cs typeface="Times New Roman" panose="02020603050405020304" pitchFamily="18" charset="0"/>
              </a:rPr>
              <a:t>全面推进绿色矿山与绿色矿业发展。</a:t>
            </a:r>
            <a:r>
              <a:rPr lang="zh-CN" altLang="zh-CN" sz="2400" kern="100" dirty="0">
                <a:solidFill>
                  <a:schemeClr val="tx2">
                    <a:lumMod val="50000"/>
                  </a:schemeClr>
                </a:solidFill>
                <a:latin typeface="+mj-ea"/>
                <a:ea typeface="+mj-ea"/>
                <a:cs typeface="Times New Roman" panose="02020603050405020304" pitchFamily="18" charset="0"/>
              </a:rPr>
              <a:t>主要针对镇内废弃矿区、政策性关闭矿区以及遗留采矿点进行生态恢复治理，通过废弃矿地综合整治、危岩清除、边坡综合治理、复垦复绿等措施，防止土壤污染、水土流失及地质灾害发生，鼓励和推进矿产品精深加工和矿产资源综合利用，延伸产业链，提高矿产资源附加值。</a:t>
            </a:r>
            <a:endParaRPr lang="zh-CN" altLang="zh-CN" sz="2400" kern="100" dirty="0">
              <a:solidFill>
                <a:schemeClr val="tx2">
                  <a:lumMod val="50000"/>
                </a:schemeClr>
              </a:solidFill>
              <a:effectLst/>
              <a:latin typeface="+mj-ea"/>
              <a:ea typeface="+mj-ea"/>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45755" r="9100"/>
          <a:stretch>
            <a:fillRect/>
          </a:stretch>
        </p:blipFill>
        <p:spPr>
          <a:xfrm>
            <a:off x="0" y="-65180"/>
            <a:ext cx="10691813" cy="15184530"/>
          </a:xfrm>
          <a:prstGeom prst="rect">
            <a:avLst/>
          </a:prstGeom>
        </p:spPr>
      </p:pic>
      <p:sp>
        <p:nvSpPr>
          <p:cNvPr id="17" name="矩形 16"/>
          <p:cNvSpPr/>
          <p:nvPr/>
        </p:nvSpPr>
        <p:spPr>
          <a:xfrm>
            <a:off x="0" y="0"/>
            <a:ext cx="10691813" cy="1511959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object 3"/>
          <p:cNvSpPr/>
          <p:nvPr/>
        </p:nvSpPr>
        <p:spPr>
          <a:xfrm>
            <a:off x="4732020" y="2772156"/>
            <a:ext cx="6050280" cy="6848094"/>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36863"/>
            </a:srgbClr>
          </a:solidFill>
        </p:spPr>
        <p:txBody>
          <a:bodyPr wrap="square" lIns="0" tIns="0" rIns="0" bIns="0" rtlCol="0"/>
          <a:lstStyle/>
          <a:p/>
        </p:txBody>
      </p:sp>
      <p:sp>
        <p:nvSpPr>
          <p:cNvPr id="19" name="object 3"/>
          <p:cNvSpPr/>
          <p:nvPr/>
        </p:nvSpPr>
        <p:spPr>
          <a:xfrm>
            <a:off x="5237988" y="3196218"/>
            <a:ext cx="1046080" cy="1049774"/>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00A8A6"/>
          </a:solidFill>
        </p:spPr>
        <p:txBody>
          <a:bodyPr wrap="square" lIns="0" tIns="0" rIns="0" bIns="0" rtlCol="0"/>
          <a:lstStyle/>
          <a:p>
            <a:endParaRPr>
              <a:solidFill>
                <a:srgbClr val="367C3E"/>
              </a:solidFill>
            </a:endParaRPr>
          </a:p>
        </p:txBody>
      </p:sp>
      <p:sp>
        <p:nvSpPr>
          <p:cNvPr id="20" name="object 4"/>
          <p:cNvSpPr txBox="1"/>
          <p:nvPr/>
        </p:nvSpPr>
        <p:spPr>
          <a:xfrm>
            <a:off x="5314950" y="3370834"/>
            <a:ext cx="5547639" cy="1533753"/>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05</a:t>
            </a:r>
            <a:r>
              <a:rPr lang="en-US" altLang="zh-CN" sz="8100" b="1" spc="-7" baseline="7000" dirty="0" smtClean="0">
                <a:solidFill>
                  <a:schemeClr val="accent6">
                    <a:lumMod val="50000"/>
                  </a:schemeClr>
                </a:solidFill>
                <a:latin typeface="+mj-ea"/>
              </a:rPr>
              <a:t>	</a:t>
            </a:r>
            <a:r>
              <a:rPr lang="zh-CN" altLang="en-US" sz="4400" b="1" dirty="0">
                <a:solidFill>
                  <a:schemeClr val="accent6">
                    <a:lumMod val="50000"/>
                  </a:schemeClr>
                </a:solidFill>
                <a:latin typeface="+mj-ea"/>
                <a:cs typeface="微软雅黑" panose="020B0503020204020204" pitchFamily="34" charset="-122"/>
              </a:rPr>
              <a:t>村镇统筹发展</a:t>
            </a:r>
            <a:endParaRPr lang="zh-CN" altLang="en-US" sz="4400" b="1" dirty="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a:solidFill>
                <a:schemeClr val="accent6">
                  <a:lumMod val="50000"/>
                </a:schemeClr>
              </a:solidFill>
              <a:latin typeface="+mj-ea"/>
              <a:cs typeface="微软雅黑" panose="020B0503020204020204" pitchFamily="34" charset="-122"/>
            </a:endParaRPr>
          </a:p>
        </p:txBody>
      </p:sp>
      <p:sp>
        <p:nvSpPr>
          <p:cNvPr id="21" name="object 5"/>
          <p:cNvSpPr txBox="1"/>
          <p:nvPr/>
        </p:nvSpPr>
        <p:spPr>
          <a:xfrm>
            <a:off x="5735462" y="4420870"/>
            <a:ext cx="4957304" cy="4739759"/>
          </a:xfrm>
          <a:prstGeom prst="rect">
            <a:avLst/>
          </a:prstGeom>
        </p:spPr>
        <p:txBody>
          <a:bodyPr vert="horz" wrap="square" lIns="0" tIns="12700" rIns="0" bIns="0" rtlCol="0">
            <a:spAutoFit/>
          </a:bodyPr>
          <a:lstStyle/>
          <a:p>
            <a:pPr marL="12700">
              <a:lnSpc>
                <a:spcPct val="100000"/>
              </a:lnSpc>
              <a:spcBef>
                <a:spcPts val="100"/>
              </a:spcBef>
            </a:pPr>
            <a:r>
              <a:rPr sz="3200" b="1" spc="-5" dirty="0" smtClean="0">
                <a:solidFill>
                  <a:srgbClr val="00A8A6"/>
                </a:solidFill>
                <a:latin typeface="+mj-ea"/>
                <a:ea typeface="+mj-ea"/>
                <a:cs typeface="微软雅黑" panose="020B0503020204020204" pitchFamily="34" charset="-122"/>
              </a:rPr>
              <a:t>—</a:t>
            </a:r>
            <a:r>
              <a:rPr lang="en-US" altLang="zh-CN" sz="3200" b="1" spc="-5" dirty="0" smtClean="0">
                <a:solidFill>
                  <a:srgbClr val="00A8A6"/>
                </a:solidFill>
                <a:latin typeface="+mj-ea"/>
                <a:ea typeface="+mj-ea"/>
                <a:cs typeface="微软雅黑" panose="020B0503020204020204" pitchFamily="34" charset="-122"/>
              </a:rPr>
              <a:t>—</a:t>
            </a:r>
            <a:r>
              <a:rPr lang="zh-CN" altLang="en-US" sz="3200" b="1" spc="-5" dirty="0">
                <a:solidFill>
                  <a:srgbClr val="00A8A6"/>
                </a:solidFill>
                <a:latin typeface="+mj-ea"/>
                <a:ea typeface="+mj-ea"/>
                <a:cs typeface="微软雅黑" panose="020B0503020204020204" pitchFamily="34" charset="-122"/>
              </a:rPr>
              <a:t>营造品质宜居城乡</a:t>
            </a:r>
            <a:r>
              <a:rPr lang="zh-CN" altLang="en-US" sz="3200" b="1" spc="-5" dirty="0" smtClean="0">
                <a:solidFill>
                  <a:srgbClr val="00A8A6"/>
                </a:solidFill>
                <a:latin typeface="+mj-ea"/>
                <a:ea typeface="+mj-ea"/>
                <a:cs typeface="微软雅黑" panose="020B0503020204020204" pitchFamily="34" charset="-122"/>
              </a:rPr>
              <a:t>空间</a:t>
            </a:r>
            <a:endParaRPr lang="zh-CN" altLang="en-US" sz="3200" b="1" spc="-5" dirty="0" smtClean="0">
              <a:solidFill>
                <a:srgbClr val="00A8A6"/>
              </a:solidFill>
              <a:latin typeface="+mj-ea"/>
              <a:ea typeface="+mj-ea"/>
              <a:cs typeface="微软雅黑" panose="020B0503020204020204" pitchFamily="34" charset="-122"/>
            </a:endParaRPr>
          </a:p>
          <a:p>
            <a:pPr marL="12700">
              <a:lnSpc>
                <a:spcPct val="100000"/>
              </a:lnSpc>
              <a:spcBef>
                <a:spcPts val="100"/>
              </a:spcBef>
            </a:pPr>
            <a:endParaRPr lang="zh-CN" altLang="en-US" sz="3200" b="1" spc="-5" dirty="0" smtClean="0">
              <a:solidFill>
                <a:srgbClr val="00A8A6"/>
              </a:solidFill>
              <a:latin typeface="+mj-ea"/>
              <a:ea typeface="+mj-ea"/>
              <a:cs typeface="微软雅黑" panose="020B0503020204020204" pitchFamily="34" charset="-122"/>
            </a:endParaRPr>
          </a:p>
          <a:p>
            <a:pPr>
              <a:lnSpc>
                <a:spcPct val="100000"/>
              </a:lnSpc>
              <a:spcBef>
                <a:spcPts val="65"/>
              </a:spcBef>
            </a:pPr>
            <a:endParaRPr sz="3150" dirty="0" smtClean="0">
              <a:solidFill>
                <a:srgbClr val="00A8A6"/>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00A8A6"/>
                </a:solidFill>
                <a:latin typeface="+mj-ea"/>
                <a:ea typeface="+mj-ea"/>
                <a:cs typeface="微软雅黑" panose="020B0503020204020204" pitchFamily="34" charset="-122"/>
              </a:rPr>
              <a:t>镇</a:t>
            </a:r>
            <a:r>
              <a:rPr lang="zh-CN" altLang="en-US" sz="2800" b="1" spc="-5" dirty="0">
                <a:solidFill>
                  <a:srgbClr val="00A8A6"/>
                </a:solidFill>
                <a:latin typeface="+mj-ea"/>
                <a:ea typeface="+mj-ea"/>
                <a:cs typeface="微软雅黑" panose="020B0503020204020204" pitchFamily="34" charset="-122"/>
              </a:rPr>
              <a:t>村体系与村庄布局优化</a:t>
            </a:r>
            <a:endParaRPr lang="zh-CN" altLang="en-US" sz="2800" b="1" spc="-5" dirty="0">
              <a:solidFill>
                <a:srgbClr val="00A8A6"/>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00A8A6"/>
                </a:solidFill>
                <a:latin typeface="+mj-ea"/>
                <a:ea typeface="+mj-ea"/>
                <a:cs typeface="微软雅黑" panose="020B0503020204020204" pitchFamily="34" charset="-122"/>
              </a:rPr>
              <a:t>产业</a:t>
            </a:r>
            <a:r>
              <a:rPr lang="zh-CN" altLang="en-US" sz="2800" b="1" spc="-5" dirty="0">
                <a:solidFill>
                  <a:srgbClr val="00A8A6"/>
                </a:solidFill>
                <a:latin typeface="+mj-ea"/>
                <a:ea typeface="+mj-ea"/>
                <a:cs typeface="微软雅黑" panose="020B0503020204020204" pitchFamily="34" charset="-122"/>
              </a:rPr>
              <a:t>空间布局</a:t>
            </a:r>
            <a:endParaRPr lang="zh-CN" altLang="en-US" sz="2800" b="1" spc="-5" dirty="0">
              <a:solidFill>
                <a:srgbClr val="00A8A6"/>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00A8A6"/>
                </a:solidFill>
                <a:latin typeface="+mj-ea"/>
                <a:ea typeface="+mj-ea"/>
                <a:cs typeface="微软雅黑" panose="020B0503020204020204" pitchFamily="34" charset="-122"/>
              </a:rPr>
              <a:t>城乡</a:t>
            </a:r>
            <a:r>
              <a:rPr lang="zh-CN" altLang="en-US" sz="2800" b="1" spc="-5" dirty="0">
                <a:solidFill>
                  <a:srgbClr val="00A8A6"/>
                </a:solidFill>
                <a:latin typeface="+mj-ea"/>
                <a:ea typeface="+mj-ea"/>
                <a:cs typeface="微软雅黑" panose="020B0503020204020204" pitchFamily="34" charset="-122"/>
              </a:rPr>
              <a:t>生活圈构建</a:t>
            </a:r>
            <a:endParaRPr lang="zh-CN" altLang="en-US" sz="2800" b="1" spc="-5" dirty="0">
              <a:solidFill>
                <a:srgbClr val="00A8A6"/>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00A8A6"/>
                </a:solidFill>
                <a:latin typeface="+mj-ea"/>
                <a:ea typeface="+mj-ea"/>
                <a:cs typeface="微软雅黑" panose="020B0503020204020204" pitchFamily="34" charset="-122"/>
              </a:rPr>
              <a:t>特色</a:t>
            </a:r>
            <a:r>
              <a:rPr lang="zh-CN" altLang="en-US" sz="2800" b="1" spc="-5" dirty="0">
                <a:solidFill>
                  <a:srgbClr val="00A8A6"/>
                </a:solidFill>
                <a:latin typeface="+mj-ea"/>
                <a:ea typeface="+mj-ea"/>
                <a:cs typeface="微软雅黑" panose="020B0503020204020204" pitchFamily="34" charset="-122"/>
              </a:rPr>
              <a:t>风貌塑造</a:t>
            </a:r>
            <a:endParaRPr lang="zh-CN" altLang="en-US" sz="2800" b="1" spc="-5" dirty="0">
              <a:solidFill>
                <a:srgbClr val="00A8A6"/>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00A8A6"/>
                </a:solidFill>
                <a:latin typeface="+mj-ea"/>
                <a:ea typeface="+mj-ea"/>
                <a:cs typeface="微软雅黑" panose="020B0503020204020204" pitchFamily="34" charset="-122"/>
              </a:rPr>
              <a:t>中心</a:t>
            </a:r>
            <a:r>
              <a:rPr lang="zh-CN" altLang="en-US" sz="2800" b="1" spc="-5" dirty="0">
                <a:solidFill>
                  <a:srgbClr val="00A8A6"/>
                </a:solidFill>
                <a:latin typeface="+mj-ea"/>
                <a:ea typeface="+mj-ea"/>
                <a:cs typeface="微软雅黑" panose="020B0503020204020204" pitchFamily="34" charset="-122"/>
              </a:rPr>
              <a:t>镇</a:t>
            </a:r>
            <a:r>
              <a:rPr lang="zh-CN" altLang="en-US" sz="2800" b="1" spc="-5" dirty="0" smtClean="0">
                <a:solidFill>
                  <a:srgbClr val="00A8A6"/>
                </a:solidFill>
                <a:latin typeface="+mj-ea"/>
                <a:ea typeface="+mj-ea"/>
                <a:cs typeface="微软雅黑" panose="020B0503020204020204" pitchFamily="34" charset="-122"/>
              </a:rPr>
              <a:t>区用地优化</a:t>
            </a:r>
            <a:endParaRPr lang="zh-CN" altLang="en-US" sz="2800" b="1" spc="-5" dirty="0">
              <a:solidFill>
                <a:srgbClr val="00A8A6"/>
              </a:solidFill>
              <a:latin typeface="+mj-ea"/>
              <a:ea typeface="+mj-ea"/>
              <a:cs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6451" b="8571"/>
          <a:stretch>
            <a:fillRect/>
          </a:stretch>
        </p:blipFill>
        <p:spPr>
          <a:xfrm>
            <a:off x="635" y="10400544"/>
            <a:ext cx="10690860" cy="4718805"/>
          </a:xfrm>
          <a:prstGeom prst="rect">
            <a:avLst/>
          </a:prstGeom>
        </p:spPr>
      </p:pic>
      <p:grpSp>
        <p:nvGrpSpPr>
          <p:cNvPr id="2" name="组合 1"/>
          <p:cNvGrpSpPr/>
          <p:nvPr/>
        </p:nvGrpSpPr>
        <p:grpSpPr>
          <a:xfrm>
            <a:off x="635" y="224155"/>
            <a:ext cx="10690860" cy="1311910"/>
            <a:chOff x="1" y="818"/>
            <a:chExt cx="16836" cy="2066"/>
          </a:xfrm>
        </p:grpSpPr>
        <p:sp>
          <p:nvSpPr>
            <p:cNvPr id="3" name="矩形 2"/>
            <p:cNvSpPr/>
            <p:nvPr>
              <p:custDataLst>
                <p:tags r:id="rId2"/>
              </p:custDataLst>
            </p:nvPr>
          </p:nvSpPr>
          <p:spPr>
            <a:xfrm>
              <a:off x="1498" y="858"/>
              <a:ext cx="13232" cy="2026"/>
            </a:xfrm>
            <a:prstGeom prst="rect">
              <a:avLst/>
            </a:prstGeom>
          </p:spPr>
          <p:txBody>
            <a:bodyPr wrap="square">
              <a:spAutoFit/>
            </a:bodyPr>
            <a:lstStyle/>
            <a:p>
              <a:pPr lvl="0" defTabSz="1238885" fontAlgn="auto">
                <a:lnSpc>
                  <a:spcPct val="80000"/>
                </a:lnSpc>
                <a:spcBef>
                  <a:spcPts val="1200"/>
                </a:spcBef>
                <a:spcAft>
                  <a:spcPts val="1200"/>
                </a:spcAft>
                <a:defRPr/>
              </a:pPr>
              <a:r>
                <a:rPr lang="en-US" altLang="zh-CN" sz="3600" b="1" dirty="0">
                  <a:solidFill>
                    <a:srgbClr val="32A48D"/>
                  </a:solidFill>
                  <a:latin typeface="微软雅黑" panose="020B0503020204020204" pitchFamily="34" charset="-122"/>
                  <a:ea typeface="微软雅黑" panose="020B0503020204020204" pitchFamily="34" charset="-122"/>
                </a:rPr>
                <a:t>5.1 </a:t>
              </a:r>
              <a:r>
                <a:rPr lang="zh-CN" altLang="en-US" sz="3600" b="1" dirty="0">
                  <a:solidFill>
                    <a:srgbClr val="32A48D"/>
                  </a:solidFill>
                  <a:latin typeface="微软雅黑" panose="020B0503020204020204" pitchFamily="34" charset="-122"/>
                  <a:ea typeface="微软雅黑" panose="020B0503020204020204" pitchFamily="34" charset="-122"/>
                  <a:sym typeface="+mn-lt"/>
                </a:rPr>
                <a:t>镇村体系与村庄布局优化</a:t>
              </a:r>
              <a:endParaRPr lang="zh-CN" altLang="en-US" sz="3600" b="1" dirty="0">
                <a:solidFill>
                  <a:srgbClr val="32A48D"/>
                </a:solidFill>
                <a:latin typeface="微软雅黑" panose="020B0503020204020204" pitchFamily="34" charset="-122"/>
                <a:ea typeface="微软雅黑" panose="020B0503020204020204" pitchFamily="34" charset="-122"/>
                <a:sym typeface="+mn-lt"/>
              </a:endParaRPr>
            </a:p>
            <a:p>
              <a:pPr lvl="0" defTabSz="1238885" fontAlgn="auto">
                <a:lnSpc>
                  <a:spcPct val="80000"/>
                </a:lnSpc>
                <a:spcBef>
                  <a:spcPts val="1200"/>
                </a:spcBef>
                <a:spcAft>
                  <a:spcPts val="1200"/>
                </a:spcAft>
                <a:defRPr/>
              </a:pPr>
              <a:endParaRPr lang="zh-CN" altLang="en-US" sz="3600" b="1" dirty="0">
                <a:solidFill>
                  <a:srgbClr val="32A48D"/>
                </a:solidFill>
                <a:latin typeface="微软雅黑" panose="020B0503020204020204" pitchFamily="34" charset="-122"/>
                <a:ea typeface="微软雅黑" panose="020B0503020204020204" pitchFamily="34" charset="-122"/>
                <a:sym typeface="+mn-lt"/>
              </a:endParaRPr>
            </a:p>
          </p:txBody>
        </p:sp>
        <p:cxnSp>
          <p:nvCxnSpPr>
            <p:cNvPr id="6" name="直接连接符 5"/>
            <p:cNvCxnSpPr/>
            <p:nvPr>
              <p:custDataLst>
                <p:tags r:id="rId3"/>
              </p:custDataLst>
            </p:nvPr>
          </p:nvCxnSpPr>
          <p:spPr>
            <a:xfrm>
              <a:off x="1" y="1789"/>
              <a:ext cx="16836" cy="0"/>
            </a:xfrm>
            <a:prstGeom prst="line">
              <a:avLst/>
            </a:prstGeom>
            <a:ln w="50800">
              <a:solidFill>
                <a:srgbClr val="32A48D"/>
              </a:solidFill>
            </a:ln>
          </p:spPr>
          <p:style>
            <a:lnRef idx="1">
              <a:schemeClr val="accent1"/>
            </a:lnRef>
            <a:fillRef idx="0">
              <a:schemeClr val="accent1"/>
            </a:fillRef>
            <a:effectRef idx="0">
              <a:schemeClr val="accent1"/>
            </a:effectRef>
            <a:fontRef idx="minor">
              <a:schemeClr val="tx1"/>
            </a:fontRef>
          </p:style>
        </p:cxnSp>
        <p:sp>
          <p:nvSpPr>
            <p:cNvPr id="9" name="燕尾形 8"/>
            <p:cNvSpPr/>
            <p:nvPr>
              <p:custDataLst>
                <p:tags r:id="rId4"/>
              </p:custDataLst>
            </p:nvPr>
          </p:nvSpPr>
          <p:spPr>
            <a:xfrm>
              <a:off x="85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 10"/>
            <p:cNvSpPr/>
            <p:nvPr>
              <p:custDataLst>
                <p:tags r:id="rId5"/>
              </p:custDataLst>
            </p:nvPr>
          </p:nvSpPr>
          <p:spPr>
            <a:xfrm>
              <a:off x="39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47"/>
          <p:cNvSpPr txBox="1"/>
          <p:nvPr>
            <p:custDataLst>
              <p:tags r:id="rId6"/>
            </p:custDataLst>
          </p:nvPr>
        </p:nvSpPr>
        <p:spPr>
          <a:xfrm>
            <a:off x="1237905" y="1022371"/>
            <a:ext cx="1931207" cy="339997"/>
          </a:xfrm>
          <a:prstGeom prst="rect">
            <a:avLst/>
          </a:prstGeom>
          <a:noFill/>
        </p:spPr>
        <p:txBody>
          <a:bodyPr wrap="square" bIns="0" rtlCol="0">
            <a:noAutofit/>
          </a:bodyPr>
          <a:lstStyle/>
          <a:p>
            <a:pPr algn="ctr"/>
            <a:endParaRPr lang="zh-CN" altLang="en-US" sz="2800" b="1" spc="300" dirty="0">
              <a:solidFill>
                <a:srgbClr val="FFFFFF"/>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004985" y="1126735"/>
            <a:ext cx="3795615" cy="621128"/>
            <a:chOff x="1004985" y="1126735"/>
            <a:chExt cx="3795615" cy="621128"/>
          </a:xfrm>
        </p:grpSpPr>
        <p:sp>
          <p:nvSpPr>
            <p:cNvPr id="30" name="矩形 29"/>
            <p:cNvSpPr/>
            <p:nvPr/>
          </p:nvSpPr>
          <p:spPr>
            <a:xfrm>
              <a:off x="1004985" y="1126735"/>
              <a:ext cx="3795615" cy="621128"/>
            </a:xfrm>
            <a:prstGeom prst="rect">
              <a:avLst/>
            </a:prstGeom>
            <a:solidFill>
              <a:srgbClr val="32A48D"/>
            </a:solidFill>
            <a:ln>
              <a:no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2800" b="1">
                <a:latin typeface="微软雅黑" panose="020B0503020204020204" pitchFamily="34" charset="-122"/>
                <a:ea typeface="微软雅黑" panose="020B0503020204020204" pitchFamily="34" charset="-122"/>
              </a:endParaRPr>
            </a:p>
          </p:txBody>
        </p:sp>
        <p:sp>
          <p:nvSpPr>
            <p:cNvPr id="29" name="矩形 28"/>
            <p:cNvSpPr/>
            <p:nvPr/>
          </p:nvSpPr>
          <p:spPr>
            <a:xfrm>
              <a:off x="1162050" y="1168366"/>
              <a:ext cx="3524250" cy="523220"/>
            </a:xfrm>
            <a:prstGeom prst="rect">
              <a:avLst/>
            </a:prstGeom>
          </p:spPr>
          <p:txBody>
            <a:bodyPr wrap="square">
              <a:spAutoFit/>
            </a:bodyPr>
            <a:lstStyle/>
            <a:p>
              <a:r>
                <a:rPr lang="zh-CN" altLang="en-US" sz="2800" b="1" dirty="0">
                  <a:solidFill>
                    <a:schemeClr val="bg1"/>
                  </a:solidFill>
                  <a:latin typeface="+mj-ea"/>
                  <a:ea typeface="+mj-ea"/>
                  <a:sym typeface="+mn-ea"/>
                </a:rPr>
                <a:t>人口规模与城镇化率</a:t>
              </a:r>
              <a:endParaRPr lang="zh-CN" altLang="en-US" sz="2800" b="1" dirty="0">
                <a:solidFill>
                  <a:schemeClr val="bg1"/>
                </a:solidFill>
                <a:latin typeface="+mj-ea"/>
                <a:ea typeface="+mj-ea"/>
                <a:sym typeface="+mn-ea"/>
              </a:endParaRPr>
            </a:p>
          </p:txBody>
        </p:sp>
      </p:grpSp>
      <p:sp>
        <p:nvSpPr>
          <p:cNvPr id="42" name="矩形 41"/>
          <p:cNvSpPr/>
          <p:nvPr/>
        </p:nvSpPr>
        <p:spPr>
          <a:xfrm>
            <a:off x="1624870" y="2502014"/>
            <a:ext cx="5822196" cy="553685"/>
          </a:xfrm>
          <a:prstGeom prst="rect">
            <a:avLst/>
          </a:prstGeom>
        </p:spPr>
        <p:txBody>
          <a:bodyPr wrap="square" lIns="77417" tIns="38707" rIns="77417" bIns="38707">
            <a:spAutoFit/>
          </a:bodyPr>
          <a:lstStyle/>
          <a:p>
            <a:pPr marR="1905" algn="just">
              <a:lnSpc>
                <a:spcPts val="4320"/>
              </a:lnSpc>
            </a:pPr>
            <a:r>
              <a:rPr lang="zh-CN" altLang="en-US" sz="2030" dirty="0">
                <a:solidFill>
                  <a:srgbClr val="211D1E"/>
                </a:solidFill>
                <a:latin typeface="微软雅黑" panose="020B0503020204020204" pitchFamily="34" charset="-122"/>
                <a:ea typeface="微软雅黑" panose="020B0503020204020204" pitchFamily="34" charset="-122"/>
              </a:rPr>
              <a:t>    </a:t>
            </a:r>
            <a:endParaRPr lang="zh-CN" altLang="en-US" sz="3050" b="1" dirty="0">
              <a:solidFill>
                <a:srgbClr val="7030A0"/>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072797" y="4073111"/>
            <a:ext cx="8651043" cy="1897217"/>
            <a:chOff x="1072797" y="4073111"/>
            <a:chExt cx="8651043" cy="1897217"/>
          </a:xfrm>
        </p:grpSpPr>
        <p:sp>
          <p:nvSpPr>
            <p:cNvPr id="37" name="矩形 36"/>
            <p:cNvSpPr/>
            <p:nvPr/>
          </p:nvSpPr>
          <p:spPr>
            <a:xfrm>
              <a:off x="2483113" y="4893535"/>
              <a:ext cx="2863587" cy="1015663"/>
            </a:xfrm>
            <a:prstGeom prst="rect">
              <a:avLst/>
            </a:prstGeom>
          </p:spPr>
          <p:txBody>
            <a:bodyPr wrap="square">
              <a:spAutoFit/>
            </a:bodyPr>
            <a:lstStyle/>
            <a:p>
              <a:pPr marR="1905" algn="ctr"/>
              <a:r>
                <a:rPr lang="zh-CN" altLang="en-US" sz="2400" dirty="0">
                  <a:solidFill>
                    <a:srgbClr val="211D1E"/>
                  </a:solidFill>
                  <a:latin typeface="微软雅黑" panose="020B0503020204020204" pitchFamily="34" charset="-122"/>
                  <a:ea typeface="微软雅黑" panose="020B0503020204020204" pitchFamily="34" charset="-122"/>
                </a:rPr>
                <a:t>镇域总人口</a:t>
              </a:r>
              <a:endParaRPr lang="zh-CN" altLang="en-US" sz="2400" dirty="0">
                <a:solidFill>
                  <a:srgbClr val="211D1E"/>
                </a:solidFill>
                <a:latin typeface="微软雅黑" panose="020B0503020204020204" pitchFamily="34" charset="-122"/>
                <a:ea typeface="微软雅黑" panose="020B0503020204020204" pitchFamily="34" charset="-122"/>
              </a:endParaRPr>
            </a:p>
            <a:p>
              <a:pPr marR="1905" algn="ctr"/>
              <a:r>
                <a:rPr lang="en-US" altLang="zh-CN" sz="3600" b="1" dirty="0" smtClean="0">
                  <a:solidFill>
                    <a:srgbClr val="7030A0"/>
                  </a:solidFill>
                  <a:latin typeface="微软雅黑" panose="020B0503020204020204" pitchFamily="34" charset="-122"/>
                  <a:ea typeface="微软雅黑" panose="020B0503020204020204" pitchFamily="34" charset="-122"/>
                </a:rPr>
                <a:t>1.0247</a:t>
              </a:r>
              <a:r>
                <a:rPr lang="zh-CN" altLang="en-US" sz="3600" b="1" dirty="0" smtClean="0">
                  <a:solidFill>
                    <a:srgbClr val="7030A0"/>
                  </a:solidFill>
                  <a:latin typeface="微软雅黑" panose="020B0503020204020204" pitchFamily="34" charset="-122"/>
                  <a:ea typeface="微软雅黑" panose="020B0503020204020204" pitchFamily="34" charset="-122"/>
                </a:rPr>
                <a:t>万</a:t>
              </a:r>
              <a:r>
                <a:rPr lang="zh-CN" altLang="en-US" sz="3600" b="1" dirty="0">
                  <a:solidFill>
                    <a:srgbClr val="7030A0"/>
                  </a:solidFill>
                  <a:latin typeface="微软雅黑" panose="020B0503020204020204" pitchFamily="34" charset="-122"/>
                  <a:ea typeface="微软雅黑" panose="020B0503020204020204" pitchFamily="34" charset="-122"/>
                </a:rPr>
                <a:t>人</a:t>
              </a:r>
              <a:endParaRPr lang="zh-CN" altLang="en-US" sz="3600" b="1" dirty="0">
                <a:solidFill>
                  <a:srgbClr val="7030A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1072797" y="4073111"/>
              <a:ext cx="8651043" cy="1897217"/>
              <a:chOff x="1072797" y="3615911"/>
              <a:chExt cx="8651043" cy="1897217"/>
            </a:xfrm>
          </p:grpSpPr>
          <p:sp>
            <p:nvSpPr>
              <p:cNvPr id="33" name="矩形 32"/>
              <p:cNvSpPr/>
              <p:nvPr/>
            </p:nvSpPr>
            <p:spPr>
              <a:xfrm>
                <a:off x="1072797" y="3615911"/>
                <a:ext cx="1728618" cy="737453"/>
              </a:xfrm>
              <a:prstGeom prst="rect">
                <a:avLst/>
              </a:prstGeom>
            </p:spPr>
            <p:txBody>
              <a:bodyPr wrap="square" lIns="77417" tIns="38707" rIns="77417" bIns="38707">
                <a:spAutoFit/>
              </a:bodyPr>
              <a:lstStyle/>
              <a:p>
                <a:pPr marR="1905" algn="ctr">
                  <a:lnSpc>
                    <a:spcPct val="150000"/>
                  </a:lnSpc>
                </a:pPr>
                <a:r>
                  <a:rPr lang="en-US" altLang="zh-CN" sz="3385" b="1" dirty="0">
                    <a:solidFill>
                      <a:srgbClr val="00B050"/>
                    </a:solidFill>
                    <a:latin typeface="黑体" panose="02010609060101010101" pitchFamily="49" charset="-122"/>
                    <a:ea typeface="黑体" panose="02010609060101010101" pitchFamily="49" charset="-122"/>
                  </a:rPr>
                  <a:t>2035</a:t>
                </a:r>
                <a:r>
                  <a:rPr lang="zh-CN" altLang="en-US" sz="3385" b="1" dirty="0">
                    <a:solidFill>
                      <a:srgbClr val="00B050"/>
                    </a:solidFill>
                    <a:latin typeface="黑体" panose="02010609060101010101" pitchFamily="49" charset="-122"/>
                    <a:ea typeface="黑体" panose="02010609060101010101" pitchFamily="49" charset="-122"/>
                  </a:rPr>
                  <a:t>年</a:t>
                </a:r>
                <a:endParaRPr lang="zh-CN" altLang="en-US" sz="3385" b="1" dirty="0">
                  <a:solidFill>
                    <a:srgbClr val="00B050"/>
                  </a:solidFill>
                  <a:latin typeface="黑体" panose="02010609060101010101" pitchFamily="49" charset="-122"/>
                  <a:ea typeface="黑体" panose="02010609060101010101" pitchFamily="49" charset="-122"/>
                </a:endParaRPr>
              </a:p>
            </p:txBody>
          </p:sp>
          <p:pic>
            <p:nvPicPr>
              <p:cNvPr id="34" name="图片 33"/>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82632" y="4212647"/>
                <a:ext cx="1300481" cy="1300481"/>
              </a:xfrm>
              <a:prstGeom prst="rect">
                <a:avLst/>
              </a:prstGeom>
              <a:noFill/>
              <a:ln>
                <a:noFill/>
              </a:ln>
            </p:spPr>
          </p:pic>
          <p:pic>
            <p:nvPicPr>
              <p:cNvPr id="35" name="图片 34"/>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820312" y="4267256"/>
                <a:ext cx="1211592" cy="1211592"/>
              </a:xfrm>
              <a:prstGeom prst="rect">
                <a:avLst/>
              </a:prstGeom>
            </p:spPr>
          </p:pic>
          <p:sp>
            <p:nvSpPr>
              <p:cNvPr id="38" name="矩形 37"/>
              <p:cNvSpPr/>
              <p:nvPr/>
            </p:nvSpPr>
            <p:spPr>
              <a:xfrm>
                <a:off x="7100069" y="4436336"/>
                <a:ext cx="2623771" cy="1015663"/>
              </a:xfrm>
              <a:prstGeom prst="rect">
                <a:avLst/>
              </a:prstGeom>
            </p:spPr>
            <p:txBody>
              <a:bodyPr wrap="square">
                <a:spAutoFit/>
              </a:bodyPr>
              <a:lstStyle/>
              <a:p>
                <a:pPr marR="1905" algn="ctr"/>
                <a:r>
                  <a:rPr lang="zh-CN" altLang="en-US" sz="2400" dirty="0">
                    <a:solidFill>
                      <a:srgbClr val="211D1E"/>
                    </a:solidFill>
                    <a:latin typeface="微软雅黑" panose="020B0503020204020204" pitchFamily="34" charset="-122"/>
                    <a:ea typeface="微软雅黑" panose="020B0503020204020204" pitchFamily="34" charset="-122"/>
                  </a:rPr>
                  <a:t>城镇化率</a:t>
                </a:r>
                <a:endParaRPr lang="zh-CN" altLang="en-US" sz="2400" dirty="0">
                  <a:solidFill>
                    <a:srgbClr val="211D1E"/>
                  </a:solidFill>
                  <a:latin typeface="微软雅黑" panose="020B0503020204020204" pitchFamily="34" charset="-122"/>
                  <a:ea typeface="微软雅黑" panose="020B0503020204020204" pitchFamily="34" charset="-122"/>
                </a:endParaRPr>
              </a:p>
              <a:p>
                <a:pPr marR="1905" algn="ctr"/>
                <a:r>
                  <a:rPr lang="en-US" altLang="zh-CN" sz="3600" b="1" dirty="0">
                    <a:solidFill>
                      <a:srgbClr val="7030A0"/>
                    </a:solidFill>
                    <a:latin typeface="微软雅黑" panose="020B0503020204020204" pitchFamily="34" charset="-122"/>
                    <a:ea typeface="微软雅黑" panose="020B0503020204020204" pitchFamily="34" charset="-122"/>
                  </a:rPr>
                  <a:t>  </a:t>
                </a:r>
                <a:r>
                  <a:rPr lang="en-US" altLang="zh-CN" sz="3600" b="1" dirty="0" smtClean="0">
                    <a:solidFill>
                      <a:srgbClr val="7030A0"/>
                    </a:solidFill>
                    <a:latin typeface="微软雅黑" panose="020B0503020204020204" pitchFamily="34" charset="-122"/>
                    <a:ea typeface="微软雅黑" panose="020B0503020204020204" pitchFamily="34" charset="-122"/>
                  </a:rPr>
                  <a:t>51.00</a:t>
                </a:r>
                <a:r>
                  <a:rPr lang="en-US" altLang="zh-CN" sz="3600" b="1" dirty="0">
                    <a:solidFill>
                      <a:srgbClr val="7030A0"/>
                    </a:solidFill>
                    <a:latin typeface="微软雅黑" panose="020B0503020204020204" pitchFamily="34" charset="-122"/>
                    <a:ea typeface="微软雅黑" panose="020B0503020204020204" pitchFamily="34" charset="-122"/>
                  </a:rPr>
                  <a:t>%</a:t>
                </a:r>
                <a:endParaRPr lang="zh-CN" altLang="en-US" sz="3600" b="1" dirty="0">
                  <a:solidFill>
                    <a:srgbClr val="7030A0"/>
                  </a:solidFill>
                  <a:latin typeface="微软雅黑" panose="020B0503020204020204" pitchFamily="34" charset="-122"/>
                  <a:ea typeface="微软雅黑" panose="020B0503020204020204" pitchFamily="34" charset="-122"/>
                </a:endParaRPr>
              </a:p>
            </p:txBody>
          </p:sp>
        </p:grpSp>
      </p:grpSp>
      <p:grpSp>
        <p:nvGrpSpPr>
          <p:cNvPr id="55" name="组合 54"/>
          <p:cNvGrpSpPr/>
          <p:nvPr/>
        </p:nvGrpSpPr>
        <p:grpSpPr>
          <a:xfrm>
            <a:off x="1294699" y="6431050"/>
            <a:ext cx="8397013" cy="3856009"/>
            <a:chOff x="2442363" y="451025"/>
            <a:chExt cx="5079238" cy="1337912"/>
          </a:xfrm>
        </p:grpSpPr>
        <p:sp>
          <p:nvSpPr>
            <p:cNvPr id="56" name="矩形 55"/>
            <p:cNvSpPr/>
            <p:nvPr>
              <p:custDataLst>
                <p:tags r:id="rId9"/>
              </p:custDataLst>
            </p:nvPr>
          </p:nvSpPr>
          <p:spPr>
            <a:xfrm>
              <a:off x="2585696" y="490401"/>
              <a:ext cx="4792572" cy="1279098"/>
            </a:xfrm>
            <a:prstGeom prst="rect">
              <a:avLst/>
            </a:prstGeom>
          </p:spPr>
          <p:txBody>
            <a:bodyPr wrap="square">
              <a:spAutoFit/>
            </a:bodyPr>
            <a:lstStyle/>
            <a:p>
              <a:pPr indent="457200">
                <a:lnSpc>
                  <a:spcPct val="150000"/>
                </a:lnSpc>
              </a:pPr>
              <a:r>
                <a:rPr lang="zh-CN" altLang="en-US" sz="2400" b="1" dirty="0">
                  <a:solidFill>
                    <a:srgbClr val="32A48D"/>
                  </a:solidFill>
                  <a:latin typeface="微软雅黑" panose="020B0503020204020204" pitchFamily="34" charset="-122"/>
                  <a:ea typeface="微软雅黑" panose="020B0503020204020204" pitchFamily="34" charset="-122"/>
                  <a:sym typeface="+mn-ea"/>
                </a:rPr>
                <a:t>根据对双柏县的现状情况、发展趋势以及上位、相关规划对大麦地镇发展的要求等方面的综合分析，最终确定大麦地镇战略定位为：</a:t>
              </a:r>
              <a:endParaRPr lang="zh-CN" altLang="en-US" sz="2400" b="1" dirty="0">
                <a:solidFill>
                  <a:srgbClr val="32A48D"/>
                </a:solidFill>
                <a:latin typeface="微软雅黑" panose="020B0503020204020204" pitchFamily="34" charset="-122"/>
                <a:ea typeface="微软雅黑" panose="020B0503020204020204" pitchFamily="34" charset="-122"/>
                <a:sym typeface="+mn-ea"/>
              </a:endParaRPr>
            </a:p>
            <a:p>
              <a:pPr indent="457200" algn="ctr">
                <a:lnSpc>
                  <a:spcPct val="150000"/>
                </a:lnSpc>
              </a:pPr>
              <a:r>
                <a:rPr lang="zh-CN" altLang="en-US" sz="2800" b="1" dirty="0" smtClean="0">
                  <a:solidFill>
                    <a:srgbClr val="32A48D"/>
                  </a:solidFill>
                  <a:latin typeface="微软雅黑" panose="020B0503020204020204" pitchFamily="34" charset="-122"/>
                  <a:ea typeface="微软雅黑" panose="020B0503020204020204" pitchFamily="34" charset="-122"/>
                  <a:sym typeface="+mn-ea"/>
                </a:rPr>
                <a:t>省级</a:t>
              </a:r>
              <a:r>
                <a:rPr lang="zh-CN" altLang="en-US" sz="2800" b="1" dirty="0">
                  <a:solidFill>
                    <a:srgbClr val="32A48D"/>
                  </a:solidFill>
                  <a:latin typeface="微软雅黑" panose="020B0503020204020204" pitchFamily="34" charset="-122"/>
                  <a:ea typeface="微软雅黑" panose="020B0503020204020204" pitchFamily="34" charset="-122"/>
                  <a:sym typeface="+mn-ea"/>
                </a:rPr>
                <a:t>生态乡镇和绿美</a:t>
              </a:r>
              <a:r>
                <a:rPr lang="zh-CN" altLang="en-US" sz="2800" b="1" dirty="0" smtClean="0">
                  <a:solidFill>
                    <a:srgbClr val="32A48D"/>
                  </a:solidFill>
                  <a:latin typeface="微软雅黑" panose="020B0503020204020204" pitchFamily="34" charset="-122"/>
                  <a:ea typeface="微软雅黑" panose="020B0503020204020204" pitchFamily="34" charset="-122"/>
                  <a:sym typeface="+mn-ea"/>
                </a:rPr>
                <a:t>乡镇</a:t>
              </a:r>
              <a:endParaRPr lang="en-US" altLang="zh-CN" sz="2800" b="1" dirty="0" smtClean="0">
                <a:solidFill>
                  <a:srgbClr val="32A48D"/>
                </a:solidFill>
                <a:latin typeface="微软雅黑" panose="020B0503020204020204" pitchFamily="34" charset="-122"/>
                <a:ea typeface="微软雅黑" panose="020B0503020204020204" pitchFamily="34" charset="-122"/>
                <a:sym typeface="+mn-ea"/>
              </a:endParaRPr>
            </a:p>
            <a:p>
              <a:pPr indent="457200" algn="ctr">
                <a:lnSpc>
                  <a:spcPct val="150000"/>
                </a:lnSpc>
              </a:pPr>
              <a:r>
                <a:rPr lang="zh-CN" altLang="en-US" sz="2800" b="1" dirty="0" smtClean="0">
                  <a:solidFill>
                    <a:srgbClr val="32A48D"/>
                  </a:solidFill>
                  <a:latin typeface="微软雅黑" panose="020B0503020204020204" pitchFamily="34" charset="-122"/>
                  <a:ea typeface="微软雅黑" panose="020B0503020204020204" pitchFamily="34" charset="-122"/>
                  <a:sym typeface="+mn-ea"/>
                </a:rPr>
                <a:t>乡村</a:t>
              </a:r>
              <a:r>
                <a:rPr lang="zh-CN" altLang="en-US" sz="2800" b="1" dirty="0">
                  <a:solidFill>
                    <a:srgbClr val="32A48D"/>
                  </a:solidFill>
                  <a:latin typeface="微软雅黑" panose="020B0503020204020204" pitchFamily="34" charset="-122"/>
                  <a:ea typeface="微软雅黑" panose="020B0503020204020204" pitchFamily="34" charset="-122"/>
                  <a:sym typeface="+mn-ea"/>
                </a:rPr>
                <a:t>振兴和现代农业</a:t>
              </a:r>
              <a:r>
                <a:rPr lang="zh-CN" altLang="en-US" sz="2800" b="1" dirty="0" smtClean="0">
                  <a:solidFill>
                    <a:srgbClr val="32A48D"/>
                  </a:solidFill>
                  <a:latin typeface="微软雅黑" panose="020B0503020204020204" pitchFamily="34" charset="-122"/>
                  <a:ea typeface="微软雅黑" panose="020B0503020204020204" pitchFamily="34" charset="-122"/>
                  <a:sym typeface="+mn-ea"/>
                </a:rPr>
                <a:t>示范区</a:t>
              </a:r>
              <a:endParaRPr lang="en-US" altLang="zh-CN" sz="2800" b="1" dirty="0" smtClean="0">
                <a:solidFill>
                  <a:srgbClr val="32A48D"/>
                </a:solidFill>
                <a:latin typeface="微软雅黑" panose="020B0503020204020204" pitchFamily="34" charset="-122"/>
                <a:ea typeface="微软雅黑" panose="020B0503020204020204" pitchFamily="34" charset="-122"/>
                <a:sym typeface="+mn-ea"/>
              </a:endParaRPr>
            </a:p>
            <a:p>
              <a:pPr indent="457200" algn="ctr">
                <a:lnSpc>
                  <a:spcPct val="150000"/>
                </a:lnSpc>
              </a:pPr>
              <a:r>
                <a:rPr lang="zh-CN" altLang="en-US" sz="2800" b="1" dirty="0" smtClean="0">
                  <a:solidFill>
                    <a:srgbClr val="32A48D"/>
                  </a:solidFill>
                  <a:latin typeface="微软雅黑" panose="020B0503020204020204" pitchFamily="34" charset="-122"/>
                  <a:ea typeface="微软雅黑" panose="020B0503020204020204" pitchFamily="34" charset="-122"/>
                  <a:sym typeface="+mn-ea"/>
                </a:rPr>
                <a:t>暖冬度假小</a:t>
              </a:r>
              <a:r>
                <a:rPr lang="zh-CN" altLang="en-US" sz="2800" b="1" dirty="0" smtClean="0">
                  <a:solidFill>
                    <a:srgbClr val="32A48D"/>
                  </a:solidFill>
                  <a:latin typeface="微软雅黑" panose="020B0503020204020204" pitchFamily="34" charset="-122"/>
                  <a:ea typeface="微软雅黑" panose="020B0503020204020204" pitchFamily="34" charset="-122"/>
                  <a:sym typeface="+mn-ea"/>
                </a:rPr>
                <a:t>镇</a:t>
              </a:r>
              <a:endParaRPr lang="zh-CN" altLang="en-US" sz="2800" b="1" dirty="0">
                <a:solidFill>
                  <a:srgbClr val="32A48D"/>
                </a:solidFill>
                <a:latin typeface="微软雅黑" panose="020B0503020204020204" pitchFamily="34" charset="-122"/>
                <a:ea typeface="微软雅黑" panose="020B0503020204020204" pitchFamily="34" charset="-122"/>
                <a:sym typeface="+mn-ea"/>
              </a:endParaRPr>
            </a:p>
          </p:txBody>
        </p:sp>
        <p:sp>
          <p:nvSpPr>
            <p:cNvPr id="57" name="圆角矩形 56"/>
            <p:cNvSpPr/>
            <p:nvPr>
              <p:custDataLst>
                <p:tags r:id="rId10"/>
              </p:custDataLst>
            </p:nvPr>
          </p:nvSpPr>
          <p:spPr>
            <a:xfrm>
              <a:off x="2442363" y="451025"/>
              <a:ext cx="5079238" cy="1337912"/>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 name="组合 11"/>
          <p:cNvGrpSpPr/>
          <p:nvPr/>
        </p:nvGrpSpPr>
        <p:grpSpPr>
          <a:xfrm>
            <a:off x="1040669" y="1823044"/>
            <a:ext cx="8651043" cy="1897217"/>
            <a:chOff x="1040669" y="1613494"/>
            <a:chExt cx="8651043" cy="1897217"/>
          </a:xfrm>
        </p:grpSpPr>
        <p:grpSp>
          <p:nvGrpSpPr>
            <p:cNvPr id="10" name="组合 9"/>
            <p:cNvGrpSpPr/>
            <p:nvPr/>
          </p:nvGrpSpPr>
          <p:grpSpPr>
            <a:xfrm>
              <a:off x="1040669" y="1613494"/>
              <a:ext cx="5959107" cy="1897217"/>
              <a:chOff x="1040669" y="1613494"/>
              <a:chExt cx="5959107" cy="1897217"/>
            </a:xfrm>
          </p:grpSpPr>
          <p:pic>
            <p:nvPicPr>
              <p:cNvPr id="24" name="图片 23"/>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50504" y="2210230"/>
                <a:ext cx="1300481" cy="1300481"/>
              </a:xfrm>
              <a:prstGeom prst="rect">
                <a:avLst/>
              </a:prstGeom>
              <a:noFill/>
              <a:ln>
                <a:noFill/>
              </a:ln>
            </p:spPr>
          </p:pic>
          <p:sp>
            <p:nvSpPr>
              <p:cNvPr id="41" name="矩形 40"/>
              <p:cNvSpPr/>
              <p:nvPr/>
            </p:nvSpPr>
            <p:spPr>
              <a:xfrm>
                <a:off x="1040669" y="1613494"/>
                <a:ext cx="1728618" cy="857885"/>
              </a:xfrm>
              <a:prstGeom prst="rect">
                <a:avLst/>
              </a:prstGeom>
            </p:spPr>
            <p:txBody>
              <a:bodyPr wrap="square" lIns="77417" tIns="38707" rIns="77417" bIns="38707">
                <a:spAutoFit/>
              </a:bodyPr>
              <a:lstStyle/>
              <a:p>
                <a:pPr marR="1905" algn="ctr">
                  <a:lnSpc>
                    <a:spcPct val="150000"/>
                  </a:lnSpc>
                </a:pPr>
                <a:r>
                  <a:rPr lang="en-US" altLang="zh-CN" sz="3385" b="1" dirty="0">
                    <a:solidFill>
                      <a:srgbClr val="00B050"/>
                    </a:solidFill>
                    <a:latin typeface="黑体" panose="02010609060101010101" pitchFamily="49" charset="-122"/>
                    <a:ea typeface="黑体" panose="02010609060101010101" pitchFamily="49" charset="-122"/>
                  </a:rPr>
                  <a:t>2020</a:t>
                </a:r>
                <a:r>
                  <a:rPr lang="zh-CN" altLang="en-US" sz="3385" b="1" dirty="0">
                    <a:solidFill>
                      <a:srgbClr val="00B050"/>
                    </a:solidFill>
                    <a:latin typeface="黑体" panose="02010609060101010101" pitchFamily="49" charset="-122"/>
                    <a:ea typeface="黑体" panose="02010609060101010101" pitchFamily="49" charset="-122"/>
                  </a:rPr>
                  <a:t>年</a:t>
                </a:r>
                <a:endParaRPr lang="zh-CN" altLang="en-US" sz="3385" b="1" dirty="0">
                  <a:solidFill>
                    <a:srgbClr val="00B050"/>
                  </a:solidFill>
                  <a:latin typeface="黑体" panose="02010609060101010101" pitchFamily="49" charset="-122"/>
                  <a:ea typeface="黑体" panose="02010609060101010101" pitchFamily="49" charset="-122"/>
                </a:endParaRPr>
              </a:p>
            </p:txBody>
          </p:sp>
          <p:pic>
            <p:nvPicPr>
              <p:cNvPr id="26" name="图片 25"/>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88184" y="2264839"/>
                <a:ext cx="1211592" cy="1211592"/>
              </a:xfrm>
              <a:prstGeom prst="rect">
                <a:avLst/>
              </a:prstGeom>
            </p:spPr>
          </p:pic>
          <p:sp>
            <p:nvSpPr>
              <p:cNvPr id="31" name="矩形 30"/>
              <p:cNvSpPr/>
              <p:nvPr/>
            </p:nvSpPr>
            <p:spPr>
              <a:xfrm>
                <a:off x="2418857" y="2341540"/>
                <a:ext cx="2922037" cy="1015663"/>
              </a:xfrm>
              <a:prstGeom prst="rect">
                <a:avLst/>
              </a:prstGeom>
            </p:spPr>
            <p:txBody>
              <a:bodyPr wrap="square">
                <a:spAutoFit/>
              </a:bodyPr>
              <a:lstStyle/>
              <a:p>
                <a:pPr marR="1905" algn="ctr"/>
                <a:r>
                  <a:rPr lang="zh-CN" altLang="en-US" sz="2400" dirty="0">
                    <a:solidFill>
                      <a:srgbClr val="211D1E"/>
                    </a:solidFill>
                    <a:latin typeface="微软雅黑" panose="020B0503020204020204" pitchFamily="34" charset="-122"/>
                    <a:ea typeface="微软雅黑" panose="020B0503020204020204" pitchFamily="34" charset="-122"/>
                  </a:rPr>
                  <a:t>镇域总人口</a:t>
                </a:r>
                <a:endParaRPr lang="zh-CN" altLang="en-US" sz="2400" dirty="0">
                  <a:solidFill>
                    <a:srgbClr val="211D1E"/>
                  </a:solidFill>
                  <a:latin typeface="微软雅黑" panose="020B0503020204020204" pitchFamily="34" charset="-122"/>
                  <a:ea typeface="微软雅黑" panose="020B0503020204020204" pitchFamily="34" charset="-122"/>
                </a:endParaRPr>
              </a:p>
              <a:p>
                <a:pPr marR="1905" algn="ctr"/>
                <a:r>
                  <a:rPr lang="en-US" altLang="zh-CN" sz="3600" b="1" dirty="0" smtClean="0">
                    <a:solidFill>
                      <a:srgbClr val="7030A0"/>
                    </a:solidFill>
                    <a:latin typeface="微软雅黑" panose="020B0503020204020204" pitchFamily="34" charset="-122"/>
                    <a:ea typeface="微软雅黑" panose="020B0503020204020204" pitchFamily="34" charset="-122"/>
                  </a:rPr>
                  <a:t>0.9368</a:t>
                </a:r>
                <a:r>
                  <a:rPr lang="zh-CN" altLang="en-US" sz="3600" b="1" dirty="0" smtClean="0">
                    <a:solidFill>
                      <a:srgbClr val="7030A0"/>
                    </a:solidFill>
                    <a:latin typeface="微软雅黑" panose="020B0503020204020204" pitchFamily="34" charset="-122"/>
                    <a:ea typeface="微软雅黑" panose="020B0503020204020204" pitchFamily="34" charset="-122"/>
                  </a:rPr>
                  <a:t>万</a:t>
                </a:r>
                <a:r>
                  <a:rPr lang="zh-CN" altLang="en-US" sz="3600" b="1" dirty="0">
                    <a:solidFill>
                      <a:srgbClr val="7030A0"/>
                    </a:solidFill>
                    <a:latin typeface="微软雅黑" panose="020B0503020204020204" pitchFamily="34" charset="-122"/>
                    <a:ea typeface="微软雅黑" panose="020B0503020204020204" pitchFamily="34" charset="-122"/>
                  </a:rPr>
                  <a:t>人</a:t>
                </a:r>
                <a:endParaRPr lang="zh-CN" altLang="en-US" sz="3600" b="1" dirty="0">
                  <a:solidFill>
                    <a:srgbClr val="7030A0"/>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067941" y="2433919"/>
              <a:ext cx="2623771" cy="1015663"/>
            </a:xfrm>
            <a:prstGeom prst="rect">
              <a:avLst/>
            </a:prstGeom>
          </p:spPr>
          <p:txBody>
            <a:bodyPr wrap="square">
              <a:spAutoFit/>
            </a:bodyPr>
            <a:lstStyle/>
            <a:p>
              <a:pPr marR="1905" algn="ctr"/>
              <a:r>
                <a:rPr lang="zh-CN" altLang="en-US" sz="2400" dirty="0">
                  <a:solidFill>
                    <a:srgbClr val="211D1E"/>
                  </a:solidFill>
                  <a:latin typeface="微软雅黑" panose="020B0503020204020204" pitchFamily="34" charset="-122"/>
                  <a:ea typeface="微软雅黑" panose="020B0503020204020204" pitchFamily="34" charset="-122"/>
                </a:rPr>
                <a:t>城镇化率</a:t>
              </a:r>
              <a:endParaRPr lang="zh-CN" altLang="en-US" sz="2400" dirty="0">
                <a:solidFill>
                  <a:srgbClr val="211D1E"/>
                </a:solidFill>
                <a:latin typeface="微软雅黑" panose="020B0503020204020204" pitchFamily="34" charset="-122"/>
                <a:ea typeface="微软雅黑" panose="020B0503020204020204" pitchFamily="34" charset="-122"/>
              </a:endParaRPr>
            </a:p>
            <a:p>
              <a:pPr marR="1905" algn="ctr"/>
              <a:r>
                <a:rPr lang="en-US" altLang="zh-CN" sz="3600" b="1" dirty="0">
                  <a:solidFill>
                    <a:srgbClr val="7030A0"/>
                  </a:solidFill>
                  <a:latin typeface="微软雅黑" panose="020B0503020204020204" pitchFamily="34" charset="-122"/>
                  <a:ea typeface="微软雅黑" panose="020B0503020204020204" pitchFamily="34" charset="-122"/>
                </a:rPr>
                <a:t>  27.19%</a:t>
              </a:r>
              <a:endParaRPr lang="zh-CN" altLang="en-US" sz="3600" b="1" dirty="0">
                <a:solidFill>
                  <a:srgbClr val="7030A0"/>
                </a:solidFill>
                <a:latin typeface="微软雅黑" panose="020B0503020204020204" pitchFamily="34" charset="-122"/>
                <a:ea typeface="微软雅黑" panose="020B0503020204020204" pitchFamily="34" charset="-122"/>
              </a:endParaRPr>
            </a:p>
          </p:txBody>
        </p:sp>
      </p:grpSp>
      <p:sp>
        <p:nvSpPr>
          <p:cNvPr id="14" name="矩形 13"/>
          <p:cNvSpPr/>
          <p:nvPr/>
        </p:nvSpPr>
        <p:spPr>
          <a:xfrm>
            <a:off x="0" y="10366264"/>
            <a:ext cx="10691495" cy="4752977"/>
          </a:xfrm>
          <a:prstGeom prst="rect">
            <a:avLst/>
          </a:prstGeom>
          <a:solidFill>
            <a:srgbClr val="FFFFFF">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1004985" y="993385"/>
            <a:ext cx="2164127" cy="621128"/>
          </a:xfrm>
          <a:prstGeom prst="rect">
            <a:avLst/>
          </a:prstGeom>
          <a:solidFill>
            <a:srgbClr val="32A48D"/>
          </a:solidFill>
          <a:ln>
            <a:no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2800" b="1">
              <a:latin typeface="微软雅黑" panose="020B0503020204020204" pitchFamily="34" charset="-122"/>
              <a:ea typeface="微软雅黑" panose="020B0503020204020204" pitchFamily="34" charset="-122"/>
            </a:endParaRPr>
          </a:p>
        </p:txBody>
      </p:sp>
      <p:sp>
        <p:nvSpPr>
          <p:cNvPr id="21" name="矩形 20"/>
          <p:cNvSpPr/>
          <p:nvPr>
            <p:custDataLst>
              <p:tags r:id="rId1"/>
            </p:custDataLst>
          </p:nvPr>
        </p:nvSpPr>
        <p:spPr>
          <a:xfrm>
            <a:off x="849630" y="1666350"/>
            <a:ext cx="9151620" cy="830997"/>
          </a:xfrm>
          <a:prstGeom prst="rect">
            <a:avLst/>
          </a:prstGeom>
        </p:spPr>
        <p:txBody>
          <a:bodyPr wrap="square">
            <a:spAutoFit/>
          </a:bodyPr>
          <a:lstStyle/>
          <a:p>
            <a:pPr indent="457200"/>
            <a:r>
              <a:rPr lang="zh-CN" altLang="en-US" sz="2400" b="1" dirty="0">
                <a:solidFill>
                  <a:srgbClr val="160B11"/>
                </a:solidFill>
                <a:latin typeface="微软雅黑" panose="020B0503020204020204" pitchFamily="34" charset="-122"/>
                <a:ea typeface="微软雅黑" panose="020B0503020204020204" pitchFamily="34" charset="-122"/>
              </a:rPr>
              <a:t>至</a:t>
            </a:r>
            <a:r>
              <a:rPr lang="en-US" altLang="zh-CN" sz="2400" b="1" dirty="0">
                <a:solidFill>
                  <a:srgbClr val="160B11"/>
                </a:solidFill>
                <a:latin typeface="微软雅黑" panose="020B0503020204020204" pitchFamily="34" charset="-122"/>
                <a:ea typeface="微软雅黑" panose="020B0503020204020204" pitchFamily="34" charset="-122"/>
              </a:rPr>
              <a:t>2035</a:t>
            </a:r>
            <a:r>
              <a:rPr lang="zh-CN" altLang="en-US" sz="2400" b="1" dirty="0">
                <a:solidFill>
                  <a:srgbClr val="160B11"/>
                </a:solidFill>
                <a:latin typeface="微软雅黑" panose="020B0503020204020204" pitchFamily="34" charset="-122"/>
                <a:ea typeface="微软雅黑" panose="020B0503020204020204" pitchFamily="34" charset="-122"/>
              </a:rPr>
              <a:t>年，规划形成“</a:t>
            </a:r>
            <a:r>
              <a:rPr lang="zh-CN" altLang="en-US" sz="2400" b="1" dirty="0">
                <a:solidFill>
                  <a:srgbClr val="32A48D"/>
                </a:solidFill>
                <a:latin typeface="微软雅黑" panose="020B0503020204020204" pitchFamily="34" charset="-122"/>
                <a:ea typeface="微软雅黑" panose="020B0503020204020204" pitchFamily="34" charset="-122"/>
              </a:rPr>
              <a:t>中心镇区、重点村、一般村”</a:t>
            </a:r>
            <a:r>
              <a:rPr lang="zh-CN" altLang="en-US" sz="2400" b="1" dirty="0">
                <a:solidFill>
                  <a:schemeClr val="tx2">
                    <a:lumMod val="50000"/>
                  </a:schemeClr>
                </a:solidFill>
                <a:latin typeface="微软雅黑" panose="020B0503020204020204" pitchFamily="34" charset="-122"/>
                <a:ea typeface="微软雅黑" panose="020B0503020204020204" pitchFamily="34" charset="-122"/>
              </a:rPr>
              <a:t>的三级镇村体系。</a:t>
            </a:r>
            <a:endParaRPr lang="zh-CN" altLang="en-US" sz="2400" b="1" dirty="0">
              <a:solidFill>
                <a:schemeClr val="tx2">
                  <a:lumMod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35" y="224155"/>
            <a:ext cx="10690860" cy="1311910"/>
            <a:chOff x="1" y="818"/>
            <a:chExt cx="16836" cy="2066"/>
          </a:xfrm>
        </p:grpSpPr>
        <p:sp>
          <p:nvSpPr>
            <p:cNvPr id="3" name="矩形 2"/>
            <p:cNvSpPr/>
            <p:nvPr>
              <p:custDataLst>
                <p:tags r:id="rId2"/>
              </p:custDataLst>
            </p:nvPr>
          </p:nvSpPr>
          <p:spPr>
            <a:xfrm>
              <a:off x="1498" y="858"/>
              <a:ext cx="13232" cy="2026"/>
            </a:xfrm>
            <a:prstGeom prst="rect">
              <a:avLst/>
            </a:prstGeom>
          </p:spPr>
          <p:txBody>
            <a:bodyPr wrap="square">
              <a:spAutoFit/>
            </a:bodyPr>
            <a:lstStyle/>
            <a:p>
              <a:pPr lvl="0" defTabSz="1238885" fontAlgn="auto">
                <a:lnSpc>
                  <a:spcPct val="80000"/>
                </a:lnSpc>
                <a:spcBef>
                  <a:spcPts val="1200"/>
                </a:spcBef>
                <a:spcAft>
                  <a:spcPts val="1200"/>
                </a:spcAft>
                <a:defRPr/>
              </a:pPr>
              <a:r>
                <a:rPr lang="en-US" altLang="zh-CN" sz="3600" b="1" dirty="0">
                  <a:solidFill>
                    <a:srgbClr val="32A48D"/>
                  </a:solidFill>
                  <a:latin typeface="微软雅黑" panose="020B0503020204020204" pitchFamily="34" charset="-122"/>
                  <a:ea typeface="微软雅黑" panose="020B0503020204020204" pitchFamily="34" charset="-122"/>
                </a:rPr>
                <a:t>5.1 </a:t>
              </a:r>
              <a:r>
                <a:rPr lang="zh-CN" altLang="en-US" sz="3600" b="1" dirty="0">
                  <a:solidFill>
                    <a:srgbClr val="32A48D"/>
                  </a:solidFill>
                  <a:latin typeface="微软雅黑" panose="020B0503020204020204" pitchFamily="34" charset="-122"/>
                  <a:ea typeface="微软雅黑" panose="020B0503020204020204" pitchFamily="34" charset="-122"/>
                  <a:sym typeface="+mn-lt"/>
                </a:rPr>
                <a:t>镇村体系与村庄布局优化</a:t>
              </a:r>
              <a:endParaRPr lang="zh-CN" altLang="en-US" sz="3600" b="1" dirty="0">
                <a:solidFill>
                  <a:srgbClr val="32A48D"/>
                </a:solidFill>
                <a:latin typeface="微软雅黑" panose="020B0503020204020204" pitchFamily="34" charset="-122"/>
                <a:ea typeface="微软雅黑" panose="020B0503020204020204" pitchFamily="34" charset="-122"/>
                <a:sym typeface="+mn-lt"/>
              </a:endParaRPr>
            </a:p>
            <a:p>
              <a:pPr lvl="0" defTabSz="1238885" fontAlgn="auto">
                <a:lnSpc>
                  <a:spcPct val="80000"/>
                </a:lnSpc>
                <a:spcBef>
                  <a:spcPts val="1200"/>
                </a:spcBef>
                <a:spcAft>
                  <a:spcPts val="1200"/>
                </a:spcAft>
                <a:defRPr/>
              </a:pPr>
              <a:endParaRPr lang="zh-CN" altLang="en-US" sz="3600" b="1" dirty="0">
                <a:solidFill>
                  <a:srgbClr val="32A48D"/>
                </a:solidFill>
                <a:latin typeface="微软雅黑" panose="020B0503020204020204" pitchFamily="34" charset="-122"/>
                <a:ea typeface="微软雅黑" panose="020B0503020204020204" pitchFamily="34" charset="-122"/>
                <a:sym typeface="+mn-lt"/>
              </a:endParaRPr>
            </a:p>
          </p:txBody>
        </p:sp>
        <p:cxnSp>
          <p:nvCxnSpPr>
            <p:cNvPr id="6" name="直接连接符 5"/>
            <p:cNvCxnSpPr/>
            <p:nvPr>
              <p:custDataLst>
                <p:tags r:id="rId3"/>
              </p:custDataLst>
            </p:nvPr>
          </p:nvCxnSpPr>
          <p:spPr>
            <a:xfrm>
              <a:off x="1" y="1789"/>
              <a:ext cx="16836" cy="0"/>
            </a:xfrm>
            <a:prstGeom prst="line">
              <a:avLst/>
            </a:prstGeom>
            <a:ln w="50800">
              <a:solidFill>
                <a:srgbClr val="32A48D"/>
              </a:solidFill>
            </a:ln>
          </p:spPr>
          <p:style>
            <a:lnRef idx="1">
              <a:schemeClr val="accent1"/>
            </a:lnRef>
            <a:fillRef idx="0">
              <a:schemeClr val="accent1"/>
            </a:fillRef>
            <a:effectRef idx="0">
              <a:schemeClr val="accent1"/>
            </a:effectRef>
            <a:fontRef idx="minor">
              <a:schemeClr val="tx1"/>
            </a:fontRef>
          </p:style>
        </p:cxnSp>
        <p:sp>
          <p:nvSpPr>
            <p:cNvPr id="9" name="燕尾形 8"/>
            <p:cNvSpPr/>
            <p:nvPr>
              <p:custDataLst>
                <p:tags r:id="rId4"/>
              </p:custDataLst>
            </p:nvPr>
          </p:nvSpPr>
          <p:spPr>
            <a:xfrm>
              <a:off x="85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 10"/>
            <p:cNvSpPr/>
            <p:nvPr>
              <p:custDataLst>
                <p:tags r:id="rId5"/>
              </p:custDataLst>
            </p:nvPr>
          </p:nvSpPr>
          <p:spPr>
            <a:xfrm>
              <a:off x="39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47"/>
          <p:cNvSpPr txBox="1"/>
          <p:nvPr>
            <p:custDataLst>
              <p:tags r:id="rId6"/>
            </p:custDataLst>
          </p:nvPr>
        </p:nvSpPr>
        <p:spPr>
          <a:xfrm>
            <a:off x="1237905" y="1022371"/>
            <a:ext cx="1931207" cy="339997"/>
          </a:xfrm>
          <a:prstGeom prst="rect">
            <a:avLst/>
          </a:prstGeom>
          <a:noFill/>
        </p:spPr>
        <p:txBody>
          <a:bodyPr wrap="square" bIns="0" rtlCol="0">
            <a:noAutofit/>
          </a:bodyPr>
          <a:lstStyle/>
          <a:p>
            <a:pPr algn="ctr"/>
            <a:endParaRPr lang="zh-CN" altLang="en-US" sz="2800" b="1" spc="300" dirty="0">
              <a:solidFill>
                <a:srgbClr val="FFFFFF"/>
              </a:solidFill>
              <a:latin typeface="微软雅黑" panose="020B0503020204020204" pitchFamily="34" charset="-122"/>
              <a:ea typeface="微软雅黑" panose="020B0503020204020204" pitchFamily="34" charset="-122"/>
            </a:endParaRPr>
          </a:p>
        </p:txBody>
      </p:sp>
      <p:sp>
        <p:nvSpPr>
          <p:cNvPr id="28" name="矩形 27"/>
          <p:cNvSpPr/>
          <p:nvPr/>
        </p:nvSpPr>
        <p:spPr>
          <a:xfrm>
            <a:off x="1004986" y="993385"/>
            <a:ext cx="2595464" cy="621128"/>
          </a:xfrm>
          <a:prstGeom prst="rect">
            <a:avLst/>
          </a:prstGeom>
          <a:solidFill>
            <a:srgbClr val="32A48D"/>
          </a:solidFill>
          <a:ln>
            <a:no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2800" b="1">
              <a:latin typeface="微软雅黑" panose="020B0503020204020204" pitchFamily="34" charset="-122"/>
              <a:ea typeface="微软雅黑" panose="020B0503020204020204" pitchFamily="34" charset="-122"/>
            </a:endParaRPr>
          </a:p>
        </p:txBody>
      </p:sp>
      <p:sp>
        <p:nvSpPr>
          <p:cNvPr id="29" name="矩形 28"/>
          <p:cNvSpPr/>
          <p:nvPr/>
        </p:nvSpPr>
        <p:spPr>
          <a:xfrm>
            <a:off x="1276350" y="1073116"/>
            <a:ext cx="2735095" cy="954107"/>
          </a:xfrm>
          <a:prstGeom prst="rect">
            <a:avLst/>
          </a:prstGeom>
        </p:spPr>
        <p:txBody>
          <a:bodyPr wrap="square">
            <a:spAutoFit/>
          </a:bodyPr>
          <a:lstStyle/>
          <a:p>
            <a:r>
              <a:rPr lang="zh-CN" altLang="en-US" sz="2800" b="1" dirty="0">
                <a:solidFill>
                  <a:schemeClr val="bg1"/>
                </a:solidFill>
                <a:latin typeface="+mj-ea"/>
                <a:ea typeface="+mj-ea"/>
                <a:sym typeface="+mn-ea"/>
              </a:rPr>
              <a:t>镇村体系</a:t>
            </a:r>
            <a:endParaRPr lang="zh-CN" altLang="en-US" sz="2800" b="1" dirty="0">
              <a:solidFill>
                <a:schemeClr val="bg1"/>
              </a:solidFill>
              <a:latin typeface="+mj-ea"/>
              <a:ea typeface="+mj-ea"/>
              <a:sym typeface="+mn-ea"/>
            </a:endParaRPr>
          </a:p>
          <a:p>
            <a:endParaRPr lang="zh-CN" altLang="en-US" sz="2800" b="1" dirty="0">
              <a:solidFill>
                <a:schemeClr val="bg1"/>
              </a:solidFill>
              <a:latin typeface="+mj-ea"/>
              <a:ea typeface="+mj-ea"/>
              <a:sym typeface="+mn-ea"/>
            </a:endParaRPr>
          </a:p>
        </p:txBody>
      </p:sp>
      <p:grpSp>
        <p:nvGrpSpPr>
          <p:cNvPr id="19" name="组合 18"/>
          <p:cNvGrpSpPr/>
          <p:nvPr/>
        </p:nvGrpSpPr>
        <p:grpSpPr>
          <a:xfrm>
            <a:off x="939165" y="2621740"/>
            <a:ext cx="9496606" cy="967105"/>
            <a:chOff x="1313" y="3160"/>
            <a:chExt cx="14130" cy="1523"/>
          </a:xfrm>
        </p:grpSpPr>
        <p:sp>
          <p:nvSpPr>
            <p:cNvPr id="22" name="圆角矩形 21"/>
            <p:cNvSpPr/>
            <p:nvPr/>
          </p:nvSpPr>
          <p:spPr>
            <a:xfrm>
              <a:off x="1313" y="3160"/>
              <a:ext cx="14130" cy="126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mj-ea"/>
                <a:ea typeface="+mj-ea"/>
              </a:endParaRPr>
            </a:p>
          </p:txBody>
        </p:sp>
        <p:sp>
          <p:nvSpPr>
            <p:cNvPr id="23" name="圆角矩形 22"/>
            <p:cNvSpPr/>
            <p:nvPr>
              <p:custDataLst>
                <p:tags r:id="rId7"/>
              </p:custDataLst>
            </p:nvPr>
          </p:nvSpPr>
          <p:spPr>
            <a:xfrm>
              <a:off x="3029" y="3160"/>
              <a:ext cx="5238" cy="1262"/>
            </a:xfrm>
            <a:prstGeom prst="roundRect">
              <a:avLst/>
            </a:prstGeom>
            <a:solidFill>
              <a:srgbClr val="DF661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lumMod val="50000"/>
                    </a:schemeClr>
                  </a:solidFill>
                  <a:latin typeface="+mj-ea"/>
                  <a:ea typeface="+mj-ea"/>
                </a:rPr>
                <a:t>重点镇</a:t>
              </a:r>
              <a:endParaRPr lang="zh-CN" altLang="en-US" sz="2800" b="1" dirty="0">
                <a:solidFill>
                  <a:schemeClr val="tx1">
                    <a:lumMod val="50000"/>
                  </a:schemeClr>
                </a:solidFill>
                <a:latin typeface="+mj-ea"/>
                <a:ea typeface="+mj-ea"/>
              </a:endParaRPr>
            </a:p>
          </p:txBody>
        </p:sp>
        <p:sp>
          <p:nvSpPr>
            <p:cNvPr id="24" name="文本框 11"/>
            <p:cNvSpPr txBox="1"/>
            <p:nvPr/>
          </p:nvSpPr>
          <p:spPr>
            <a:xfrm>
              <a:off x="1465" y="3400"/>
              <a:ext cx="1632" cy="919"/>
            </a:xfrm>
            <a:prstGeom prst="rect">
              <a:avLst/>
            </a:prstGeom>
            <a:noFill/>
          </p:spPr>
          <p:txBody>
            <a:bodyPr wrap="square" rtlCol="0">
              <a:spAutoFit/>
            </a:bodyPr>
            <a:lstStyle/>
            <a:p>
              <a:r>
                <a:rPr lang="en-US" altLang="zh-CN" sz="3200" b="1">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rPr>
                <a:t>1</a:t>
              </a:r>
              <a:r>
                <a:rPr lang="zh-CN" altLang="en-US" sz="3200" b="1">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rPr>
                <a:t>个</a:t>
              </a:r>
              <a:endParaRPr lang="zh-CN" altLang="en-US" sz="3200" b="1">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endParaRPr>
            </a:p>
          </p:txBody>
        </p:sp>
        <p:sp>
          <p:nvSpPr>
            <p:cNvPr id="26" name="文本框 14"/>
            <p:cNvSpPr txBox="1"/>
            <p:nvPr>
              <p:custDataLst>
                <p:tags r:id="rId8"/>
              </p:custDataLst>
            </p:nvPr>
          </p:nvSpPr>
          <p:spPr>
            <a:xfrm>
              <a:off x="8609" y="3374"/>
              <a:ext cx="2944" cy="1309"/>
            </a:xfrm>
            <a:prstGeom prst="rect">
              <a:avLst/>
            </a:prstGeom>
            <a:noFill/>
          </p:spPr>
          <p:txBody>
            <a:bodyPr wrap="square" rtlCol="0">
              <a:spAutoFit/>
            </a:bodyPr>
            <a:lstStyle>
              <a:defPPr>
                <a:defRPr lang="zh-CN"/>
              </a:defPPr>
              <a:lvl1pPr>
                <a:defRPr sz="240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defRPr>
              </a:lvl1pPr>
            </a:lstStyle>
            <a:p>
              <a:r>
                <a:rPr lang="zh-CN" altLang="en-US" dirty="0" smtClean="0"/>
                <a:t>大麦地镇</a:t>
              </a:r>
              <a:endParaRPr lang="zh-CN" altLang="en-US" dirty="0"/>
            </a:p>
            <a:p>
              <a:endParaRPr lang="zh-CN" altLang="en-US" dirty="0"/>
            </a:p>
          </p:txBody>
        </p:sp>
      </p:grpSp>
      <p:grpSp>
        <p:nvGrpSpPr>
          <p:cNvPr id="27" name="组合 26"/>
          <p:cNvGrpSpPr/>
          <p:nvPr/>
        </p:nvGrpSpPr>
        <p:grpSpPr>
          <a:xfrm>
            <a:off x="939164" y="3557730"/>
            <a:ext cx="9494359" cy="1071880"/>
            <a:chOff x="1313" y="2980"/>
            <a:chExt cx="14130" cy="1688"/>
          </a:xfrm>
        </p:grpSpPr>
        <p:sp>
          <p:nvSpPr>
            <p:cNvPr id="31" name="圆角矩形 30"/>
            <p:cNvSpPr/>
            <p:nvPr>
              <p:custDataLst>
                <p:tags r:id="rId9"/>
              </p:custDataLst>
            </p:nvPr>
          </p:nvSpPr>
          <p:spPr>
            <a:xfrm>
              <a:off x="1313" y="2980"/>
              <a:ext cx="14130" cy="16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mj-ea"/>
                <a:ea typeface="+mj-ea"/>
              </a:endParaRPr>
            </a:p>
          </p:txBody>
        </p:sp>
        <p:sp>
          <p:nvSpPr>
            <p:cNvPr id="32" name="圆角矩形 31"/>
            <p:cNvSpPr/>
            <p:nvPr>
              <p:custDataLst>
                <p:tags r:id="rId10"/>
              </p:custDataLst>
            </p:nvPr>
          </p:nvSpPr>
          <p:spPr>
            <a:xfrm>
              <a:off x="3029" y="2980"/>
              <a:ext cx="5238" cy="1688"/>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lumMod val="50000"/>
                    </a:schemeClr>
                  </a:solidFill>
                  <a:latin typeface="+mj-ea"/>
                  <a:ea typeface="+mj-ea"/>
                </a:rPr>
                <a:t>重点村</a:t>
              </a:r>
              <a:endParaRPr lang="zh-CN" altLang="en-US" sz="2800" b="1" dirty="0">
                <a:solidFill>
                  <a:schemeClr val="tx1">
                    <a:lumMod val="50000"/>
                  </a:schemeClr>
                </a:solidFill>
                <a:latin typeface="+mj-ea"/>
                <a:ea typeface="+mj-ea"/>
              </a:endParaRPr>
            </a:p>
          </p:txBody>
        </p:sp>
        <p:sp>
          <p:nvSpPr>
            <p:cNvPr id="33" name="文本框 19"/>
            <p:cNvSpPr txBox="1"/>
            <p:nvPr>
              <p:custDataLst>
                <p:tags r:id="rId11"/>
              </p:custDataLst>
            </p:nvPr>
          </p:nvSpPr>
          <p:spPr>
            <a:xfrm>
              <a:off x="1465" y="3220"/>
              <a:ext cx="1632" cy="919"/>
            </a:xfrm>
            <a:prstGeom prst="rect">
              <a:avLst/>
            </a:prstGeom>
            <a:noFill/>
          </p:spPr>
          <p:txBody>
            <a:bodyPr wrap="square" rtlCol="0">
              <a:spAutoFit/>
            </a:bodyPr>
            <a:lstStyle/>
            <a:p>
              <a:r>
                <a:rPr lang="en-US" altLang="zh-CN" sz="3200" b="1" dirty="0" smtClean="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rPr>
                <a:t>1</a:t>
              </a:r>
              <a:r>
                <a:rPr lang="zh-CN" altLang="en-US" sz="3200" b="1" dirty="0" smtClean="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rPr>
                <a:t>个</a:t>
              </a:r>
              <a:endParaRPr lang="zh-CN" altLang="en-US" sz="3200" b="1" dirty="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endParaRPr>
            </a:p>
          </p:txBody>
        </p:sp>
        <p:sp>
          <p:nvSpPr>
            <p:cNvPr id="34" name="文本框 21"/>
            <p:cNvSpPr txBox="1"/>
            <p:nvPr>
              <p:custDataLst>
                <p:tags r:id="rId12"/>
              </p:custDataLst>
            </p:nvPr>
          </p:nvSpPr>
          <p:spPr>
            <a:xfrm>
              <a:off x="8499" y="3490"/>
              <a:ext cx="6728" cy="727"/>
            </a:xfrm>
            <a:prstGeom prst="rect">
              <a:avLst/>
            </a:prstGeom>
            <a:noFill/>
          </p:spPr>
          <p:txBody>
            <a:bodyPr wrap="square" rtlCol="0">
              <a:spAutoFit/>
            </a:bodyPr>
            <a:lstStyle>
              <a:defPPr>
                <a:defRPr lang="zh-CN"/>
              </a:defPPr>
              <a:lvl1pPr>
                <a:defRPr sz="240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defRPr>
              </a:lvl1pPr>
            </a:lstStyle>
            <a:p>
              <a:r>
                <a:rPr lang="zh-CN" altLang="zh-CN">
                  <a:effectLst/>
                </a:rPr>
                <a:t>普龙社区</a:t>
              </a:r>
              <a:endParaRPr lang="zh-CN" altLang="en-US" dirty="0"/>
            </a:p>
          </p:txBody>
        </p:sp>
      </p:grpSp>
      <p:grpSp>
        <p:nvGrpSpPr>
          <p:cNvPr id="35" name="组合 34"/>
          <p:cNvGrpSpPr/>
          <p:nvPr/>
        </p:nvGrpSpPr>
        <p:grpSpPr>
          <a:xfrm>
            <a:off x="958849" y="4782010"/>
            <a:ext cx="9476921" cy="1240790"/>
            <a:chOff x="1313" y="3220"/>
            <a:chExt cx="14240" cy="1954"/>
          </a:xfrm>
        </p:grpSpPr>
        <p:sp>
          <p:nvSpPr>
            <p:cNvPr id="36" name="圆角矩形 35"/>
            <p:cNvSpPr/>
            <p:nvPr>
              <p:custDataLst>
                <p:tags r:id="rId13"/>
              </p:custDataLst>
            </p:nvPr>
          </p:nvSpPr>
          <p:spPr>
            <a:xfrm>
              <a:off x="1313" y="3220"/>
              <a:ext cx="14130" cy="195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mj-ea"/>
                <a:ea typeface="+mj-ea"/>
              </a:endParaRPr>
            </a:p>
          </p:txBody>
        </p:sp>
        <p:sp>
          <p:nvSpPr>
            <p:cNvPr id="37" name="圆角矩形 36"/>
            <p:cNvSpPr/>
            <p:nvPr>
              <p:custDataLst>
                <p:tags r:id="rId14"/>
              </p:custDataLst>
            </p:nvPr>
          </p:nvSpPr>
          <p:spPr>
            <a:xfrm>
              <a:off x="3029" y="3220"/>
              <a:ext cx="5238" cy="1954"/>
            </a:xfrm>
            <a:prstGeom prst="round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lumMod val="50000"/>
                    </a:schemeClr>
                  </a:solidFill>
                  <a:latin typeface="+mj-ea"/>
                  <a:ea typeface="+mj-ea"/>
                </a:rPr>
                <a:t>一般村</a:t>
              </a:r>
              <a:endParaRPr lang="zh-CN" altLang="en-US" sz="2800" b="1" dirty="0">
                <a:solidFill>
                  <a:schemeClr val="tx1">
                    <a:lumMod val="50000"/>
                  </a:schemeClr>
                </a:solidFill>
                <a:latin typeface="+mj-ea"/>
                <a:ea typeface="+mj-ea"/>
              </a:endParaRPr>
            </a:p>
          </p:txBody>
        </p:sp>
        <p:sp>
          <p:nvSpPr>
            <p:cNvPr id="38" name="文本框 25"/>
            <p:cNvSpPr txBox="1"/>
            <p:nvPr>
              <p:custDataLst>
                <p:tags r:id="rId15"/>
              </p:custDataLst>
            </p:nvPr>
          </p:nvSpPr>
          <p:spPr>
            <a:xfrm>
              <a:off x="1465" y="3700"/>
              <a:ext cx="1632" cy="919"/>
            </a:xfrm>
            <a:prstGeom prst="rect">
              <a:avLst/>
            </a:prstGeom>
            <a:noFill/>
          </p:spPr>
          <p:txBody>
            <a:bodyPr wrap="square" rtlCol="0">
              <a:spAutoFit/>
            </a:bodyPr>
            <a:lstStyle/>
            <a:p>
              <a:r>
                <a:rPr lang="en-US" altLang="zh-CN" sz="3200" b="1" dirty="0" smtClean="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rPr>
                <a:t>8</a:t>
              </a:r>
              <a:r>
                <a:rPr lang="zh-CN" altLang="en-US" sz="3200" b="1" dirty="0" smtClean="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rPr>
                <a:t>个</a:t>
              </a:r>
              <a:endParaRPr lang="zh-CN" altLang="en-US" sz="3200" b="1" dirty="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endParaRPr>
            </a:p>
          </p:txBody>
        </p:sp>
        <p:sp>
          <p:nvSpPr>
            <p:cNvPr id="39" name="文本框 27"/>
            <p:cNvSpPr txBox="1"/>
            <p:nvPr>
              <p:custDataLst>
                <p:tags r:id="rId16"/>
              </p:custDataLst>
            </p:nvPr>
          </p:nvSpPr>
          <p:spPr>
            <a:xfrm>
              <a:off x="8609" y="3542"/>
              <a:ext cx="6944" cy="1309"/>
            </a:xfrm>
            <a:prstGeom prst="rect">
              <a:avLst/>
            </a:prstGeom>
            <a:noFill/>
          </p:spPr>
          <p:txBody>
            <a:bodyPr wrap="square" rtlCol="0">
              <a:spAutoFit/>
            </a:bodyPr>
            <a:lstStyle/>
            <a:p>
              <a:r>
                <a:rPr lang="zh-CN" altLang="en-US" sz="2400" dirty="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rPr>
                <a:t>蚕豆田、野牛、邦三、大麦地、河口、底土、光明、峨足村</a:t>
              </a:r>
              <a:endParaRPr lang="zh-CN" altLang="en-US" sz="2400" dirty="0">
                <a:solidFill>
                  <a:schemeClr val="tx1">
                    <a:lumMod val="50000"/>
                  </a:schemeClr>
                </a:solidFill>
                <a:effectLst>
                  <a:outerShdw blurRad="38100" dist="19050" dir="2700000" algn="tl" rotWithShape="0">
                    <a:schemeClr val="dk1">
                      <a:alpha val="40000"/>
                    </a:schemeClr>
                  </a:outerShdw>
                </a:effectLst>
                <a:latin typeface="+mj-ea"/>
                <a:ea typeface="+mj-ea"/>
                <a:cs typeface="黑体" panose="02010609060101010101" pitchFamily="49" charset="-122"/>
              </a:endParaRPr>
            </a:p>
          </p:txBody>
        </p:sp>
      </p:grpSp>
      <p:graphicFrame>
        <p:nvGraphicFramePr>
          <p:cNvPr id="4" name="表格 3"/>
          <p:cNvGraphicFramePr>
            <a:graphicFrameLocks noGrp="1"/>
          </p:cNvGraphicFramePr>
          <p:nvPr/>
        </p:nvGraphicFramePr>
        <p:xfrm>
          <a:off x="939164" y="6227270"/>
          <a:ext cx="9423399" cy="8413786"/>
        </p:xfrm>
        <a:graphic>
          <a:graphicData uri="http://schemas.openxmlformats.org/drawingml/2006/table">
            <a:tbl>
              <a:tblPr firstRow="1" firstCol="1" bandRow="1">
                <a:tableStyleId>{93296810-A885-4BE3-A3E7-6D5BEEA58F35}</a:tableStyleId>
              </a:tblPr>
              <a:tblGrid>
                <a:gridCol w="1667391"/>
                <a:gridCol w="3415767"/>
                <a:gridCol w="2871662"/>
                <a:gridCol w="1468579"/>
              </a:tblGrid>
              <a:tr h="630730">
                <a:tc gridSpan="4">
                  <a:txBody>
                    <a:bodyPr/>
                    <a:lstStyle/>
                    <a:p>
                      <a:pPr indent="127000" algn="ctr">
                        <a:lnSpc>
                          <a:spcPts val="2600"/>
                        </a:lnSpc>
                        <a:spcAft>
                          <a:spcPts val="0"/>
                        </a:spcAft>
                      </a:pPr>
                      <a:r>
                        <a:rPr lang="zh-CN" sz="2400" kern="0" dirty="0" smtClean="0">
                          <a:effectLst/>
                          <a:latin typeface="+mj-ea"/>
                          <a:ea typeface="+mj-ea"/>
                        </a:rPr>
                        <a:t>大麦</a:t>
                      </a:r>
                      <a:r>
                        <a:rPr lang="zh-CN" sz="2400" kern="0" dirty="0">
                          <a:effectLst/>
                          <a:latin typeface="+mj-ea"/>
                          <a:ea typeface="+mj-ea"/>
                        </a:rPr>
                        <a:t>地镇村镇体系职能结构规划</a:t>
                      </a:r>
                      <a:endParaRPr lang="zh-CN" sz="3600" kern="100" dirty="0">
                        <a:effectLst/>
                        <a:latin typeface="+mj-ea"/>
                        <a:ea typeface="+mj-ea"/>
                        <a:cs typeface="Times New Roman" panose="02020603050405020304" pitchFamily="18" charset="0"/>
                      </a:endParaRPr>
                    </a:p>
                  </a:txBody>
                  <a:tcPr marL="56927" marR="56927" marT="0" marB="0" anchor="ctr"/>
                </a:tc>
                <a:tc hMerge="1">
                  <a:tcPr/>
                </a:tc>
                <a:tc hMerge="1">
                  <a:tcPr/>
                </a:tc>
                <a:tc hMerge="1">
                  <a:tcPr/>
                </a:tc>
              </a:tr>
              <a:tr h="368676">
                <a:tc rowSpan="2">
                  <a:txBody>
                    <a:bodyPr/>
                    <a:lstStyle/>
                    <a:p>
                      <a:pPr indent="127000" algn="ctr">
                        <a:lnSpc>
                          <a:spcPts val="2600"/>
                        </a:lnSpc>
                        <a:spcAft>
                          <a:spcPts val="0"/>
                        </a:spcAft>
                      </a:pPr>
                      <a:r>
                        <a:rPr lang="zh-CN" sz="1400" kern="0">
                          <a:effectLst/>
                          <a:latin typeface="+mj-ea"/>
                          <a:ea typeface="+mj-ea"/>
                        </a:rPr>
                        <a:t>村镇</a:t>
                      </a:r>
                      <a:endParaRPr lang="zh-CN" sz="2800" kern="100">
                        <a:effectLst/>
                        <a:latin typeface="+mj-ea"/>
                        <a:ea typeface="+mj-ea"/>
                        <a:cs typeface="Times New Roman" panose="02020603050405020304" pitchFamily="18" charset="0"/>
                      </a:endParaRPr>
                    </a:p>
                  </a:txBody>
                  <a:tcPr marL="56927" marR="56927" marT="0" marB="0" anchor="ctr"/>
                </a:tc>
                <a:tc gridSpan="2">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主要发展方向（职能）</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c hMerge="1">
                  <a:tcPr/>
                </a:tc>
                <a:tc rowSpan="2">
                  <a:txBody>
                    <a:bodyPr/>
                    <a:lstStyle/>
                    <a:p>
                      <a:pPr indent="127000" algn="ctr">
                        <a:lnSpc>
                          <a:spcPts val="2600"/>
                        </a:lnSpc>
                        <a:spcAft>
                          <a:spcPts val="0"/>
                        </a:spcAft>
                      </a:pPr>
                      <a:r>
                        <a:rPr lang="zh-CN" sz="1400" kern="0">
                          <a:solidFill>
                            <a:schemeClr val="tx2">
                              <a:lumMod val="50000"/>
                            </a:schemeClr>
                          </a:solidFill>
                          <a:effectLst/>
                          <a:latin typeface="+mj-ea"/>
                          <a:ea typeface="+mj-ea"/>
                        </a:rPr>
                        <a:t>规划建设等级</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r>
              <a:tr h="368676">
                <a:tc vMerge="1">
                  <a:tcP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近期目标</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远期目标</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r h="788544">
                <a:tc>
                  <a:txBody>
                    <a:bodyPr/>
                    <a:lstStyle/>
                    <a:p>
                      <a:pPr indent="127000" algn="ctr">
                        <a:lnSpc>
                          <a:spcPts val="2600"/>
                        </a:lnSpc>
                        <a:spcAft>
                          <a:spcPts val="0"/>
                        </a:spcAft>
                      </a:pPr>
                      <a:r>
                        <a:rPr lang="zh-CN" sz="1400" kern="0" dirty="0">
                          <a:effectLst/>
                          <a:latin typeface="+mj-ea"/>
                          <a:ea typeface="+mj-ea"/>
                        </a:rPr>
                        <a:t>重点镇</a:t>
                      </a:r>
                      <a:endParaRPr lang="zh-CN" sz="2800" kern="100" dirty="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全镇政治、文化中心</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彝族小镇、旅游服务及全镇政治、文化中心</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重点发展型镇</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r>
              <a:tr h="788544">
                <a:tc>
                  <a:txBody>
                    <a:bodyPr/>
                    <a:lstStyle/>
                    <a:p>
                      <a:pPr indent="127000" algn="ctr">
                        <a:lnSpc>
                          <a:spcPts val="2600"/>
                        </a:lnSpc>
                        <a:spcAft>
                          <a:spcPts val="0"/>
                        </a:spcAft>
                      </a:pPr>
                      <a:r>
                        <a:rPr lang="zh-CN" sz="1400" kern="0">
                          <a:effectLst/>
                          <a:latin typeface="+mj-ea"/>
                          <a:ea typeface="+mj-ea"/>
                        </a:rPr>
                        <a:t>普龙</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以农业、热作开发为主，畜牧业发展为辅。</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以西红柿、阳光玫瑰、蔬菜等为主，旅游和畜牧业发展为辅</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重点发展型行政村</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r>
              <a:tr h="368676">
                <a:tc>
                  <a:txBody>
                    <a:bodyPr/>
                    <a:lstStyle/>
                    <a:p>
                      <a:pPr indent="127000" algn="ctr">
                        <a:lnSpc>
                          <a:spcPts val="2600"/>
                        </a:lnSpc>
                        <a:spcAft>
                          <a:spcPts val="0"/>
                        </a:spcAft>
                      </a:pPr>
                      <a:r>
                        <a:rPr lang="zh-CN" sz="1400" kern="0">
                          <a:effectLst/>
                          <a:latin typeface="+mj-ea"/>
                          <a:ea typeface="+mj-ea"/>
                        </a:rPr>
                        <a:t>光明</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发展热作种植、养殖业</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以养殖业、粮油、蔬菜为主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rowSpan="8">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一般发展型行政村</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r>
              <a:tr h="788544">
                <a:tc>
                  <a:txBody>
                    <a:bodyPr/>
                    <a:lstStyle/>
                    <a:p>
                      <a:pPr indent="127000" algn="ctr">
                        <a:lnSpc>
                          <a:spcPts val="2600"/>
                        </a:lnSpc>
                        <a:spcAft>
                          <a:spcPts val="0"/>
                        </a:spcAft>
                      </a:pPr>
                      <a:r>
                        <a:rPr lang="zh-CN" sz="1400" kern="0">
                          <a:effectLst/>
                          <a:latin typeface="+mj-ea"/>
                          <a:ea typeface="+mj-ea"/>
                        </a:rPr>
                        <a:t>峨足</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热作开发，养殖业为主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热作开发为主，辅以畜牧业，大力发展光伏产业</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r h="1208412">
                <a:tc>
                  <a:txBody>
                    <a:bodyPr/>
                    <a:lstStyle/>
                    <a:p>
                      <a:pPr indent="127000" algn="ctr">
                        <a:lnSpc>
                          <a:spcPts val="2600"/>
                        </a:lnSpc>
                        <a:spcAft>
                          <a:spcPts val="0"/>
                        </a:spcAft>
                      </a:pPr>
                      <a:r>
                        <a:rPr lang="zh-CN" sz="1400" kern="0">
                          <a:effectLst/>
                          <a:latin typeface="+mj-ea"/>
                          <a:ea typeface="+mj-ea"/>
                        </a:rPr>
                        <a:t>野牛</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以粮食、热作蔬菜种植为主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以畜牧业、核桃种植及林下资源开</a:t>
                      </a:r>
                      <a:br>
                        <a:rPr lang="en-US" sz="1400" kern="0">
                          <a:solidFill>
                            <a:schemeClr val="tx2">
                              <a:lumMod val="50000"/>
                            </a:schemeClr>
                          </a:solidFill>
                          <a:effectLst/>
                          <a:latin typeface="+mj-ea"/>
                          <a:ea typeface="+mj-ea"/>
                        </a:rPr>
                      </a:br>
                      <a:r>
                        <a:rPr lang="zh-CN" sz="1400" kern="0">
                          <a:solidFill>
                            <a:schemeClr val="tx2">
                              <a:lumMod val="50000"/>
                            </a:schemeClr>
                          </a:solidFill>
                          <a:effectLst/>
                          <a:latin typeface="+mj-ea"/>
                          <a:ea typeface="+mj-ea"/>
                        </a:rPr>
                        <a:t>发利用为主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r h="788544">
                <a:tc>
                  <a:txBody>
                    <a:bodyPr/>
                    <a:lstStyle/>
                    <a:p>
                      <a:pPr indent="127000" algn="ctr">
                        <a:lnSpc>
                          <a:spcPts val="2600"/>
                        </a:lnSpc>
                        <a:spcAft>
                          <a:spcPts val="0"/>
                        </a:spcAft>
                      </a:pPr>
                      <a:r>
                        <a:rPr lang="zh-CN" sz="1400" kern="0">
                          <a:effectLst/>
                          <a:latin typeface="+mj-ea"/>
                          <a:ea typeface="+mj-ea"/>
                        </a:rPr>
                        <a:t>邦三</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以粮食、热作蔬菜种植为主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以甘蔗、邦三红糖品牌、蔬菜及畜牧业为主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r h="788544">
                <a:tc>
                  <a:txBody>
                    <a:bodyPr/>
                    <a:lstStyle/>
                    <a:p>
                      <a:pPr indent="127000" algn="ctr">
                        <a:lnSpc>
                          <a:spcPts val="2600"/>
                        </a:lnSpc>
                        <a:spcAft>
                          <a:spcPts val="0"/>
                        </a:spcAft>
                      </a:pPr>
                      <a:r>
                        <a:rPr lang="zh-CN" sz="1400" kern="0">
                          <a:effectLst/>
                          <a:latin typeface="+mj-ea"/>
                          <a:ea typeface="+mj-ea"/>
                        </a:rPr>
                        <a:t>河口</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以粮食、热作蔬菜种植为主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以甘蔗、邦三红糖品牌、蔬菜及畜牧业为主</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r h="368676">
                <a:tc>
                  <a:txBody>
                    <a:bodyPr/>
                    <a:lstStyle/>
                    <a:p>
                      <a:pPr indent="127000" algn="ctr">
                        <a:lnSpc>
                          <a:spcPts val="2600"/>
                        </a:lnSpc>
                        <a:spcAft>
                          <a:spcPts val="0"/>
                        </a:spcAft>
                      </a:pPr>
                      <a:r>
                        <a:rPr lang="zh-CN" sz="1400" kern="0">
                          <a:effectLst/>
                          <a:latin typeface="+mj-ea"/>
                          <a:ea typeface="+mj-ea"/>
                        </a:rPr>
                        <a:t>大麦地</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热作开发，养殖业为主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以粮油、蔬果及及畜牧业为主</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r h="368676">
                <a:tc>
                  <a:txBody>
                    <a:bodyPr/>
                    <a:lstStyle/>
                    <a:p>
                      <a:pPr indent="127000" algn="ctr">
                        <a:lnSpc>
                          <a:spcPts val="2600"/>
                        </a:lnSpc>
                        <a:spcAft>
                          <a:spcPts val="0"/>
                        </a:spcAft>
                      </a:pPr>
                      <a:r>
                        <a:rPr lang="zh-CN" sz="1400" kern="0">
                          <a:effectLst/>
                          <a:latin typeface="+mj-ea"/>
                          <a:ea typeface="+mj-ea"/>
                        </a:rPr>
                        <a:t>底土</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a:solidFill>
                            <a:schemeClr val="tx2">
                              <a:lumMod val="50000"/>
                            </a:schemeClr>
                          </a:solidFill>
                          <a:effectLst/>
                          <a:latin typeface="+mj-ea"/>
                          <a:ea typeface="+mj-ea"/>
                        </a:rPr>
                        <a:t>以粮食种植，养殖业为主</a:t>
                      </a:r>
                      <a:endParaRPr lang="zh-CN" sz="2800" kern="10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以粮油、蔬果及及畜牧业为主</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r h="788544">
                <a:tc>
                  <a:txBody>
                    <a:bodyPr/>
                    <a:lstStyle/>
                    <a:p>
                      <a:pPr indent="127000" algn="ctr">
                        <a:lnSpc>
                          <a:spcPts val="2600"/>
                        </a:lnSpc>
                        <a:spcAft>
                          <a:spcPts val="0"/>
                        </a:spcAft>
                      </a:pPr>
                      <a:r>
                        <a:rPr lang="zh-CN" sz="1400" kern="0">
                          <a:effectLst/>
                          <a:latin typeface="+mj-ea"/>
                          <a:ea typeface="+mj-ea"/>
                        </a:rPr>
                        <a:t>蚕豆田</a:t>
                      </a:r>
                      <a:endParaRPr lang="zh-CN" sz="2800" kern="100">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发展热作种植、反季蔬菜种植</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c>
                  <a:txBody>
                    <a:bodyPr/>
                    <a:lstStyle/>
                    <a:p>
                      <a:pPr indent="127000" algn="ctr">
                        <a:lnSpc>
                          <a:spcPts val="2600"/>
                        </a:lnSpc>
                        <a:spcAft>
                          <a:spcPts val="0"/>
                        </a:spcAft>
                      </a:pPr>
                      <a:r>
                        <a:rPr lang="zh-CN" sz="1400" kern="0" dirty="0">
                          <a:solidFill>
                            <a:schemeClr val="tx2">
                              <a:lumMod val="50000"/>
                            </a:schemeClr>
                          </a:solidFill>
                          <a:effectLst/>
                          <a:latin typeface="+mj-ea"/>
                          <a:ea typeface="+mj-ea"/>
                        </a:rPr>
                        <a:t>以粮油、蔬果及及畜牧业为主，大力发展光伏产业</a:t>
                      </a:r>
                      <a:endParaRPr lang="zh-CN" sz="2800" kern="100" dirty="0">
                        <a:solidFill>
                          <a:schemeClr val="tx2">
                            <a:lumMod val="50000"/>
                          </a:schemeClr>
                        </a:solidFill>
                        <a:effectLst/>
                        <a:latin typeface="+mj-ea"/>
                        <a:ea typeface="+mj-ea"/>
                        <a:cs typeface="Times New Roman" panose="02020603050405020304" pitchFamily="18" charset="0"/>
                      </a:endParaRPr>
                    </a:p>
                  </a:txBody>
                  <a:tcPr marL="56927" marR="56927" marT="0" marB="0" anchor="ctr"/>
                </a:tc>
                <a:tc vMerge="1">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2926080" y="1020201"/>
            <a:ext cx="7765415" cy="461665"/>
          </a:xfrm>
          <a:prstGeom prst="rect">
            <a:avLst/>
          </a:prstGeom>
        </p:spPr>
        <p:txBody>
          <a:bodyPr wrap="square">
            <a:spAutoFit/>
          </a:bodyPr>
          <a:lstStyle/>
          <a:p>
            <a:r>
              <a:rPr lang="zh-CN" altLang="en-US" sz="2400" b="1" dirty="0">
                <a:solidFill>
                  <a:srgbClr val="160B11"/>
                </a:solidFill>
                <a:latin typeface="微软雅黑" panose="020B0503020204020204" pitchFamily="34" charset="-122"/>
                <a:ea typeface="微软雅黑" panose="020B0503020204020204" pitchFamily="34" charset="-122"/>
              </a:rPr>
              <a:t>构建</a:t>
            </a:r>
            <a:r>
              <a:rPr lang="en-US" altLang="zh-CN"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rPr>
              <a:t>一心、两带、三区</a:t>
            </a:r>
            <a:r>
              <a:rPr lang="en-US" altLang="zh-CN"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a:solidFill>
                  <a:srgbClr val="160B11"/>
                </a:solidFill>
                <a:latin typeface="微软雅黑" panose="020B0503020204020204" pitchFamily="34" charset="-122"/>
                <a:ea typeface="微软雅黑" panose="020B0503020204020204" pitchFamily="34" charset="-122"/>
              </a:rPr>
              <a:t>的产业空间格局。</a:t>
            </a:r>
            <a:endParaRPr lang="zh-CN" altLang="en-US" sz="2400" b="1" dirty="0">
              <a:solidFill>
                <a:srgbClr val="160B1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35" y="224155"/>
            <a:ext cx="10690860" cy="616585"/>
            <a:chOff x="1" y="818"/>
            <a:chExt cx="16836" cy="971"/>
          </a:xfrm>
        </p:grpSpPr>
        <p:sp>
          <p:nvSpPr>
            <p:cNvPr id="3" name="矩形 2"/>
            <p:cNvSpPr/>
            <p:nvPr>
              <p:custDataLst>
                <p:tags r:id="rId2"/>
              </p:custDataLst>
            </p:nvPr>
          </p:nvSpPr>
          <p:spPr>
            <a:xfrm>
              <a:off x="1498" y="858"/>
              <a:ext cx="13232" cy="843"/>
            </a:xfrm>
            <a:prstGeom prst="rect">
              <a:avLst/>
            </a:prstGeom>
          </p:spPr>
          <p:txBody>
            <a:bodyPr wrap="square">
              <a:spAutoFit/>
            </a:bodyPr>
            <a:lstStyle/>
            <a:p>
              <a:pPr lvl="0" defTabSz="1238885" fontAlgn="auto">
                <a:lnSpc>
                  <a:spcPct val="80000"/>
                </a:lnSpc>
                <a:spcBef>
                  <a:spcPts val="1200"/>
                </a:spcBef>
                <a:spcAft>
                  <a:spcPts val="1200"/>
                </a:spcAft>
                <a:defRPr/>
              </a:pPr>
              <a:r>
                <a:rPr lang="en-US" altLang="zh-CN" sz="3600" b="1" dirty="0">
                  <a:solidFill>
                    <a:srgbClr val="32A48D"/>
                  </a:solidFill>
                  <a:latin typeface="微软雅黑" panose="020B0503020204020204" pitchFamily="34" charset="-122"/>
                  <a:ea typeface="微软雅黑" panose="020B0503020204020204" pitchFamily="34" charset="-122"/>
                </a:rPr>
                <a:t>5.2 </a:t>
              </a:r>
              <a:r>
                <a:rPr lang="zh-CN" altLang="en-US" sz="3600" b="1" dirty="0">
                  <a:solidFill>
                    <a:srgbClr val="32A48D"/>
                  </a:solidFill>
                  <a:latin typeface="微软雅黑" panose="020B0503020204020204" pitchFamily="34" charset="-122"/>
                  <a:ea typeface="微软雅黑" panose="020B0503020204020204" pitchFamily="34" charset="-122"/>
                  <a:sym typeface="+mn-lt"/>
                </a:rPr>
                <a:t>产业空间布局</a:t>
              </a:r>
              <a:endParaRPr lang="zh-CN" altLang="en-US" sz="3600" b="1" dirty="0">
                <a:solidFill>
                  <a:srgbClr val="32A48D"/>
                </a:solidFill>
                <a:latin typeface="微软雅黑" panose="020B0503020204020204" pitchFamily="34" charset="-122"/>
                <a:ea typeface="微软雅黑" panose="020B0503020204020204" pitchFamily="34" charset="-122"/>
                <a:sym typeface="+mn-lt"/>
              </a:endParaRPr>
            </a:p>
          </p:txBody>
        </p:sp>
        <p:cxnSp>
          <p:nvCxnSpPr>
            <p:cNvPr id="6" name="直接连接符 5"/>
            <p:cNvCxnSpPr/>
            <p:nvPr>
              <p:custDataLst>
                <p:tags r:id="rId3"/>
              </p:custDataLst>
            </p:nvPr>
          </p:nvCxnSpPr>
          <p:spPr>
            <a:xfrm>
              <a:off x="1" y="1789"/>
              <a:ext cx="16836" cy="0"/>
            </a:xfrm>
            <a:prstGeom prst="line">
              <a:avLst/>
            </a:prstGeom>
            <a:ln w="50800">
              <a:solidFill>
                <a:srgbClr val="32A48D"/>
              </a:solidFill>
            </a:ln>
          </p:spPr>
          <p:style>
            <a:lnRef idx="1">
              <a:schemeClr val="accent1"/>
            </a:lnRef>
            <a:fillRef idx="0">
              <a:schemeClr val="accent1"/>
            </a:fillRef>
            <a:effectRef idx="0">
              <a:schemeClr val="accent1"/>
            </a:effectRef>
            <a:fontRef idx="minor">
              <a:schemeClr val="tx1"/>
            </a:fontRef>
          </p:style>
        </p:cxnSp>
        <p:sp>
          <p:nvSpPr>
            <p:cNvPr id="9" name="燕尾形 8"/>
            <p:cNvSpPr/>
            <p:nvPr>
              <p:custDataLst>
                <p:tags r:id="rId4"/>
              </p:custDataLst>
            </p:nvPr>
          </p:nvSpPr>
          <p:spPr>
            <a:xfrm>
              <a:off x="85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 10"/>
            <p:cNvSpPr/>
            <p:nvPr>
              <p:custDataLst>
                <p:tags r:id="rId5"/>
              </p:custDataLst>
            </p:nvPr>
          </p:nvSpPr>
          <p:spPr>
            <a:xfrm>
              <a:off x="39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94690" y="1700967"/>
            <a:ext cx="9497060" cy="12987490"/>
            <a:chOff x="2095" y="4337"/>
            <a:chExt cx="13526" cy="3418"/>
          </a:xfrm>
        </p:grpSpPr>
        <p:grpSp>
          <p:nvGrpSpPr>
            <p:cNvPr id="22" name="Group 5"/>
            <p:cNvGrpSpPr/>
            <p:nvPr>
              <p:custDataLst>
                <p:tags r:id="rId6"/>
              </p:custDataLst>
            </p:nvPr>
          </p:nvGrpSpPr>
          <p:grpSpPr>
            <a:xfrm>
              <a:off x="2095" y="4337"/>
              <a:ext cx="13526" cy="3418"/>
              <a:chOff x="807" y="2514"/>
              <a:chExt cx="14660" cy="3731"/>
            </a:xfrm>
          </p:grpSpPr>
          <p:sp>
            <p:nvSpPr>
              <p:cNvPr id="24" name="矩形 1"/>
              <p:cNvSpPr/>
              <p:nvPr>
                <p:custDataLst>
                  <p:tags r:id="rId7"/>
                </p:custDataLst>
              </p:nvPr>
            </p:nvSpPr>
            <p:spPr>
              <a:xfrm>
                <a:off x="807" y="2514"/>
                <a:ext cx="14660" cy="3722"/>
              </a:xfrm>
              <a:prstGeom prst="rect">
                <a:avLst/>
              </a:prstGeom>
              <a:noFill/>
              <a:ln w="38100">
                <a:solidFill>
                  <a:srgbClr val="32A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矩形 3"/>
              <p:cNvSpPr/>
              <p:nvPr>
                <p:custDataLst>
                  <p:tags r:id="rId8"/>
                </p:custDataLst>
              </p:nvPr>
            </p:nvSpPr>
            <p:spPr>
              <a:xfrm>
                <a:off x="807" y="2523"/>
                <a:ext cx="800" cy="800"/>
              </a:xfrm>
              <a:prstGeom prst="rect">
                <a:avLst/>
              </a:prstGeom>
              <a:solidFill>
                <a:srgbClr val="32A48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8" name="矩形 4"/>
              <p:cNvSpPr/>
              <p:nvPr>
                <p:custDataLst>
                  <p:tags r:id="rId9"/>
                </p:custDataLst>
              </p:nvPr>
            </p:nvSpPr>
            <p:spPr>
              <a:xfrm>
                <a:off x="14667" y="5445"/>
                <a:ext cx="800" cy="800"/>
              </a:xfrm>
              <a:prstGeom prst="rect">
                <a:avLst/>
              </a:prstGeom>
              <a:solidFill>
                <a:srgbClr val="32A48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9" name="矩形 2"/>
              <p:cNvSpPr/>
              <p:nvPr>
                <p:custDataLst>
                  <p:tags r:id="rId10"/>
                </p:custDataLst>
              </p:nvPr>
            </p:nvSpPr>
            <p:spPr>
              <a:xfrm>
                <a:off x="1046" y="2672"/>
                <a:ext cx="14202" cy="3390"/>
              </a:xfrm>
              <a:prstGeom prst="rect">
                <a:avLst/>
              </a:prstGeom>
              <a:solidFill>
                <a:schemeClr val="lt1"/>
              </a:solidFill>
              <a:ln w="12700">
                <a:solidFill>
                  <a:srgbClr val="32A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23" name="Title 6"/>
            <p:cNvSpPr txBox="1"/>
            <p:nvPr>
              <p:custDataLst>
                <p:tags r:id="rId11"/>
              </p:custDataLst>
            </p:nvPr>
          </p:nvSpPr>
          <p:spPr>
            <a:xfrm>
              <a:off x="2554" y="4482"/>
              <a:ext cx="12865" cy="310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457200">
                <a:lnSpc>
                  <a:spcPct val="150000"/>
                </a:lnSpc>
              </a:pPr>
              <a:r>
                <a:rPr lang="zh-CN" altLang="zh-CN" sz="2800" b="1" dirty="0">
                  <a:solidFill>
                    <a:srgbClr val="FF0000"/>
                  </a:solidFill>
                  <a:latin typeface="微软雅黑" panose="020B0503020204020204" pitchFamily="34" charset="-122"/>
                  <a:ea typeface="微软雅黑" panose="020B0503020204020204" pitchFamily="34" charset="-122"/>
                </a:rPr>
                <a:t>一心</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zh-CN" sz="2400" b="1" dirty="0" smtClean="0">
                  <a:solidFill>
                    <a:schemeClr val="tx2">
                      <a:lumMod val="50000"/>
                    </a:schemeClr>
                  </a:solidFill>
                  <a:latin typeface="微软雅黑" panose="020B0503020204020204" pitchFamily="34" charset="-122"/>
                  <a:ea typeface="微软雅黑" panose="020B0503020204020204" pitchFamily="34" charset="-122"/>
                </a:rPr>
                <a:t>是</a:t>
              </a:r>
              <a:r>
                <a:rPr lang="zh-CN" altLang="zh-CN" sz="2400" b="1" dirty="0">
                  <a:solidFill>
                    <a:schemeClr val="tx2">
                      <a:lumMod val="50000"/>
                    </a:schemeClr>
                  </a:solidFill>
                  <a:latin typeface="微软雅黑" panose="020B0503020204020204" pitchFamily="34" charset="-122"/>
                  <a:ea typeface="微软雅黑" panose="020B0503020204020204" pitchFamily="34" charset="-122"/>
                </a:rPr>
                <a:t>指重点发展的大麦地城镇中心区</a:t>
              </a:r>
              <a:r>
                <a:rPr lang="zh-CN" altLang="zh-CN" sz="2400" b="1" dirty="0" smtClean="0">
                  <a:solidFill>
                    <a:schemeClr val="tx2">
                      <a:lumMod val="50000"/>
                    </a:schemeClr>
                  </a:solidFill>
                  <a:latin typeface="微软雅黑" panose="020B0503020204020204" pitchFamily="34" charset="-122"/>
                  <a:ea typeface="微软雅黑" panose="020B0503020204020204" pitchFamily="34" charset="-122"/>
                </a:rPr>
                <a:t>；</a:t>
              </a:r>
              <a:endParaRPr lang="en-US" altLang="zh-CN" sz="2400" b="1" dirty="0" smtClean="0">
                <a:solidFill>
                  <a:schemeClr val="tx2">
                    <a:lumMod val="50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zh-CN" sz="2800" b="1" dirty="0">
                  <a:solidFill>
                    <a:srgbClr val="FF0000"/>
                  </a:solidFill>
                  <a:latin typeface="微软雅黑" panose="020B0503020204020204" pitchFamily="34" charset="-122"/>
                  <a:ea typeface="微软雅黑" panose="020B0503020204020204" pitchFamily="34" charset="-122"/>
                </a:rPr>
                <a:t>两带</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zh-CN" sz="2400" b="1" dirty="0" smtClean="0">
                  <a:solidFill>
                    <a:schemeClr val="tx2">
                      <a:lumMod val="50000"/>
                    </a:schemeClr>
                  </a:solidFill>
                  <a:latin typeface="微软雅黑" panose="020B0503020204020204" pitchFamily="34" charset="-122"/>
                  <a:ea typeface="微软雅黑" panose="020B0503020204020204" pitchFamily="34" charset="-122"/>
                </a:rPr>
                <a:t>是</a:t>
              </a:r>
              <a:r>
                <a:rPr lang="zh-CN" altLang="zh-CN" sz="2400" b="1" dirty="0">
                  <a:solidFill>
                    <a:schemeClr val="tx2">
                      <a:lumMod val="50000"/>
                    </a:schemeClr>
                  </a:solidFill>
                  <a:latin typeface="微软雅黑" panose="020B0503020204020204" pitchFamily="34" charset="-122"/>
                  <a:ea typeface="微软雅黑" panose="020B0503020204020204" pitchFamily="34" charset="-122"/>
                </a:rPr>
                <a:t>指绿汁江一二三产融合发展示范带、河口河乡村振兴产业示范带</a:t>
              </a:r>
              <a:r>
                <a:rPr lang="zh-CN" altLang="zh-CN" sz="2400" b="1" dirty="0" smtClean="0">
                  <a:solidFill>
                    <a:schemeClr val="tx2">
                      <a:lumMod val="50000"/>
                    </a:schemeClr>
                  </a:solidFill>
                  <a:latin typeface="微软雅黑" panose="020B0503020204020204" pitchFamily="34" charset="-122"/>
                  <a:ea typeface="微软雅黑" panose="020B0503020204020204" pitchFamily="34" charset="-122"/>
                </a:rPr>
                <a:t>；</a:t>
              </a:r>
              <a:endParaRPr lang="en-US" altLang="zh-CN" sz="2400" b="1" dirty="0" smtClean="0">
                <a:solidFill>
                  <a:schemeClr val="tx2">
                    <a:lumMod val="50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zh-CN" sz="2800" b="1" dirty="0">
                  <a:solidFill>
                    <a:srgbClr val="FF0000"/>
                  </a:solidFill>
                  <a:latin typeface="微软雅黑" panose="020B0503020204020204" pitchFamily="34" charset="-122"/>
                  <a:ea typeface="微软雅黑" panose="020B0503020204020204" pitchFamily="34" charset="-122"/>
                </a:rPr>
                <a:t>三区</a:t>
              </a:r>
              <a:r>
                <a:rPr lang="zh-CN" altLang="en-US" sz="2800" b="1" dirty="0">
                  <a:solidFill>
                    <a:srgbClr val="FF0000"/>
                  </a:solidFill>
                  <a:latin typeface="微软雅黑" panose="020B0503020204020204" pitchFamily="34" charset="-122"/>
                  <a:ea typeface="微软雅黑" panose="020B0503020204020204" pitchFamily="34" charset="-122"/>
                </a:rPr>
                <a:t>：</a:t>
              </a:r>
              <a:endParaRPr lang="en-US" altLang="zh-CN" sz="28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zh-CN" altLang="en-US" sz="2400" b="1" dirty="0" smtClean="0">
                  <a:solidFill>
                    <a:schemeClr val="tx2">
                      <a:lumMod val="50000"/>
                    </a:schemeClr>
                  </a:solidFill>
                  <a:latin typeface="微软雅黑" panose="020B0503020204020204" pitchFamily="34" charset="-122"/>
                  <a:ea typeface="微软雅黑" panose="020B0503020204020204" pitchFamily="34" charset="-122"/>
                  <a:sym typeface="+mn-ea"/>
                </a:rPr>
                <a:t>山地</a:t>
              </a:r>
              <a:r>
                <a:rPr lang="zh-CN" altLang="en-US" sz="2400" b="1" dirty="0">
                  <a:solidFill>
                    <a:schemeClr val="tx2">
                      <a:lumMod val="50000"/>
                    </a:schemeClr>
                  </a:solidFill>
                  <a:latin typeface="微软雅黑" panose="020B0503020204020204" pitchFamily="34" charset="-122"/>
                  <a:ea typeface="微软雅黑" panose="020B0503020204020204" pitchFamily="34" charset="-122"/>
                  <a:sym typeface="+mn-ea"/>
                </a:rPr>
                <a:t>特色种植</a:t>
              </a:r>
              <a:r>
                <a:rPr lang="zh-CN" altLang="en-US" sz="2400" b="1" dirty="0" smtClean="0">
                  <a:solidFill>
                    <a:schemeClr val="tx2">
                      <a:lumMod val="50000"/>
                    </a:schemeClr>
                  </a:solidFill>
                  <a:latin typeface="微软雅黑" panose="020B0503020204020204" pitchFamily="34" charset="-122"/>
                  <a:ea typeface="微软雅黑" panose="020B0503020204020204" pitchFamily="34" charset="-122"/>
                  <a:sym typeface="+mn-ea"/>
                </a:rPr>
                <a:t>区</a:t>
              </a:r>
              <a:r>
                <a:rPr lang="zh-CN" altLang="en-US" sz="2400" b="1" dirty="0">
                  <a:solidFill>
                    <a:schemeClr val="tx2">
                      <a:lumMod val="50000"/>
                    </a:schemeClr>
                  </a:solidFill>
                  <a:latin typeface="微软雅黑" panose="020B0503020204020204" pitchFamily="34" charset="-122"/>
                  <a:ea typeface="微软雅黑" panose="020B0503020204020204" pitchFamily="34" charset="-122"/>
                  <a:sym typeface="+mn-ea"/>
                </a:rPr>
                <a:t>、</a:t>
              </a:r>
              <a:r>
                <a:rPr lang="zh-CN" altLang="en-US" sz="2400" b="1" dirty="0" smtClean="0">
                  <a:solidFill>
                    <a:schemeClr val="tx2">
                      <a:lumMod val="50000"/>
                    </a:schemeClr>
                  </a:solidFill>
                  <a:latin typeface="微软雅黑" panose="020B0503020204020204" pitchFamily="34" charset="-122"/>
                  <a:ea typeface="微软雅黑" panose="020B0503020204020204" pitchFamily="34" charset="-122"/>
                  <a:sym typeface="+mn-ea"/>
                </a:rPr>
                <a:t>种养</a:t>
              </a:r>
              <a:r>
                <a:rPr lang="zh-CN" altLang="en-US" sz="2400" b="1" dirty="0">
                  <a:solidFill>
                    <a:schemeClr val="tx2">
                      <a:lumMod val="50000"/>
                    </a:schemeClr>
                  </a:solidFill>
                  <a:latin typeface="微软雅黑" panose="020B0503020204020204" pitchFamily="34" charset="-122"/>
                  <a:ea typeface="微软雅黑" panose="020B0503020204020204" pitchFamily="34" charset="-122"/>
                  <a:sym typeface="+mn-ea"/>
                </a:rPr>
                <a:t>综合发展</a:t>
              </a:r>
              <a:r>
                <a:rPr lang="zh-CN" altLang="en-US" sz="2400" b="1" dirty="0" smtClean="0">
                  <a:solidFill>
                    <a:schemeClr val="tx2">
                      <a:lumMod val="50000"/>
                    </a:schemeClr>
                  </a:solidFill>
                  <a:latin typeface="微软雅黑" panose="020B0503020204020204" pitchFamily="34" charset="-122"/>
                  <a:ea typeface="微软雅黑" panose="020B0503020204020204" pitchFamily="34" charset="-122"/>
                  <a:sym typeface="+mn-ea"/>
                </a:rPr>
                <a:t>区、河谷</a:t>
              </a:r>
              <a:r>
                <a:rPr lang="zh-CN" altLang="en-US" sz="2400" b="1" dirty="0">
                  <a:solidFill>
                    <a:schemeClr val="tx2">
                      <a:lumMod val="50000"/>
                    </a:schemeClr>
                  </a:solidFill>
                  <a:latin typeface="微软雅黑" panose="020B0503020204020204" pitchFamily="34" charset="-122"/>
                  <a:ea typeface="微软雅黑" panose="020B0503020204020204" pitchFamily="34" charset="-122"/>
                  <a:sym typeface="+mn-ea"/>
                </a:rPr>
                <a:t>现代农业发展区</a:t>
              </a:r>
              <a:endParaRPr lang="zh-CN" altLang="en-US" sz="2400" b="1" dirty="0">
                <a:solidFill>
                  <a:schemeClr val="tx2">
                    <a:lumMod val="50000"/>
                  </a:schemeClr>
                </a:solidFill>
                <a:latin typeface="微软雅黑" panose="020B0503020204020204" pitchFamily="34" charset="-122"/>
                <a:ea typeface="微软雅黑" panose="020B0503020204020204" pitchFamily="34" charset="-122"/>
                <a:sym typeface="+mn-ea"/>
              </a:endParaRPr>
            </a:p>
            <a:p>
              <a:pPr indent="457200">
                <a:lnSpc>
                  <a:spcPct val="150000"/>
                </a:lnSpc>
              </a:pPr>
              <a:endParaRPr lang="zh-CN" altLang="en-US" sz="2400" b="1" dirty="0" smtClean="0">
                <a:solidFill>
                  <a:schemeClr val="tx2">
                    <a:lumMod val="50000"/>
                  </a:schemeClr>
                </a:solidFill>
                <a:latin typeface="微软雅黑" panose="020B0503020204020204" pitchFamily="34" charset="-122"/>
                <a:ea typeface="微软雅黑" panose="020B0503020204020204" pitchFamily="34" charset="-122"/>
                <a:sym typeface="+mn-ea"/>
              </a:endParaRPr>
            </a:p>
          </p:txBody>
        </p:sp>
      </p:grpSp>
      <p:sp>
        <p:nvSpPr>
          <p:cNvPr id="30" name="矩形 29"/>
          <p:cNvSpPr/>
          <p:nvPr/>
        </p:nvSpPr>
        <p:spPr>
          <a:xfrm>
            <a:off x="513530" y="918603"/>
            <a:ext cx="2186127" cy="621128"/>
          </a:xfrm>
          <a:prstGeom prst="rect">
            <a:avLst/>
          </a:prstGeom>
          <a:solidFill>
            <a:srgbClr val="32A48D"/>
          </a:solidFill>
          <a:ln>
            <a:noFill/>
          </a:ln>
        </p:spPr>
        <p:style>
          <a:lnRef idx="2">
            <a:schemeClr val="accent6">
              <a:shade val="50000"/>
            </a:schemeClr>
          </a:lnRef>
          <a:fillRef idx="1">
            <a:schemeClr val="accent6"/>
          </a:fillRef>
          <a:effectRef idx="0">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2800" b="1">
              <a:latin typeface="微软雅黑" panose="020B0503020204020204" pitchFamily="34" charset="-122"/>
              <a:ea typeface="微软雅黑" panose="020B0503020204020204" pitchFamily="34" charset="-122"/>
            </a:endParaRPr>
          </a:p>
        </p:txBody>
      </p:sp>
      <p:sp>
        <p:nvSpPr>
          <p:cNvPr id="31" name="矩形 30"/>
          <p:cNvSpPr/>
          <p:nvPr/>
        </p:nvSpPr>
        <p:spPr>
          <a:xfrm>
            <a:off x="784894" y="979284"/>
            <a:ext cx="1726077" cy="523220"/>
          </a:xfrm>
          <a:prstGeom prst="rect">
            <a:avLst/>
          </a:prstGeom>
        </p:spPr>
        <p:txBody>
          <a:bodyPr wrap="square">
            <a:spAutoFit/>
          </a:bodyPr>
          <a:lstStyle/>
          <a:p>
            <a:r>
              <a:rPr lang="zh-CN" altLang="en-US" sz="2800" b="1" dirty="0">
                <a:solidFill>
                  <a:schemeClr val="bg1"/>
                </a:solidFill>
                <a:latin typeface="+mj-ea"/>
                <a:ea typeface="+mj-ea"/>
                <a:sym typeface="+mn-ea"/>
              </a:rPr>
              <a:t>产业布局</a:t>
            </a:r>
            <a:endParaRPr lang="zh-CN" altLang="en-US" sz="2800" b="1" dirty="0">
              <a:solidFill>
                <a:schemeClr val="bg1"/>
              </a:solidFill>
              <a:latin typeface="+mj-ea"/>
              <a:ea typeface="+mj-ea"/>
              <a:sym typeface="+mn-ea"/>
            </a:endParaRPr>
          </a:p>
        </p:txBody>
      </p:sp>
      <p:pic>
        <p:nvPicPr>
          <p:cNvPr id="18" name="图片 17" descr="E:\00-工作资料\35-双柏大麦地和安龙堡乡国空\03-过程资料\00双柏国空底图\大麦地镇底图.jpg大麦地镇底图"/>
          <p:cNvPicPr>
            <a:picLocks noChangeAspect="1"/>
          </p:cNvPicPr>
          <p:nvPr>
            <p:custDataLst>
              <p:tags r:id="rId12"/>
            </p:custDataLst>
          </p:nvPr>
        </p:nvPicPr>
        <p:blipFill>
          <a:blip r:embed="rId13"/>
          <a:srcRect/>
          <a:stretch>
            <a:fillRect/>
          </a:stretch>
        </p:blipFill>
        <p:spPr>
          <a:xfrm>
            <a:off x="1604645" y="5338854"/>
            <a:ext cx="7482840" cy="8708390"/>
          </a:xfrm>
          <a:prstGeom prst="rect">
            <a:avLst/>
          </a:prstGeom>
        </p:spPr>
      </p:pic>
      <p:sp>
        <p:nvSpPr>
          <p:cNvPr id="20" name="矩形 19"/>
          <p:cNvSpPr/>
          <p:nvPr/>
        </p:nvSpPr>
        <p:spPr>
          <a:xfrm>
            <a:off x="1604962" y="5335996"/>
            <a:ext cx="7483475" cy="871410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2205672" y="6239601"/>
            <a:ext cx="6817360" cy="6927850"/>
            <a:chOff x="12471" y="3873"/>
            <a:chExt cx="10736" cy="10910"/>
          </a:xfrm>
        </p:grpSpPr>
        <p:sp>
          <p:nvSpPr>
            <p:cNvPr id="27" name="任意多边形 26"/>
            <p:cNvSpPr/>
            <p:nvPr/>
          </p:nvSpPr>
          <p:spPr>
            <a:xfrm>
              <a:off x="12471" y="3873"/>
              <a:ext cx="10737" cy="10781"/>
            </a:xfrm>
            <a:custGeom>
              <a:avLst/>
              <a:gdLst>
                <a:gd name="connsiteX0" fmla="*/ 390 w 10597"/>
                <a:gd name="connsiteY0" fmla="*/ 429 h 10781"/>
                <a:gd name="connsiteX1" fmla="*/ 707 w 10597"/>
                <a:gd name="connsiteY1" fmla="*/ 1622 h 10781"/>
                <a:gd name="connsiteX2" fmla="*/ 659 w 10597"/>
                <a:gd name="connsiteY2" fmla="*/ 2606 h 10781"/>
                <a:gd name="connsiteX3" fmla="*/ 285 w 10597"/>
                <a:gd name="connsiteY3" fmla="*/ 3504 h 10781"/>
                <a:gd name="connsiteX4" fmla="*/ 155 w 10597"/>
                <a:gd name="connsiteY4" fmla="*/ 4082 h 10781"/>
                <a:gd name="connsiteX5" fmla="*/ 551 w 10597"/>
                <a:gd name="connsiteY5" fmla="*/ 5030 h 10781"/>
                <a:gd name="connsiteX6" fmla="*/ 647 w 10597"/>
                <a:gd name="connsiteY6" fmla="*/ 5486 h 10781"/>
                <a:gd name="connsiteX7" fmla="*/ 1320 w 10597"/>
                <a:gd name="connsiteY7" fmla="*/ 5799 h 10781"/>
                <a:gd name="connsiteX8" fmla="*/ 1979 w 10597"/>
                <a:gd name="connsiteY8" fmla="*/ 6779 h 10781"/>
                <a:gd name="connsiteX9" fmla="*/ 2915 w 10597"/>
                <a:gd name="connsiteY9" fmla="*/ 7451 h 10781"/>
                <a:gd name="connsiteX10" fmla="*/ 4170 w 10597"/>
                <a:gd name="connsiteY10" fmla="*/ 8004 h 10781"/>
                <a:gd name="connsiteX11" fmla="*/ 4605 w 10597"/>
                <a:gd name="connsiteY11" fmla="*/ 8529 h 10781"/>
                <a:gd name="connsiteX12" fmla="*/ 4605 w 10597"/>
                <a:gd name="connsiteY12" fmla="*/ 8874 h 10781"/>
                <a:gd name="connsiteX13" fmla="*/ 4875 w 10597"/>
                <a:gd name="connsiteY13" fmla="*/ 8934 h 10781"/>
                <a:gd name="connsiteX14" fmla="*/ 4920 w 10597"/>
                <a:gd name="connsiteY14" fmla="*/ 8589 h 10781"/>
                <a:gd name="connsiteX15" fmla="*/ 5160 w 10597"/>
                <a:gd name="connsiteY15" fmla="*/ 8544 h 10781"/>
                <a:gd name="connsiteX16" fmla="*/ 5400 w 10597"/>
                <a:gd name="connsiteY16" fmla="*/ 7899 h 10781"/>
                <a:gd name="connsiteX17" fmla="*/ 6215 w 10597"/>
                <a:gd name="connsiteY17" fmla="*/ 8247 h 10781"/>
                <a:gd name="connsiteX18" fmla="*/ 6203 w 10597"/>
                <a:gd name="connsiteY18" fmla="*/ 8703 h 10781"/>
                <a:gd name="connsiteX19" fmla="*/ 5663 w 10597"/>
                <a:gd name="connsiteY19" fmla="*/ 9075 h 10781"/>
                <a:gd name="connsiteX20" fmla="*/ 5711 w 10597"/>
                <a:gd name="connsiteY20" fmla="*/ 9435 h 10781"/>
                <a:gd name="connsiteX21" fmla="*/ 5339 w 10597"/>
                <a:gd name="connsiteY21" fmla="*/ 9663 h 10781"/>
                <a:gd name="connsiteX22" fmla="*/ 5747 w 10597"/>
                <a:gd name="connsiteY22" fmla="*/ 10419 h 10781"/>
                <a:gd name="connsiteX23" fmla="*/ 6035 w 10597"/>
                <a:gd name="connsiteY23" fmla="*/ 10527 h 10781"/>
                <a:gd name="connsiteX24" fmla="*/ 6419 w 10597"/>
                <a:gd name="connsiteY24" fmla="*/ 10539 h 10781"/>
                <a:gd name="connsiteX25" fmla="*/ 6945 w 10597"/>
                <a:gd name="connsiteY25" fmla="*/ 10689 h 10781"/>
                <a:gd name="connsiteX26" fmla="*/ 7517 w 10597"/>
                <a:gd name="connsiteY26" fmla="*/ 10781 h 10781"/>
                <a:gd name="connsiteX27" fmla="*/ 8872 w 10597"/>
                <a:gd name="connsiteY27" fmla="*/ 10641 h 10781"/>
                <a:gd name="connsiteX28" fmla="*/ 10597 w 10597"/>
                <a:gd name="connsiteY28" fmla="*/ 9536 h 10781"/>
                <a:gd name="connsiteX29" fmla="*/ 10362 w 10597"/>
                <a:gd name="connsiteY29" fmla="*/ 8931 h 10781"/>
                <a:gd name="connsiteX30" fmla="*/ 9587 w 10597"/>
                <a:gd name="connsiteY30" fmla="*/ 9186 h 10781"/>
                <a:gd name="connsiteX31" fmla="*/ 8622 w 10597"/>
                <a:gd name="connsiteY31" fmla="*/ 9681 h 10781"/>
                <a:gd name="connsiteX32" fmla="*/ 7200 w 10597"/>
                <a:gd name="connsiteY32" fmla="*/ 9354 h 10781"/>
                <a:gd name="connsiteX33" fmla="*/ 6855 w 10597"/>
                <a:gd name="connsiteY33" fmla="*/ 8019 h 10781"/>
                <a:gd name="connsiteX34" fmla="*/ 6180 w 10597"/>
                <a:gd name="connsiteY34" fmla="*/ 7584 h 10781"/>
                <a:gd name="connsiteX35" fmla="*/ 5310 w 10597"/>
                <a:gd name="connsiteY35" fmla="*/ 7464 h 10781"/>
                <a:gd name="connsiteX36" fmla="*/ 4695 w 10597"/>
                <a:gd name="connsiteY36" fmla="*/ 7434 h 10781"/>
                <a:gd name="connsiteX37" fmla="*/ 4350 w 10597"/>
                <a:gd name="connsiteY37" fmla="*/ 7104 h 10781"/>
                <a:gd name="connsiteX38" fmla="*/ 5265 w 10597"/>
                <a:gd name="connsiteY38" fmla="*/ 5859 h 10781"/>
                <a:gd name="connsiteX39" fmla="*/ 5520 w 10597"/>
                <a:gd name="connsiteY39" fmla="*/ 4674 h 10781"/>
                <a:gd name="connsiteX40" fmla="*/ 6215 w 10597"/>
                <a:gd name="connsiteY40" fmla="*/ 4273 h 10781"/>
                <a:gd name="connsiteX41" fmla="*/ 6815 w 10597"/>
                <a:gd name="connsiteY41" fmla="*/ 3625 h 10781"/>
                <a:gd name="connsiteX42" fmla="*/ 6839 w 10597"/>
                <a:gd name="connsiteY42" fmla="*/ 2809 h 10781"/>
                <a:gd name="connsiteX43" fmla="*/ 6720 w 10597"/>
                <a:gd name="connsiteY43" fmla="*/ 1719 h 10781"/>
                <a:gd name="connsiteX44" fmla="*/ 7110 w 10597"/>
                <a:gd name="connsiteY44" fmla="*/ 2004 h 10781"/>
                <a:gd name="connsiteX45" fmla="*/ 7230 w 10597"/>
                <a:gd name="connsiteY45" fmla="*/ 1764 h 10781"/>
                <a:gd name="connsiteX46" fmla="*/ 6405 w 10597"/>
                <a:gd name="connsiteY46" fmla="*/ 1269 h 10781"/>
                <a:gd name="connsiteX47" fmla="*/ 5640 w 10597"/>
                <a:gd name="connsiteY47" fmla="*/ 1629 h 10781"/>
                <a:gd name="connsiteX48" fmla="*/ 5745 w 10597"/>
                <a:gd name="connsiteY48" fmla="*/ 1869 h 10781"/>
                <a:gd name="connsiteX49" fmla="*/ 6150 w 10597"/>
                <a:gd name="connsiteY49" fmla="*/ 1674 h 10781"/>
                <a:gd name="connsiteX50" fmla="*/ 6131 w 10597"/>
                <a:gd name="connsiteY50" fmla="*/ 2689 h 10781"/>
                <a:gd name="connsiteX51" fmla="*/ 4905 w 10597"/>
                <a:gd name="connsiteY51" fmla="*/ 2874 h 10781"/>
                <a:gd name="connsiteX52" fmla="*/ 4215 w 10597"/>
                <a:gd name="connsiteY52" fmla="*/ 3429 h 10781"/>
                <a:gd name="connsiteX53" fmla="*/ 3270 w 10597"/>
                <a:gd name="connsiteY53" fmla="*/ 5574 h 10781"/>
                <a:gd name="connsiteX54" fmla="*/ 2850 w 10597"/>
                <a:gd name="connsiteY54" fmla="*/ 5784 h 10781"/>
                <a:gd name="connsiteX55" fmla="*/ 2550 w 10597"/>
                <a:gd name="connsiteY55" fmla="*/ 5589 h 10781"/>
                <a:gd name="connsiteX56" fmla="*/ 1590 w 10597"/>
                <a:gd name="connsiteY56" fmla="*/ 4509 h 10781"/>
                <a:gd name="connsiteX57" fmla="*/ 1485 w 10597"/>
                <a:gd name="connsiteY57" fmla="*/ 2499 h 10781"/>
                <a:gd name="connsiteX58" fmla="*/ 930 w 10597"/>
                <a:gd name="connsiteY58" fmla="*/ 279 h 10781"/>
                <a:gd name="connsiteX59" fmla="*/ 1391 w 10597"/>
                <a:gd name="connsiteY59" fmla="*/ 432 h 10781"/>
                <a:gd name="connsiteX60" fmla="*/ 1470 w 10597"/>
                <a:gd name="connsiteY60" fmla="*/ 234 h 10781"/>
                <a:gd name="connsiteX61" fmla="*/ 599 w 10597"/>
                <a:gd name="connsiteY61" fmla="*/ 0 h 10781"/>
                <a:gd name="connsiteX62" fmla="*/ 0 w 10597"/>
                <a:gd name="connsiteY62" fmla="*/ 534 h 10781"/>
                <a:gd name="connsiteX63" fmla="*/ 143 w 10597"/>
                <a:gd name="connsiteY63" fmla="*/ 696 h 10781"/>
                <a:gd name="connsiteX64" fmla="*/ 390 w 10597"/>
                <a:gd name="connsiteY64" fmla="*/ 429 h 1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737" h="10781">
                  <a:moveTo>
                    <a:pt x="599" y="0"/>
                  </a:moveTo>
                  <a:lnTo>
                    <a:pt x="1470" y="234"/>
                  </a:lnTo>
                  <a:lnTo>
                    <a:pt x="1391" y="432"/>
                  </a:lnTo>
                  <a:lnTo>
                    <a:pt x="930" y="279"/>
                  </a:lnTo>
                  <a:lnTo>
                    <a:pt x="1485" y="2499"/>
                  </a:lnTo>
                  <a:lnTo>
                    <a:pt x="1590" y="4509"/>
                  </a:lnTo>
                  <a:lnTo>
                    <a:pt x="2550" y="5589"/>
                  </a:lnTo>
                  <a:lnTo>
                    <a:pt x="2850" y="5784"/>
                  </a:lnTo>
                  <a:lnTo>
                    <a:pt x="3270" y="5574"/>
                  </a:lnTo>
                  <a:lnTo>
                    <a:pt x="4215" y="3429"/>
                  </a:lnTo>
                  <a:lnTo>
                    <a:pt x="4905" y="2874"/>
                  </a:lnTo>
                  <a:lnTo>
                    <a:pt x="6131" y="2689"/>
                  </a:lnTo>
                  <a:lnTo>
                    <a:pt x="6150" y="1674"/>
                  </a:lnTo>
                  <a:lnTo>
                    <a:pt x="5745" y="1869"/>
                  </a:lnTo>
                  <a:lnTo>
                    <a:pt x="5640" y="1629"/>
                  </a:lnTo>
                  <a:lnTo>
                    <a:pt x="6405" y="1269"/>
                  </a:lnTo>
                  <a:lnTo>
                    <a:pt x="7230" y="1764"/>
                  </a:lnTo>
                  <a:lnTo>
                    <a:pt x="7110" y="2004"/>
                  </a:lnTo>
                  <a:lnTo>
                    <a:pt x="6720" y="1719"/>
                  </a:lnTo>
                  <a:lnTo>
                    <a:pt x="6839" y="2809"/>
                  </a:lnTo>
                  <a:lnTo>
                    <a:pt x="6815" y="3625"/>
                  </a:lnTo>
                  <a:lnTo>
                    <a:pt x="6215" y="4273"/>
                  </a:lnTo>
                  <a:lnTo>
                    <a:pt x="5520" y="4674"/>
                  </a:lnTo>
                  <a:lnTo>
                    <a:pt x="5265" y="5859"/>
                  </a:lnTo>
                  <a:lnTo>
                    <a:pt x="4350" y="7104"/>
                  </a:lnTo>
                  <a:lnTo>
                    <a:pt x="4695" y="7434"/>
                  </a:lnTo>
                  <a:lnTo>
                    <a:pt x="5310" y="7464"/>
                  </a:lnTo>
                  <a:lnTo>
                    <a:pt x="6180" y="7584"/>
                  </a:lnTo>
                  <a:lnTo>
                    <a:pt x="6855" y="8019"/>
                  </a:lnTo>
                  <a:lnTo>
                    <a:pt x="7200" y="9354"/>
                  </a:lnTo>
                  <a:lnTo>
                    <a:pt x="8622" y="9681"/>
                  </a:lnTo>
                  <a:lnTo>
                    <a:pt x="9587" y="9186"/>
                  </a:lnTo>
                  <a:lnTo>
                    <a:pt x="10147" y="9002"/>
                  </a:lnTo>
                  <a:lnTo>
                    <a:pt x="9830" y="8802"/>
                  </a:lnTo>
                  <a:lnTo>
                    <a:pt x="9965" y="8569"/>
                  </a:lnTo>
                  <a:lnTo>
                    <a:pt x="10737" y="8989"/>
                  </a:lnTo>
                  <a:lnTo>
                    <a:pt x="10670" y="10032"/>
                  </a:lnTo>
                  <a:lnTo>
                    <a:pt x="10437" y="10017"/>
                  </a:lnTo>
                  <a:lnTo>
                    <a:pt x="10448" y="9631"/>
                  </a:lnTo>
                  <a:lnTo>
                    <a:pt x="8872" y="10641"/>
                  </a:lnTo>
                  <a:lnTo>
                    <a:pt x="7517" y="10781"/>
                  </a:lnTo>
                  <a:lnTo>
                    <a:pt x="6945" y="10689"/>
                  </a:lnTo>
                  <a:lnTo>
                    <a:pt x="6419" y="10539"/>
                  </a:lnTo>
                  <a:lnTo>
                    <a:pt x="6035" y="10527"/>
                  </a:lnTo>
                  <a:lnTo>
                    <a:pt x="5747" y="10419"/>
                  </a:lnTo>
                  <a:lnTo>
                    <a:pt x="5339" y="9663"/>
                  </a:lnTo>
                  <a:lnTo>
                    <a:pt x="5711" y="9435"/>
                  </a:lnTo>
                  <a:lnTo>
                    <a:pt x="5663" y="9075"/>
                  </a:lnTo>
                  <a:lnTo>
                    <a:pt x="6203" y="8703"/>
                  </a:lnTo>
                  <a:lnTo>
                    <a:pt x="6215" y="8247"/>
                  </a:lnTo>
                  <a:lnTo>
                    <a:pt x="5400" y="7899"/>
                  </a:lnTo>
                  <a:lnTo>
                    <a:pt x="5160" y="8544"/>
                  </a:lnTo>
                  <a:lnTo>
                    <a:pt x="4920" y="8589"/>
                  </a:lnTo>
                  <a:lnTo>
                    <a:pt x="4875" y="8934"/>
                  </a:lnTo>
                  <a:lnTo>
                    <a:pt x="4605" y="8874"/>
                  </a:lnTo>
                  <a:lnTo>
                    <a:pt x="4605" y="8529"/>
                  </a:lnTo>
                  <a:lnTo>
                    <a:pt x="4170" y="8004"/>
                  </a:lnTo>
                  <a:lnTo>
                    <a:pt x="2915" y="7451"/>
                  </a:lnTo>
                  <a:lnTo>
                    <a:pt x="1979" y="6779"/>
                  </a:lnTo>
                  <a:lnTo>
                    <a:pt x="1320" y="5799"/>
                  </a:lnTo>
                  <a:lnTo>
                    <a:pt x="647" y="5486"/>
                  </a:lnTo>
                  <a:lnTo>
                    <a:pt x="551" y="5030"/>
                  </a:lnTo>
                  <a:lnTo>
                    <a:pt x="155" y="4082"/>
                  </a:lnTo>
                  <a:lnTo>
                    <a:pt x="285" y="3504"/>
                  </a:lnTo>
                  <a:lnTo>
                    <a:pt x="659" y="2606"/>
                  </a:lnTo>
                  <a:lnTo>
                    <a:pt x="707" y="1622"/>
                  </a:lnTo>
                  <a:lnTo>
                    <a:pt x="390" y="429"/>
                  </a:lnTo>
                  <a:lnTo>
                    <a:pt x="143" y="696"/>
                  </a:lnTo>
                  <a:lnTo>
                    <a:pt x="0" y="534"/>
                  </a:lnTo>
                  <a:lnTo>
                    <a:pt x="599" y="0"/>
                  </a:lnTo>
                  <a:close/>
                </a:path>
              </a:pathLst>
            </a:custGeom>
            <a:solidFill>
              <a:srgbClr val="6EDCA0">
                <a:alpha val="85000"/>
              </a:srgbClr>
            </a:solidFill>
            <a:ln w="825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任意多边形 31"/>
            <p:cNvSpPr/>
            <p:nvPr/>
          </p:nvSpPr>
          <p:spPr>
            <a:xfrm>
              <a:off x="17179" y="6958"/>
              <a:ext cx="4783" cy="6389"/>
            </a:xfrm>
            <a:custGeom>
              <a:avLst/>
              <a:gdLst>
                <a:gd name="connsiteX0" fmla="*/ 0 w 4783"/>
                <a:gd name="connsiteY0" fmla="*/ 3914 h 6389"/>
                <a:gd name="connsiteX1" fmla="*/ 735 w 4783"/>
                <a:gd name="connsiteY1" fmla="*/ 2894 h 6389"/>
                <a:gd name="connsiteX2" fmla="*/ 1005 w 4783"/>
                <a:gd name="connsiteY2" fmla="*/ 1724 h 6389"/>
                <a:gd name="connsiteX3" fmla="*/ 1687 w 4783"/>
                <a:gd name="connsiteY3" fmla="*/ 1320 h 6389"/>
                <a:gd name="connsiteX4" fmla="*/ 2335 w 4783"/>
                <a:gd name="connsiteY4" fmla="*/ 648 h 6389"/>
                <a:gd name="connsiteX5" fmla="*/ 2383 w 4783"/>
                <a:gd name="connsiteY5" fmla="*/ 108 h 6389"/>
                <a:gd name="connsiteX6" fmla="*/ 2527 w 4783"/>
                <a:gd name="connsiteY6" fmla="*/ 0 h 6389"/>
                <a:gd name="connsiteX7" fmla="*/ 3079 w 4783"/>
                <a:gd name="connsiteY7" fmla="*/ 492 h 6389"/>
                <a:gd name="connsiteX8" fmla="*/ 3043 w 4783"/>
                <a:gd name="connsiteY8" fmla="*/ 768 h 6389"/>
                <a:gd name="connsiteX9" fmla="*/ 3007 w 4783"/>
                <a:gd name="connsiteY9" fmla="*/ 1056 h 6389"/>
                <a:gd name="connsiteX10" fmla="*/ 2955 w 4783"/>
                <a:gd name="connsiteY10" fmla="*/ 1349 h 6389"/>
                <a:gd name="connsiteX11" fmla="*/ 3151 w 4783"/>
                <a:gd name="connsiteY11" fmla="*/ 1452 h 6389"/>
                <a:gd name="connsiteX12" fmla="*/ 3465 w 4783"/>
                <a:gd name="connsiteY12" fmla="*/ 1140 h 6389"/>
                <a:gd name="connsiteX13" fmla="*/ 3763 w 4783"/>
                <a:gd name="connsiteY13" fmla="*/ 1872 h 6389"/>
                <a:gd name="connsiteX14" fmla="*/ 3439 w 4783"/>
                <a:gd name="connsiteY14" fmla="*/ 2777 h 6389"/>
                <a:gd name="connsiteX15" fmla="*/ 3259 w 4783"/>
                <a:gd name="connsiteY15" fmla="*/ 3420 h 6389"/>
                <a:gd name="connsiteX16" fmla="*/ 3391 w 4783"/>
                <a:gd name="connsiteY16" fmla="*/ 3691 h 6389"/>
                <a:gd name="connsiteX17" fmla="*/ 3585 w 4783"/>
                <a:gd name="connsiteY17" fmla="*/ 3869 h 6389"/>
                <a:gd name="connsiteX18" fmla="*/ 3751 w 4783"/>
                <a:gd name="connsiteY18" fmla="*/ 4099 h 6389"/>
                <a:gd name="connsiteX19" fmla="*/ 4315 w 4783"/>
                <a:gd name="connsiteY19" fmla="*/ 4164 h 6389"/>
                <a:gd name="connsiteX20" fmla="*/ 4783 w 4783"/>
                <a:gd name="connsiteY20" fmla="*/ 4903 h 6389"/>
                <a:gd name="connsiteX21" fmla="*/ 4702 w 4783"/>
                <a:gd name="connsiteY21" fmla="*/ 5965 h 6389"/>
                <a:gd name="connsiteX22" fmla="*/ 3900 w 4783"/>
                <a:gd name="connsiteY22" fmla="*/ 6389 h 6389"/>
                <a:gd name="connsiteX23" fmla="*/ 2700 w 4783"/>
                <a:gd name="connsiteY23" fmla="*/ 6104 h 6389"/>
                <a:gd name="connsiteX24" fmla="*/ 2295 w 4783"/>
                <a:gd name="connsiteY24" fmla="*/ 4769 h 6389"/>
                <a:gd name="connsiteX25" fmla="*/ 1575 w 4783"/>
                <a:gd name="connsiteY25" fmla="*/ 4304 h 6389"/>
                <a:gd name="connsiteX26" fmla="*/ 187 w 4783"/>
                <a:gd name="connsiteY26" fmla="*/ 4162 h 6389"/>
                <a:gd name="connsiteX27" fmla="*/ 0 w 4783"/>
                <a:gd name="connsiteY27" fmla="*/ 3914 h 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3" h="6389">
                  <a:moveTo>
                    <a:pt x="0" y="3914"/>
                  </a:moveTo>
                  <a:lnTo>
                    <a:pt x="735" y="2894"/>
                  </a:lnTo>
                  <a:lnTo>
                    <a:pt x="1005" y="1724"/>
                  </a:lnTo>
                  <a:lnTo>
                    <a:pt x="1687" y="1320"/>
                  </a:lnTo>
                  <a:lnTo>
                    <a:pt x="2335" y="648"/>
                  </a:lnTo>
                  <a:lnTo>
                    <a:pt x="2383" y="108"/>
                  </a:lnTo>
                  <a:lnTo>
                    <a:pt x="2527" y="0"/>
                  </a:lnTo>
                  <a:lnTo>
                    <a:pt x="3079" y="492"/>
                  </a:lnTo>
                  <a:lnTo>
                    <a:pt x="3043" y="768"/>
                  </a:lnTo>
                  <a:lnTo>
                    <a:pt x="3007" y="1056"/>
                  </a:lnTo>
                  <a:lnTo>
                    <a:pt x="2955" y="1349"/>
                  </a:lnTo>
                  <a:lnTo>
                    <a:pt x="3151" y="1452"/>
                  </a:lnTo>
                  <a:lnTo>
                    <a:pt x="3465" y="1140"/>
                  </a:lnTo>
                  <a:lnTo>
                    <a:pt x="3763" y="1872"/>
                  </a:lnTo>
                  <a:lnTo>
                    <a:pt x="3439" y="2777"/>
                  </a:lnTo>
                  <a:lnTo>
                    <a:pt x="3259" y="3420"/>
                  </a:lnTo>
                  <a:lnTo>
                    <a:pt x="3391" y="3691"/>
                  </a:lnTo>
                  <a:lnTo>
                    <a:pt x="3585" y="3869"/>
                  </a:lnTo>
                  <a:lnTo>
                    <a:pt x="3751" y="4099"/>
                  </a:lnTo>
                  <a:lnTo>
                    <a:pt x="4315" y="4164"/>
                  </a:lnTo>
                  <a:lnTo>
                    <a:pt x="4783" y="4903"/>
                  </a:lnTo>
                  <a:lnTo>
                    <a:pt x="4702" y="5965"/>
                  </a:lnTo>
                  <a:lnTo>
                    <a:pt x="3900" y="6389"/>
                  </a:lnTo>
                  <a:lnTo>
                    <a:pt x="2700" y="6104"/>
                  </a:lnTo>
                  <a:lnTo>
                    <a:pt x="2295" y="4769"/>
                  </a:lnTo>
                  <a:lnTo>
                    <a:pt x="1575" y="4304"/>
                  </a:lnTo>
                  <a:lnTo>
                    <a:pt x="187" y="4162"/>
                  </a:lnTo>
                  <a:lnTo>
                    <a:pt x="0" y="3914"/>
                  </a:lnTo>
                  <a:close/>
                </a:path>
              </a:pathLst>
            </a:custGeom>
            <a:solidFill>
              <a:srgbClr val="BEA8CF">
                <a:alpha val="85000"/>
              </a:srgbClr>
            </a:solidFill>
            <a:ln w="825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3" name="任意多边形 32"/>
            <p:cNvSpPr/>
            <p:nvPr/>
          </p:nvSpPr>
          <p:spPr>
            <a:xfrm>
              <a:off x="13934" y="4204"/>
              <a:ext cx="4080" cy="5217"/>
            </a:xfrm>
            <a:custGeom>
              <a:avLst/>
              <a:gdLst>
                <a:gd name="connsiteX0" fmla="*/ 0 w 4080"/>
                <a:gd name="connsiteY0" fmla="*/ 1296 h 5217"/>
                <a:gd name="connsiteX1" fmla="*/ 245 w 4080"/>
                <a:gd name="connsiteY1" fmla="*/ 2189 h 5217"/>
                <a:gd name="connsiteX2" fmla="*/ 350 w 4080"/>
                <a:gd name="connsiteY2" fmla="*/ 4109 h 5217"/>
                <a:gd name="connsiteX3" fmla="*/ 1341 w 4080"/>
                <a:gd name="connsiteY3" fmla="*/ 5217 h 5217"/>
                <a:gd name="connsiteX4" fmla="*/ 1671 w 4080"/>
                <a:gd name="connsiteY4" fmla="*/ 5007 h 5217"/>
                <a:gd name="connsiteX5" fmla="*/ 2555 w 4080"/>
                <a:gd name="connsiteY5" fmla="*/ 2939 h 5217"/>
                <a:gd name="connsiteX6" fmla="*/ 3335 w 4080"/>
                <a:gd name="connsiteY6" fmla="*/ 2354 h 5217"/>
                <a:gd name="connsiteX7" fmla="*/ 4080 w 4080"/>
                <a:gd name="connsiteY7" fmla="*/ 2184 h 5217"/>
                <a:gd name="connsiteX8" fmla="*/ 3660 w 4080"/>
                <a:gd name="connsiteY8" fmla="*/ 1188 h 5217"/>
                <a:gd name="connsiteX9" fmla="*/ 2976 w 4080"/>
                <a:gd name="connsiteY9" fmla="*/ 1296 h 5217"/>
                <a:gd name="connsiteX10" fmla="*/ 2736 w 4080"/>
                <a:gd name="connsiteY10" fmla="*/ 756 h 5217"/>
                <a:gd name="connsiteX11" fmla="*/ 2700 w 4080"/>
                <a:gd name="connsiteY11" fmla="*/ 276 h 5217"/>
                <a:gd name="connsiteX12" fmla="*/ 2388 w 4080"/>
                <a:gd name="connsiteY12" fmla="*/ 144 h 5217"/>
                <a:gd name="connsiteX13" fmla="*/ 2064 w 4080"/>
                <a:gd name="connsiteY13" fmla="*/ 384 h 5217"/>
                <a:gd name="connsiteX14" fmla="*/ 1740 w 4080"/>
                <a:gd name="connsiteY14" fmla="*/ 876 h 5217"/>
                <a:gd name="connsiteX15" fmla="*/ 1524 w 4080"/>
                <a:gd name="connsiteY15" fmla="*/ 732 h 5217"/>
                <a:gd name="connsiteX16" fmla="*/ 1740 w 4080"/>
                <a:gd name="connsiteY16" fmla="*/ 468 h 5217"/>
                <a:gd name="connsiteX17" fmla="*/ 1632 w 4080"/>
                <a:gd name="connsiteY17" fmla="*/ 324 h 5217"/>
                <a:gd name="connsiteX18" fmla="*/ 1404 w 4080"/>
                <a:gd name="connsiteY18" fmla="*/ 372 h 5217"/>
                <a:gd name="connsiteX19" fmla="*/ 1152 w 4080"/>
                <a:gd name="connsiteY19" fmla="*/ 0 h 5217"/>
                <a:gd name="connsiteX20" fmla="*/ 936 w 4080"/>
                <a:gd name="connsiteY20" fmla="*/ 0 h 5217"/>
                <a:gd name="connsiteX21" fmla="*/ 708 w 4080"/>
                <a:gd name="connsiteY21" fmla="*/ 432 h 5217"/>
                <a:gd name="connsiteX22" fmla="*/ 228 w 4080"/>
                <a:gd name="connsiteY22" fmla="*/ 684 h 5217"/>
                <a:gd name="connsiteX23" fmla="*/ 0 w 4080"/>
                <a:gd name="connsiteY23" fmla="*/ 1296 h 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 h="5217">
                  <a:moveTo>
                    <a:pt x="0" y="1296"/>
                  </a:moveTo>
                  <a:lnTo>
                    <a:pt x="245" y="2189"/>
                  </a:lnTo>
                  <a:lnTo>
                    <a:pt x="350" y="4109"/>
                  </a:lnTo>
                  <a:lnTo>
                    <a:pt x="1341" y="5217"/>
                  </a:lnTo>
                  <a:lnTo>
                    <a:pt x="1671" y="5007"/>
                  </a:lnTo>
                  <a:lnTo>
                    <a:pt x="2555" y="2939"/>
                  </a:lnTo>
                  <a:lnTo>
                    <a:pt x="3335" y="2354"/>
                  </a:lnTo>
                  <a:lnTo>
                    <a:pt x="4080" y="2184"/>
                  </a:lnTo>
                  <a:lnTo>
                    <a:pt x="3660" y="1188"/>
                  </a:lnTo>
                  <a:lnTo>
                    <a:pt x="2976" y="1296"/>
                  </a:lnTo>
                  <a:lnTo>
                    <a:pt x="2736" y="756"/>
                  </a:lnTo>
                  <a:lnTo>
                    <a:pt x="2700" y="276"/>
                  </a:lnTo>
                  <a:lnTo>
                    <a:pt x="2388" y="144"/>
                  </a:lnTo>
                  <a:lnTo>
                    <a:pt x="2064" y="384"/>
                  </a:lnTo>
                  <a:lnTo>
                    <a:pt x="1740" y="876"/>
                  </a:lnTo>
                  <a:lnTo>
                    <a:pt x="1524" y="732"/>
                  </a:lnTo>
                  <a:lnTo>
                    <a:pt x="1740" y="468"/>
                  </a:lnTo>
                  <a:lnTo>
                    <a:pt x="1632" y="324"/>
                  </a:lnTo>
                  <a:lnTo>
                    <a:pt x="1404" y="372"/>
                  </a:lnTo>
                  <a:lnTo>
                    <a:pt x="1152" y="0"/>
                  </a:lnTo>
                  <a:lnTo>
                    <a:pt x="936" y="0"/>
                  </a:lnTo>
                  <a:lnTo>
                    <a:pt x="708" y="432"/>
                  </a:lnTo>
                  <a:lnTo>
                    <a:pt x="228" y="684"/>
                  </a:lnTo>
                  <a:lnTo>
                    <a:pt x="0" y="1296"/>
                  </a:lnTo>
                  <a:close/>
                </a:path>
              </a:pathLst>
            </a:custGeom>
            <a:solidFill>
              <a:srgbClr val="A9ADB3">
                <a:alpha val="85000"/>
              </a:srgbClr>
            </a:solidFill>
            <a:ln w="825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4" name="任意多边形 33"/>
            <p:cNvSpPr/>
            <p:nvPr/>
          </p:nvSpPr>
          <p:spPr>
            <a:xfrm>
              <a:off x="12718" y="9486"/>
              <a:ext cx="10095" cy="5032"/>
            </a:xfrm>
            <a:custGeom>
              <a:avLst/>
              <a:gdLst>
                <a:gd name="connisteX0" fmla="*/ 0 w 6410325"/>
                <a:gd name="connsiteY0" fmla="*/ 439538 h 3195556"/>
                <a:gd name="connisteX1" fmla="*/ 476250 w 6410325"/>
                <a:gd name="connsiteY1" fmla="*/ 10913 h 3195556"/>
                <a:gd name="connisteX2" fmla="*/ 904875 w 6410325"/>
                <a:gd name="connsiteY2" fmla="*/ 229988 h 3195556"/>
                <a:gd name="connisteX3" fmla="*/ 1362075 w 6410325"/>
                <a:gd name="connsiteY3" fmla="*/ 915788 h 3195556"/>
                <a:gd name="connisteX4" fmla="*/ 2733675 w 6410325"/>
                <a:gd name="connsiteY4" fmla="*/ 1592063 h 3195556"/>
                <a:gd name="connisteX5" fmla="*/ 3371850 w 6410325"/>
                <a:gd name="connsiteY5" fmla="*/ 1934963 h 3195556"/>
                <a:gd name="connisteX6" fmla="*/ 3457575 w 6410325"/>
                <a:gd name="connsiteY6" fmla="*/ 2763638 h 3195556"/>
                <a:gd name="connisteX7" fmla="*/ 4162425 w 6410325"/>
                <a:gd name="connsiteY7" fmla="*/ 3154163 h 3195556"/>
                <a:gd name="connisteX8" fmla="*/ 5248275 w 6410325"/>
                <a:gd name="connsiteY8" fmla="*/ 3058913 h 3195556"/>
                <a:gd name="connisteX9" fmla="*/ 6410325 w 6410325"/>
                <a:gd name="connsiteY9" fmla="*/ 2296913 h 319555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6410325" h="3195557">
                  <a:moveTo>
                    <a:pt x="0" y="439539"/>
                  </a:moveTo>
                  <a:cubicBezTo>
                    <a:pt x="86360" y="349369"/>
                    <a:pt x="295275" y="52824"/>
                    <a:pt x="476250" y="10914"/>
                  </a:cubicBezTo>
                  <a:cubicBezTo>
                    <a:pt x="657225" y="-30996"/>
                    <a:pt x="727710" y="49014"/>
                    <a:pt x="904875" y="229989"/>
                  </a:cubicBezTo>
                  <a:cubicBezTo>
                    <a:pt x="1082040" y="410964"/>
                    <a:pt x="996315" y="643374"/>
                    <a:pt x="1362075" y="915789"/>
                  </a:cubicBezTo>
                  <a:cubicBezTo>
                    <a:pt x="1727835" y="1188204"/>
                    <a:pt x="2331720" y="1388229"/>
                    <a:pt x="2733675" y="1592064"/>
                  </a:cubicBezTo>
                  <a:cubicBezTo>
                    <a:pt x="3135630" y="1795899"/>
                    <a:pt x="3227070" y="1700649"/>
                    <a:pt x="3371850" y="1934964"/>
                  </a:cubicBezTo>
                  <a:cubicBezTo>
                    <a:pt x="3516630" y="2169279"/>
                    <a:pt x="3299460" y="2519799"/>
                    <a:pt x="3457575" y="2763639"/>
                  </a:cubicBezTo>
                  <a:cubicBezTo>
                    <a:pt x="3615690" y="3007479"/>
                    <a:pt x="3804285" y="3095109"/>
                    <a:pt x="4162425" y="3154164"/>
                  </a:cubicBezTo>
                  <a:cubicBezTo>
                    <a:pt x="4520565" y="3213219"/>
                    <a:pt x="4798695" y="3230364"/>
                    <a:pt x="5248275" y="3058914"/>
                  </a:cubicBezTo>
                  <a:cubicBezTo>
                    <a:pt x="5697855" y="2887464"/>
                    <a:pt x="6199505" y="2447409"/>
                    <a:pt x="6410325" y="2296914"/>
                  </a:cubicBezTo>
                </a:path>
              </a:pathLst>
            </a:custGeom>
            <a:noFill/>
            <a:ln w="101600" cmpd="thinThick">
              <a:solidFill>
                <a:srgbClr val="C95841"/>
              </a:solidFill>
              <a:prstDash val="sysDash"/>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15791" y="5378"/>
              <a:ext cx="3184" cy="6120"/>
            </a:xfrm>
            <a:custGeom>
              <a:avLst/>
              <a:gdLst>
                <a:gd name="connsiteX0" fmla="*/ 3090 w 3184"/>
                <a:gd name="connsiteY0" fmla="*/ 0 h 6120"/>
                <a:gd name="connsiteX1" fmla="*/ 3171 w 3184"/>
                <a:gd name="connsiteY1" fmla="*/ 1472 h 6120"/>
                <a:gd name="connsiteX2" fmla="*/ 2871 w 3184"/>
                <a:gd name="connsiteY2" fmla="*/ 2336 h 6120"/>
                <a:gd name="connsiteX3" fmla="*/ 1659 w 3184"/>
                <a:gd name="connsiteY3" fmla="*/ 2996 h 6120"/>
                <a:gd name="connsiteX4" fmla="*/ 951 w 3184"/>
                <a:gd name="connsiteY4" fmla="*/ 4652 h 6120"/>
                <a:gd name="connsiteX5" fmla="*/ 0 w 3184"/>
                <a:gd name="connsiteY5" fmla="*/ 6120 h 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4" h="6120">
                  <a:moveTo>
                    <a:pt x="3090" y="0"/>
                  </a:moveTo>
                  <a:cubicBezTo>
                    <a:pt x="3103" y="208"/>
                    <a:pt x="3224" y="1074"/>
                    <a:pt x="3171" y="1472"/>
                  </a:cubicBezTo>
                  <a:cubicBezTo>
                    <a:pt x="3118" y="1870"/>
                    <a:pt x="3173" y="2031"/>
                    <a:pt x="2871" y="2336"/>
                  </a:cubicBezTo>
                  <a:cubicBezTo>
                    <a:pt x="2569" y="2641"/>
                    <a:pt x="2043" y="2533"/>
                    <a:pt x="1659" y="2996"/>
                  </a:cubicBezTo>
                  <a:cubicBezTo>
                    <a:pt x="1275" y="3459"/>
                    <a:pt x="1393" y="4124"/>
                    <a:pt x="951" y="4652"/>
                  </a:cubicBezTo>
                  <a:cubicBezTo>
                    <a:pt x="509" y="5180"/>
                    <a:pt x="228" y="5724"/>
                    <a:pt x="0" y="6120"/>
                  </a:cubicBezTo>
                </a:path>
              </a:pathLst>
            </a:custGeom>
            <a:noFill/>
            <a:ln w="101600" cmpd="thickThin">
              <a:solidFill>
                <a:srgbClr val="C95841"/>
              </a:solidFill>
              <a:prstDash val="sysDash"/>
              <a:headEnd type="triangle" w="med" len="sm"/>
              <a:tailEnd type="none" w="med" len="sm"/>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36" name="组合 35"/>
            <p:cNvGrpSpPr/>
            <p:nvPr/>
          </p:nvGrpSpPr>
          <p:grpSpPr>
            <a:xfrm>
              <a:off x="16393" y="11066"/>
              <a:ext cx="2136" cy="2136"/>
              <a:chOff x="16392" y="11066"/>
              <a:chExt cx="2136" cy="2136"/>
            </a:xfrm>
          </p:grpSpPr>
          <p:sp>
            <p:nvSpPr>
              <p:cNvPr id="68" name="椭圆 67"/>
              <p:cNvSpPr/>
              <p:nvPr/>
            </p:nvSpPr>
            <p:spPr>
              <a:xfrm>
                <a:off x="16392" y="11066"/>
                <a:ext cx="2136" cy="213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16707" y="11381"/>
                <a:ext cx="1507" cy="1507"/>
              </a:xfrm>
              <a:prstGeom prst="ellipse">
                <a:avLst/>
              </a:prstGeom>
              <a:noFill/>
              <a:ln w="101600" cmpd="thickThi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6922" y="11584"/>
                <a:ext cx="1077" cy="10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矩形 36"/>
            <p:cNvSpPr/>
            <p:nvPr>
              <p:custDataLst>
                <p:tags r:id="rId14"/>
              </p:custDataLst>
            </p:nvPr>
          </p:nvSpPr>
          <p:spPr>
            <a:xfrm>
              <a:off x="16077" y="11584"/>
              <a:ext cx="2770" cy="1016"/>
            </a:xfrm>
            <a:prstGeom prst="rect">
              <a:avLst/>
            </a:prstGeom>
            <a:solidFill>
              <a:schemeClr val="bg1">
                <a:alpha val="50000"/>
              </a:schemeClr>
            </a:solidFill>
          </p:spPr>
          <p:txBody>
            <a:bodyPr wrap="square">
              <a:spAutoFit/>
            </a:bodyPr>
            <a:lstStyle/>
            <a:p>
              <a:pPr indent="0" algn="ctr" fontAlgn="auto">
                <a:lnSpc>
                  <a:spcPct val="100000"/>
                </a:lnSpc>
                <a:buClrTx/>
                <a:buSzTx/>
                <a:buFont typeface="Wingdings" panose="05000000000000000000" pitchFamily="2" charset="2"/>
                <a:buNone/>
              </a:pPr>
              <a:r>
                <a:rPr lang="zh-CN" altLang="en-US" b="1" dirty="0">
                  <a:solidFill>
                    <a:srgbClr val="222222"/>
                  </a:solidFill>
                  <a:latin typeface="微软雅黑" panose="020B0503020204020204" pitchFamily="34" charset="-122"/>
                  <a:ea typeface="微软雅黑" panose="020B0503020204020204" pitchFamily="34" charset="-122"/>
                </a:rPr>
                <a:t>镇区综合经济</a:t>
              </a:r>
              <a:endParaRPr lang="zh-CN" altLang="en-US" b="1" dirty="0">
                <a:solidFill>
                  <a:srgbClr val="222222"/>
                </a:solidFill>
                <a:latin typeface="微软雅黑" panose="020B0503020204020204" pitchFamily="34" charset="-122"/>
                <a:ea typeface="微软雅黑" panose="020B0503020204020204" pitchFamily="34" charset="-122"/>
              </a:endParaRPr>
            </a:p>
            <a:p>
              <a:pPr indent="0" algn="ctr" fontAlgn="auto">
                <a:lnSpc>
                  <a:spcPct val="100000"/>
                </a:lnSpc>
                <a:buClrTx/>
                <a:buSzTx/>
                <a:buFont typeface="Wingdings" panose="05000000000000000000" pitchFamily="2" charset="2"/>
                <a:buNone/>
              </a:pPr>
              <a:r>
                <a:rPr lang="zh-CN" altLang="en-US" b="1" dirty="0">
                  <a:solidFill>
                    <a:srgbClr val="222222"/>
                  </a:solidFill>
                  <a:latin typeface="微软雅黑" panose="020B0503020204020204" pitchFamily="34" charset="-122"/>
                  <a:ea typeface="微软雅黑" panose="020B0503020204020204" pitchFamily="34" charset="-122"/>
                </a:rPr>
                <a:t>核心区</a:t>
              </a:r>
              <a:endParaRPr lang="zh-CN" altLang="en-US" b="1" dirty="0">
                <a:solidFill>
                  <a:srgbClr val="222222"/>
                </a:solidFill>
                <a:latin typeface="微软雅黑" panose="020B0503020204020204" pitchFamily="34" charset="-122"/>
                <a:ea typeface="微软雅黑" panose="020B0503020204020204" pitchFamily="34" charset="-122"/>
              </a:endParaRPr>
            </a:p>
          </p:txBody>
        </p:sp>
        <p:sp>
          <p:nvSpPr>
            <p:cNvPr id="38" name="矩形 37"/>
            <p:cNvSpPr/>
            <p:nvPr>
              <p:custDataLst>
                <p:tags r:id="rId15"/>
              </p:custDataLst>
            </p:nvPr>
          </p:nvSpPr>
          <p:spPr>
            <a:xfrm>
              <a:off x="17856" y="10189"/>
              <a:ext cx="3164" cy="580"/>
            </a:xfrm>
            <a:prstGeom prst="rect">
              <a:avLst/>
            </a:prstGeom>
            <a:solidFill>
              <a:schemeClr val="bg1">
                <a:alpha val="50000"/>
              </a:schemeClr>
            </a:solidFill>
          </p:spPr>
          <p:txBody>
            <a:bodyPr wrap="square">
              <a:spAutoFit/>
            </a:bodyPr>
            <a:lstStyle/>
            <a:p>
              <a:pPr indent="0" algn="ctr" fontAlgn="auto">
                <a:lnSpc>
                  <a:spcPct val="100000"/>
                </a:lnSpc>
                <a:buClrTx/>
                <a:buSzTx/>
                <a:buFont typeface="Wingdings" panose="05000000000000000000" pitchFamily="2" charset="2"/>
                <a:buNone/>
              </a:pPr>
              <a:r>
                <a:rPr lang="zh-CN" altLang="en-US" b="1" dirty="0">
                  <a:solidFill>
                    <a:srgbClr val="222222"/>
                  </a:solidFill>
                  <a:latin typeface="微软雅黑" panose="020B0503020204020204" pitchFamily="34" charset="-122"/>
                  <a:ea typeface="微软雅黑" panose="020B0503020204020204" pitchFamily="34" charset="-122"/>
                </a:rPr>
                <a:t>山地特色种植区</a:t>
              </a:r>
              <a:endParaRPr lang="zh-CN" altLang="en-US" b="1" dirty="0">
                <a:solidFill>
                  <a:srgbClr val="222222"/>
                </a:solidFill>
                <a:latin typeface="微软雅黑" panose="020B0503020204020204" pitchFamily="34" charset="-122"/>
                <a:ea typeface="微软雅黑" panose="020B0503020204020204" pitchFamily="34" charset="-122"/>
              </a:endParaRPr>
            </a:p>
          </p:txBody>
        </p:sp>
        <p:sp>
          <p:nvSpPr>
            <p:cNvPr id="39" name="矩形 38"/>
            <p:cNvSpPr/>
            <p:nvPr>
              <p:custDataLst>
                <p:tags r:id="rId16"/>
              </p:custDataLst>
            </p:nvPr>
          </p:nvSpPr>
          <p:spPr>
            <a:xfrm>
              <a:off x="14243" y="5729"/>
              <a:ext cx="3077" cy="580"/>
            </a:xfrm>
            <a:prstGeom prst="rect">
              <a:avLst/>
            </a:prstGeom>
            <a:solidFill>
              <a:schemeClr val="bg1">
                <a:alpha val="50000"/>
              </a:schemeClr>
            </a:solidFill>
          </p:spPr>
          <p:txBody>
            <a:bodyPr wrap="square">
              <a:spAutoFit/>
            </a:bodyPr>
            <a:lstStyle/>
            <a:p>
              <a:pPr indent="0" algn="ctr" fontAlgn="auto">
                <a:lnSpc>
                  <a:spcPct val="100000"/>
                </a:lnSpc>
                <a:buClrTx/>
                <a:buSzTx/>
                <a:buFont typeface="Wingdings" panose="05000000000000000000" pitchFamily="2" charset="2"/>
                <a:buNone/>
              </a:pPr>
              <a:r>
                <a:rPr lang="zh-CN" altLang="en-US" b="1" dirty="0">
                  <a:solidFill>
                    <a:srgbClr val="222222"/>
                  </a:solidFill>
                  <a:latin typeface="微软雅黑" panose="020B0503020204020204" pitchFamily="34" charset="-122"/>
                  <a:ea typeface="微软雅黑" panose="020B0503020204020204" pitchFamily="34" charset="-122"/>
                </a:rPr>
                <a:t>种养综合发展区</a:t>
              </a:r>
              <a:endParaRPr lang="zh-CN" altLang="en-US" b="1" dirty="0">
                <a:solidFill>
                  <a:srgbClr val="222222"/>
                </a:solidFill>
                <a:latin typeface="微软雅黑" panose="020B0503020204020204" pitchFamily="34" charset="-122"/>
                <a:ea typeface="微软雅黑" panose="020B0503020204020204" pitchFamily="34" charset="-122"/>
              </a:endParaRPr>
            </a:p>
          </p:txBody>
        </p:sp>
        <p:sp>
          <p:nvSpPr>
            <p:cNvPr id="40" name="矩形 39"/>
            <p:cNvSpPr/>
            <p:nvPr>
              <p:custDataLst>
                <p:tags r:id="rId17"/>
              </p:custDataLst>
            </p:nvPr>
          </p:nvSpPr>
          <p:spPr>
            <a:xfrm>
              <a:off x="14341" y="9290"/>
              <a:ext cx="2204" cy="1016"/>
            </a:xfrm>
            <a:prstGeom prst="rect">
              <a:avLst/>
            </a:prstGeom>
            <a:solidFill>
              <a:schemeClr val="bg1">
                <a:alpha val="50000"/>
              </a:schemeClr>
            </a:solidFill>
          </p:spPr>
          <p:txBody>
            <a:bodyPr wrap="square">
              <a:spAutoFit/>
            </a:bodyPr>
            <a:lstStyle/>
            <a:p>
              <a:pPr indent="0" algn="ctr" fontAlgn="auto">
                <a:lnSpc>
                  <a:spcPct val="100000"/>
                </a:lnSpc>
                <a:buClrTx/>
                <a:buSzTx/>
                <a:buFont typeface="Wingdings" panose="05000000000000000000" pitchFamily="2" charset="2"/>
                <a:buNone/>
              </a:pPr>
              <a:r>
                <a:rPr lang="zh-CN" altLang="en-US" b="1" dirty="0">
                  <a:solidFill>
                    <a:srgbClr val="222222"/>
                  </a:solidFill>
                  <a:latin typeface="微软雅黑" panose="020B0503020204020204" pitchFamily="34" charset="-122"/>
                  <a:ea typeface="微软雅黑" panose="020B0503020204020204" pitchFamily="34" charset="-122"/>
                </a:rPr>
                <a:t>河谷现代农业发展区</a:t>
              </a:r>
              <a:endParaRPr lang="zh-CN" altLang="en-US" b="1" dirty="0">
                <a:solidFill>
                  <a:srgbClr val="222222"/>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18637" y="5697"/>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河</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grpSp>
          <p:nvGrpSpPr>
            <p:cNvPr id="42" name="组合 41"/>
            <p:cNvGrpSpPr/>
            <p:nvPr/>
          </p:nvGrpSpPr>
          <p:grpSpPr>
            <a:xfrm>
              <a:off x="13160" y="9269"/>
              <a:ext cx="8802" cy="5514"/>
              <a:chOff x="13160" y="9269"/>
              <a:chExt cx="8802" cy="5514"/>
            </a:xfrm>
          </p:grpSpPr>
          <p:sp>
            <p:nvSpPr>
              <p:cNvPr id="54" name="文本框 53"/>
              <p:cNvSpPr txBox="1"/>
              <p:nvPr/>
            </p:nvSpPr>
            <p:spPr>
              <a:xfrm>
                <a:off x="14048" y="10068"/>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江</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5" name="文本框 54"/>
              <p:cNvSpPr txBox="1"/>
              <p:nvPr/>
            </p:nvSpPr>
            <p:spPr>
              <a:xfrm>
                <a:off x="14444" y="10631"/>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一</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6" name="文本框 55"/>
              <p:cNvSpPr txBox="1"/>
              <p:nvPr/>
            </p:nvSpPr>
            <p:spPr>
              <a:xfrm>
                <a:off x="15003" y="11005"/>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二</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7" name="文本框 56"/>
              <p:cNvSpPr txBox="1"/>
              <p:nvPr/>
            </p:nvSpPr>
            <p:spPr>
              <a:xfrm>
                <a:off x="15594" y="11306"/>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三</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8" name="文本框 57"/>
              <p:cNvSpPr txBox="1"/>
              <p:nvPr/>
            </p:nvSpPr>
            <p:spPr>
              <a:xfrm>
                <a:off x="13160" y="9269"/>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绿</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9" name="文本框 58"/>
              <p:cNvSpPr txBox="1"/>
              <p:nvPr/>
            </p:nvSpPr>
            <p:spPr>
              <a:xfrm>
                <a:off x="17729" y="13157"/>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产</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0" name="文本框 59"/>
              <p:cNvSpPr txBox="1"/>
              <p:nvPr/>
            </p:nvSpPr>
            <p:spPr>
              <a:xfrm>
                <a:off x="13720" y="9546"/>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汁</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1" name="文本框 60"/>
              <p:cNvSpPr txBox="1"/>
              <p:nvPr/>
            </p:nvSpPr>
            <p:spPr>
              <a:xfrm>
                <a:off x="17966" y="13810"/>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融</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2" name="文本框 61"/>
              <p:cNvSpPr txBox="1"/>
              <p:nvPr/>
            </p:nvSpPr>
            <p:spPr>
              <a:xfrm>
                <a:off x="18548" y="14147"/>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合</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3" name="文本框 62"/>
              <p:cNvSpPr txBox="1"/>
              <p:nvPr/>
            </p:nvSpPr>
            <p:spPr>
              <a:xfrm>
                <a:off x="19160" y="14252"/>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发</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4" name="文本框 63"/>
              <p:cNvSpPr txBox="1"/>
              <p:nvPr/>
            </p:nvSpPr>
            <p:spPr>
              <a:xfrm>
                <a:off x="19742" y="14252"/>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展</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5" name="文本框 64"/>
              <p:cNvSpPr txBox="1"/>
              <p:nvPr/>
            </p:nvSpPr>
            <p:spPr>
              <a:xfrm>
                <a:off x="20324" y="14162"/>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示</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6" name="文本框 65"/>
              <p:cNvSpPr txBox="1"/>
              <p:nvPr/>
            </p:nvSpPr>
            <p:spPr>
              <a:xfrm>
                <a:off x="20900" y="13951"/>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范</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67" name="文本框 66"/>
              <p:cNvSpPr txBox="1"/>
              <p:nvPr/>
            </p:nvSpPr>
            <p:spPr>
              <a:xfrm>
                <a:off x="21416" y="13721"/>
                <a:ext cx="546" cy="531"/>
              </a:xfrm>
              <a:prstGeom prst="rect">
                <a:avLst/>
              </a:prstGeom>
              <a:noFill/>
            </p:spPr>
            <p:txBody>
              <a:bodyPr wrap="square" rtlCol="0" anchor="t">
                <a:spAutoFit/>
              </a:bodyPr>
              <a:lstStyle/>
              <a:p>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带</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grpSp>
        <p:sp>
          <p:nvSpPr>
            <p:cNvPr id="43" name="文本框 42"/>
            <p:cNvSpPr txBox="1"/>
            <p:nvPr/>
          </p:nvSpPr>
          <p:spPr>
            <a:xfrm>
              <a:off x="18614" y="6230"/>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口</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44" name="文本框 43"/>
            <p:cNvSpPr txBox="1"/>
            <p:nvPr/>
          </p:nvSpPr>
          <p:spPr>
            <a:xfrm>
              <a:off x="18614" y="6764"/>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河</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45" name="文本框 44"/>
            <p:cNvSpPr txBox="1"/>
            <p:nvPr/>
          </p:nvSpPr>
          <p:spPr>
            <a:xfrm>
              <a:off x="18510" y="7280"/>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乡</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46" name="文本框 45"/>
            <p:cNvSpPr txBox="1"/>
            <p:nvPr/>
          </p:nvSpPr>
          <p:spPr>
            <a:xfrm>
              <a:off x="18135" y="7574"/>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村</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47" name="文本框 46"/>
            <p:cNvSpPr txBox="1"/>
            <p:nvPr/>
          </p:nvSpPr>
          <p:spPr>
            <a:xfrm>
              <a:off x="17654" y="7758"/>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振</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48" name="文本框 47"/>
            <p:cNvSpPr txBox="1"/>
            <p:nvPr/>
          </p:nvSpPr>
          <p:spPr>
            <a:xfrm>
              <a:off x="17170" y="8045"/>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兴</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49" name="文本框 48"/>
            <p:cNvSpPr txBox="1"/>
            <p:nvPr/>
          </p:nvSpPr>
          <p:spPr>
            <a:xfrm>
              <a:off x="16908" y="8561"/>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产</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0" name="文本框 49"/>
            <p:cNvSpPr txBox="1"/>
            <p:nvPr/>
          </p:nvSpPr>
          <p:spPr>
            <a:xfrm>
              <a:off x="16753" y="9064"/>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业</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1" name="文本框 50"/>
            <p:cNvSpPr txBox="1"/>
            <p:nvPr/>
          </p:nvSpPr>
          <p:spPr>
            <a:xfrm>
              <a:off x="16588" y="9583"/>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示</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2" name="文本框 51"/>
            <p:cNvSpPr txBox="1"/>
            <p:nvPr/>
          </p:nvSpPr>
          <p:spPr>
            <a:xfrm>
              <a:off x="16287" y="10002"/>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范</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sp>
          <p:nvSpPr>
            <p:cNvPr id="53" name="文本框 52"/>
            <p:cNvSpPr txBox="1"/>
            <p:nvPr/>
          </p:nvSpPr>
          <p:spPr>
            <a:xfrm>
              <a:off x="15969" y="10475"/>
              <a:ext cx="546" cy="531"/>
            </a:xfrm>
            <a:prstGeom prst="rect">
              <a:avLst/>
            </a:prstGeom>
            <a:noFill/>
          </p:spPr>
          <p:txBody>
            <a:bodyPr wrap="square" rtlCol="0" anchor="t">
              <a:spAutoFit/>
            </a:bodyPr>
            <a:lstStyle/>
            <a:p>
              <a:pPr lvl="0" algn="l">
                <a:buClrTx/>
                <a:buSzTx/>
                <a:buFontTx/>
              </a:pPr>
              <a:r>
                <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rPr>
                <a:t>带</a:t>
              </a:r>
              <a:endParaRPr lang="zh-CN" altLang="en-US" sz="1600" b="1" dirty="0">
                <a:solidFill>
                  <a:srgbClr val="222222"/>
                </a:solidFill>
                <a:effectLst>
                  <a:glow rad="139700">
                    <a:schemeClr val="accent4">
                      <a:satMod val="175000"/>
                      <a:alpha val="40000"/>
                    </a:schemeClr>
                  </a:glow>
                </a:effectLst>
                <a:latin typeface="微软雅黑" panose="020B0503020204020204" pitchFamily="34" charset="-122"/>
                <a:ea typeface="微软雅黑" panose="020B0503020204020204" pitchFamily="34" charset="-122"/>
                <a:sym typeface="+mn-ea"/>
              </a:endParaRPr>
            </a:p>
          </p:txBody>
        </p:sp>
      </p:grpSp>
      <p:sp>
        <p:nvSpPr>
          <p:cNvPr id="71" name="文本框 70"/>
          <p:cNvSpPr txBox="1"/>
          <p:nvPr>
            <p:custDataLst>
              <p:tags r:id="rId18"/>
            </p:custDataLst>
          </p:nvPr>
        </p:nvSpPr>
        <p:spPr>
          <a:xfrm>
            <a:off x="1604962" y="5335996"/>
            <a:ext cx="1823720" cy="368300"/>
          </a:xfrm>
          <a:prstGeom prst="rect">
            <a:avLst/>
          </a:prstGeom>
          <a:solidFill>
            <a:schemeClr val="bg1">
              <a:alpha val="90000"/>
            </a:schemeClr>
          </a:solidFill>
          <a:ln>
            <a:noFill/>
          </a:ln>
        </p:spPr>
        <p:txBody>
          <a:bodyPr vert="horz" wrap="square" rtlCol="0">
            <a:spAutoFit/>
          </a:bodyPr>
          <a:lstStyle>
            <a:defPPr>
              <a:defRPr lang="en-US"/>
            </a:defPPr>
            <a:lvl1pPr algn="r">
              <a:defRPr sz="1200">
                <a:latin typeface="微软雅黑" panose="020B0503020204020204" pitchFamily="34" charset="-122"/>
                <a:ea typeface="微软雅黑" panose="020B0503020204020204" pitchFamily="34" charset="-122"/>
              </a:defRPr>
            </a:lvl1pPr>
          </a:lstStyle>
          <a:p>
            <a:pPr algn="l"/>
            <a:r>
              <a:rPr lang="zh-CN" altLang="en-US" sz="1800" b="1" dirty="0">
                <a:solidFill>
                  <a:schemeClr val="tx1">
                    <a:lumMod val="75000"/>
                    <a:lumOff val="25000"/>
                  </a:schemeClr>
                </a:solidFill>
              </a:rPr>
              <a:t>产业发展布局图</a:t>
            </a:r>
            <a:endParaRPr lang="zh-CN" altLang="en-US" sz="1800" b="1" dirty="0">
              <a:solidFill>
                <a:schemeClr val="tx1">
                  <a:lumMod val="75000"/>
                  <a:lumOff val="2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35" y="144780"/>
            <a:ext cx="10690860" cy="695960"/>
            <a:chOff x="1" y="693"/>
            <a:chExt cx="16836" cy="1096"/>
          </a:xfrm>
        </p:grpSpPr>
        <p:sp>
          <p:nvSpPr>
            <p:cNvPr id="7" name="矩形 6"/>
            <p:cNvSpPr/>
            <p:nvPr>
              <p:custDataLst>
                <p:tags r:id="rId1"/>
              </p:custDataLst>
            </p:nvPr>
          </p:nvSpPr>
          <p:spPr>
            <a:xfrm>
              <a:off x="1498" y="693"/>
              <a:ext cx="10589" cy="1016"/>
            </a:xfrm>
            <a:prstGeom prst="rect">
              <a:avLst/>
            </a:prstGeom>
          </p:spPr>
          <p:txBody>
            <a:bodyPr wrap="square">
              <a:spAutoFit/>
            </a:bodyPr>
            <a:lstStyle/>
            <a:p>
              <a:r>
                <a:rPr lang="en-US" altLang="zh-CN" sz="3600" b="1" dirty="0" smtClean="0">
                  <a:solidFill>
                    <a:srgbClr val="32A48D"/>
                  </a:solidFill>
                  <a:latin typeface="微软雅黑" panose="020B0503020204020204" pitchFamily="34" charset="-122"/>
                  <a:ea typeface="微软雅黑" panose="020B0503020204020204" pitchFamily="34" charset="-122"/>
                </a:rPr>
                <a:t>5.3 </a:t>
              </a:r>
              <a:r>
                <a:rPr lang="zh-CN" altLang="en-US" sz="3600" b="1" dirty="0">
                  <a:solidFill>
                    <a:srgbClr val="32A48D"/>
                  </a:solidFill>
                  <a:latin typeface="微软雅黑" panose="020B0503020204020204" pitchFamily="34" charset="-122"/>
                  <a:ea typeface="微软雅黑" panose="020B0503020204020204" pitchFamily="34" charset="-122"/>
                </a:rPr>
                <a:t>建筑风貌引导</a:t>
              </a:r>
              <a:endParaRPr lang="zh-CN" altLang="en-US" sz="3600" b="1" dirty="0">
                <a:solidFill>
                  <a:srgbClr val="32A48D"/>
                </a:solidFill>
                <a:latin typeface="微软雅黑" panose="020B0503020204020204" pitchFamily="34" charset="-122"/>
                <a:ea typeface="微软雅黑" panose="020B0503020204020204" pitchFamily="34" charset="-122"/>
              </a:endParaRPr>
            </a:p>
          </p:txBody>
        </p:sp>
        <p:cxnSp>
          <p:nvCxnSpPr>
            <p:cNvPr id="8" name="直接连接符 7"/>
            <p:cNvCxnSpPr/>
            <p:nvPr>
              <p:custDataLst>
                <p:tags r:id="rId2"/>
              </p:custDataLst>
            </p:nvPr>
          </p:nvCxnSpPr>
          <p:spPr>
            <a:xfrm>
              <a:off x="1" y="1789"/>
              <a:ext cx="16836" cy="0"/>
            </a:xfrm>
            <a:prstGeom prst="line">
              <a:avLst/>
            </a:prstGeom>
            <a:ln w="50800">
              <a:solidFill>
                <a:srgbClr val="32A48D"/>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文本框 63"/>
          <p:cNvSpPr txBox="1"/>
          <p:nvPr>
            <p:custDataLst>
              <p:tags r:id="rId5"/>
            </p:custDataLst>
          </p:nvPr>
        </p:nvSpPr>
        <p:spPr>
          <a:xfrm>
            <a:off x="1316450" y="11506003"/>
            <a:ext cx="1755705" cy="376742"/>
          </a:xfrm>
          <a:prstGeom prst="rect">
            <a:avLst/>
          </a:prstGeom>
          <a:noFill/>
        </p:spPr>
        <p:txBody>
          <a:bodyPr wrap="square" bIns="0" rtlCol="0">
            <a:noAutofit/>
          </a:bodyPr>
          <a:lstStyle/>
          <a:p>
            <a:pPr algn="ctr"/>
            <a:r>
              <a:rPr lang="zh-CN" altLang="en-US" sz="2000" b="1">
                <a:solidFill>
                  <a:srgbClr val="FFFFFF"/>
                </a:solidFill>
                <a:latin typeface="微软雅黑" panose="020B0503020204020204" pitchFamily="34" charset="-122"/>
                <a:ea typeface="微软雅黑" panose="020B0503020204020204" pitchFamily="34" charset="-122"/>
                <a:sym typeface="+mn-ea"/>
              </a:rPr>
              <a:t>土地复垦</a:t>
            </a:r>
            <a:endParaRPr lang="zh-CN" altLang="en-US" sz="2000" b="1">
              <a:solidFill>
                <a:srgbClr val="FFFFFF"/>
              </a:solidFill>
              <a:latin typeface="微软雅黑" panose="020B0503020204020204" pitchFamily="34" charset="-122"/>
              <a:ea typeface="微软雅黑" panose="020B0503020204020204" pitchFamily="34" charset="-122"/>
              <a:sym typeface="+mn-ea"/>
            </a:endParaRPr>
          </a:p>
          <a:p>
            <a:pPr algn="ctr"/>
            <a:endParaRPr lang="zh-CN" altLang="en-US" sz="2000" b="1" spc="300">
              <a:solidFill>
                <a:srgbClr val="FFFFFF"/>
              </a:solidFill>
              <a:latin typeface="微软雅黑" panose="020B0503020204020204" pitchFamily="34" charset="-122"/>
              <a:ea typeface="微软雅黑" panose="020B0503020204020204" pitchFamily="34" charset="-122"/>
              <a:sym typeface="+mn-ea"/>
            </a:endParaRPr>
          </a:p>
        </p:txBody>
      </p:sp>
      <p:sp>
        <p:nvSpPr>
          <p:cNvPr id="13" name="矩形 12"/>
          <p:cNvSpPr/>
          <p:nvPr/>
        </p:nvSpPr>
        <p:spPr>
          <a:xfrm>
            <a:off x="595630" y="5925980"/>
            <a:ext cx="9424670" cy="3970318"/>
          </a:xfrm>
          <a:prstGeom prst="rect">
            <a:avLst/>
          </a:prstGeom>
          <a:ln>
            <a:noFill/>
          </a:ln>
        </p:spPr>
        <p:txBody>
          <a:bodyPr wrap="square">
            <a:spAutoFit/>
          </a:bodyPr>
          <a:lstStyle/>
          <a:p>
            <a:pPr indent="457200" algn="just" eaLnBrk="1" latinLnBrk="0" hangingPunct="1">
              <a:lnSpc>
                <a:spcPct val="150000"/>
              </a:lnSpc>
            </a:pPr>
            <a:r>
              <a:rPr lang="zh-CN" altLang="en-US" sz="2400" dirty="0" smtClean="0">
                <a:solidFill>
                  <a:srgbClr val="160B11"/>
                </a:solidFill>
                <a:latin typeface="微软雅黑" panose="020B0503020204020204" pitchFamily="34" charset="-122"/>
                <a:ea typeface="微软雅黑" panose="020B0503020204020204" pitchFamily="34" charset="-122"/>
                <a:cs typeface="+mn-ea"/>
              </a:rPr>
              <a:t>（</a:t>
            </a:r>
            <a:r>
              <a:rPr lang="en-US" altLang="zh-CN" sz="2400" dirty="0" smtClean="0">
                <a:solidFill>
                  <a:srgbClr val="160B11"/>
                </a:solidFill>
                <a:latin typeface="微软雅黑" panose="020B0503020204020204" pitchFamily="34" charset="-122"/>
                <a:ea typeface="微软雅黑" panose="020B0503020204020204" pitchFamily="34" charset="-122"/>
                <a:cs typeface="+mn-ea"/>
              </a:rPr>
              <a:t>1</a:t>
            </a:r>
            <a:r>
              <a:rPr lang="zh-CN" altLang="en-US" sz="2400" dirty="0">
                <a:solidFill>
                  <a:srgbClr val="160B11"/>
                </a:solidFill>
                <a:latin typeface="微软雅黑" panose="020B0503020204020204" pitchFamily="34" charset="-122"/>
                <a:ea typeface="微软雅黑" panose="020B0503020204020204" pitchFamily="34" charset="-122"/>
                <a:cs typeface="+mn-ea"/>
              </a:rPr>
              <a:t>）建筑形式：应遵循本土</a:t>
            </a:r>
            <a:r>
              <a:rPr lang="zh-CN" altLang="en-US" sz="2400" dirty="0" smtClean="0">
                <a:solidFill>
                  <a:srgbClr val="160B11"/>
                </a:solidFill>
                <a:latin typeface="微软雅黑" panose="020B0503020204020204" pitchFamily="34" charset="-122"/>
                <a:ea typeface="微软雅黑" panose="020B0503020204020204" pitchFamily="34" charset="-122"/>
                <a:cs typeface="+mn-ea"/>
              </a:rPr>
              <a:t>彝族建筑</a:t>
            </a:r>
            <a:r>
              <a:rPr lang="zh-CN" altLang="en-US" sz="2400" dirty="0">
                <a:solidFill>
                  <a:srgbClr val="160B11"/>
                </a:solidFill>
                <a:latin typeface="微软雅黑" panose="020B0503020204020204" pitchFamily="34" charset="-122"/>
                <a:ea typeface="微软雅黑" panose="020B0503020204020204" pitchFamily="34" charset="-122"/>
                <a:cs typeface="+mn-ea"/>
              </a:rPr>
              <a:t>形态和建造风格为主，格局、建筑立面应具地方传统的特色。</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a:p>
            <a:pPr indent="457200" algn="just" eaLnBrk="1" latinLnBrk="0" hangingPunct="1">
              <a:lnSpc>
                <a:spcPct val="150000"/>
              </a:lnSpc>
            </a:pPr>
            <a:r>
              <a:rPr lang="zh-CN" altLang="en-US" sz="2400" dirty="0">
                <a:solidFill>
                  <a:srgbClr val="160B11"/>
                </a:solidFill>
                <a:latin typeface="微软雅黑" panose="020B0503020204020204" pitchFamily="34" charset="-122"/>
                <a:ea typeface="微软雅黑" panose="020B0503020204020204" pitchFamily="34" charset="-122"/>
                <a:cs typeface="+mn-ea"/>
              </a:rPr>
              <a:t>建筑特色定位：继承大麦地土掌房彝族建筑传统构造做法，建筑色彩以土黄色、褐棕色为主，并辅以其他彝族建筑传统色彩。</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a:p>
            <a:pPr indent="457200" algn="just" eaLnBrk="1" latinLnBrk="0" hangingPunct="1">
              <a:lnSpc>
                <a:spcPct val="150000"/>
              </a:lnSpc>
            </a:pPr>
            <a:r>
              <a:rPr lang="zh-CN" altLang="en-US" sz="2400" dirty="0">
                <a:solidFill>
                  <a:srgbClr val="160B11"/>
                </a:solidFill>
                <a:latin typeface="微软雅黑" panose="020B0503020204020204" pitchFamily="34" charset="-122"/>
                <a:ea typeface="微软雅黑" panose="020B0503020204020204" pitchFamily="34" charset="-122"/>
                <a:cs typeface="+mn-ea"/>
              </a:rPr>
              <a:t>建筑风貌改造：借鉴双柏土掌房民居的特色，平屋顶、挑檐尊重当地土掌房特点采用水平出挑上扣青瓦，下挂木椽，勒脚贴砖，墙面抹灰并刷浅土黄色外墙漆，墙面装饰线条刷褐棕色外墙漆。</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p:txBody>
      </p:sp>
      <p:sp>
        <p:nvSpPr>
          <p:cNvPr id="14" name="对角圆角矩形 13"/>
          <p:cNvSpPr/>
          <p:nvPr/>
        </p:nvSpPr>
        <p:spPr>
          <a:xfrm>
            <a:off x="504452" y="5660618"/>
            <a:ext cx="9706348" cy="4235680"/>
          </a:xfrm>
          <a:prstGeom prst="round2DiagRect">
            <a:avLst/>
          </a:prstGeom>
          <a:noFill/>
          <a:ln>
            <a:solidFill>
              <a:srgbClr val="55039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400" dirty="0">
              <a:solidFill>
                <a:schemeClr val="tx2">
                  <a:lumMod val="50000"/>
                </a:schemeClr>
              </a:solidFill>
            </a:endParaRPr>
          </a:p>
        </p:txBody>
      </p:sp>
      <p:pic>
        <p:nvPicPr>
          <p:cNvPr id="2" name="图片 1"/>
          <p:cNvPicPr>
            <a:picLocks noChangeAspect="1"/>
          </p:cNvPicPr>
          <p:nvPr/>
        </p:nvPicPr>
        <p:blipFill rotWithShape="1">
          <a:blip r:embed="rId6">
            <a:extLst>
              <a:ext uri="{28A0092B-C50C-407E-A947-70E740481C1C}">
                <a14:useLocalDpi xmlns:a14="http://schemas.microsoft.com/office/drawing/2010/main" val="0"/>
              </a:ext>
            </a:extLst>
          </a:blip>
          <a:srcRect t="8267" b="5333"/>
          <a:stretch>
            <a:fillRect/>
          </a:stretch>
        </p:blipFill>
        <p:spPr>
          <a:xfrm>
            <a:off x="1121727" y="1001117"/>
            <a:ext cx="8765223" cy="4449561"/>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t="6683" b="6718"/>
          <a:stretch>
            <a:fillRect/>
          </a:stretch>
        </p:blipFill>
        <p:spPr>
          <a:xfrm>
            <a:off x="849630" y="10194355"/>
            <a:ext cx="8777382" cy="46272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35" y="144780"/>
            <a:ext cx="10690860" cy="695960"/>
            <a:chOff x="1" y="693"/>
            <a:chExt cx="16836" cy="1096"/>
          </a:xfrm>
        </p:grpSpPr>
        <p:sp>
          <p:nvSpPr>
            <p:cNvPr id="7" name="矩形 6"/>
            <p:cNvSpPr/>
            <p:nvPr>
              <p:custDataLst>
                <p:tags r:id="rId1"/>
              </p:custDataLst>
            </p:nvPr>
          </p:nvSpPr>
          <p:spPr>
            <a:xfrm>
              <a:off x="1498" y="693"/>
              <a:ext cx="10589" cy="1018"/>
            </a:xfrm>
            <a:prstGeom prst="rect">
              <a:avLst/>
            </a:prstGeom>
          </p:spPr>
          <p:txBody>
            <a:bodyPr wrap="square">
              <a:spAutoFit/>
            </a:bodyPr>
            <a:lstStyle/>
            <a:p>
              <a:r>
                <a:rPr lang="en-US" altLang="zh-CN" sz="3600" b="1" dirty="0" smtClean="0">
                  <a:solidFill>
                    <a:srgbClr val="32A48D"/>
                  </a:solidFill>
                  <a:latin typeface="微软雅黑" panose="020B0503020204020204" pitchFamily="34" charset="-122"/>
                  <a:ea typeface="微软雅黑" panose="020B0503020204020204" pitchFamily="34" charset="-122"/>
                </a:rPr>
                <a:t>5.4 </a:t>
              </a:r>
              <a:r>
                <a:rPr lang="zh-CN" altLang="en-US" sz="3600" b="1" dirty="0">
                  <a:solidFill>
                    <a:srgbClr val="32A48D"/>
                  </a:solidFill>
                  <a:latin typeface="微软雅黑" panose="020B0503020204020204" pitchFamily="34" charset="-122"/>
                  <a:ea typeface="微软雅黑" panose="020B0503020204020204" pitchFamily="34" charset="-122"/>
                </a:rPr>
                <a:t>中心镇</a:t>
              </a:r>
              <a:r>
                <a:rPr lang="zh-CN" altLang="en-US" sz="3600" b="1" dirty="0" smtClean="0">
                  <a:solidFill>
                    <a:srgbClr val="32A48D"/>
                  </a:solidFill>
                  <a:latin typeface="微软雅黑" panose="020B0503020204020204" pitchFamily="34" charset="-122"/>
                  <a:ea typeface="微软雅黑" panose="020B0503020204020204" pitchFamily="34" charset="-122"/>
                </a:rPr>
                <a:t>区用地优化</a:t>
              </a:r>
              <a:endParaRPr lang="en-US" altLang="zh-CN" sz="3600" b="1" dirty="0">
                <a:solidFill>
                  <a:srgbClr val="32A48D"/>
                </a:solidFill>
                <a:latin typeface="微软雅黑" panose="020B0503020204020204" pitchFamily="34" charset="-122"/>
                <a:ea typeface="微软雅黑" panose="020B0503020204020204" pitchFamily="34" charset="-122"/>
              </a:endParaRPr>
            </a:p>
          </p:txBody>
        </p:sp>
        <p:cxnSp>
          <p:nvCxnSpPr>
            <p:cNvPr id="8" name="直接连接符 7"/>
            <p:cNvCxnSpPr/>
            <p:nvPr>
              <p:custDataLst>
                <p:tags r:id="rId2"/>
              </p:custDataLst>
            </p:nvPr>
          </p:nvCxnSpPr>
          <p:spPr>
            <a:xfrm>
              <a:off x="1" y="1789"/>
              <a:ext cx="16836" cy="0"/>
            </a:xfrm>
            <a:prstGeom prst="line">
              <a:avLst/>
            </a:prstGeom>
            <a:ln w="50800">
              <a:solidFill>
                <a:srgbClr val="32A48D"/>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rgbClr val="32A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694690" y="890271"/>
            <a:ext cx="9347200" cy="2800767"/>
          </a:xfrm>
          <a:prstGeom prst="rect">
            <a:avLst/>
          </a:prstGeom>
          <a:noFill/>
        </p:spPr>
        <p:txBody>
          <a:bodyPr wrap="square" rtlCol="0">
            <a:spAutoFit/>
          </a:bodyPr>
          <a:lstStyle/>
          <a:p>
            <a:pPr indent="457200"/>
            <a:r>
              <a:rPr lang="zh-CN" altLang="en-US" sz="2200" b="1" dirty="0">
                <a:solidFill>
                  <a:schemeClr val="tx1">
                    <a:lumMod val="50000"/>
                  </a:schemeClr>
                </a:solidFill>
                <a:latin typeface="+mj-ea"/>
                <a:ea typeface="+mj-ea"/>
              </a:rPr>
              <a:t>落实上位规划控制指标，明确主要用地约束性和预期性指标。以资源环境底线约束为基础，统筹考虑各类用地需求，合理布局各类用地</a:t>
            </a:r>
            <a:r>
              <a:rPr lang="zh-CN" altLang="en-US" sz="2200" b="1" dirty="0" smtClean="0">
                <a:solidFill>
                  <a:schemeClr val="tx1">
                    <a:lumMod val="50000"/>
                  </a:schemeClr>
                </a:solidFill>
                <a:latin typeface="+mj-ea"/>
                <a:ea typeface="+mj-ea"/>
              </a:rPr>
              <a:t>。</a:t>
            </a:r>
            <a:endParaRPr lang="en-US" altLang="zh-CN" sz="2200" b="1" dirty="0" smtClean="0">
              <a:solidFill>
                <a:schemeClr val="tx1">
                  <a:lumMod val="50000"/>
                </a:schemeClr>
              </a:solidFill>
              <a:latin typeface="+mj-ea"/>
              <a:ea typeface="+mj-ea"/>
            </a:endParaRPr>
          </a:p>
          <a:p>
            <a:pPr indent="457200"/>
            <a:r>
              <a:rPr lang="zh-CN" altLang="en-US" sz="2200" b="1" dirty="0" smtClean="0">
                <a:solidFill>
                  <a:schemeClr val="tx1">
                    <a:lumMod val="50000"/>
                  </a:schemeClr>
                </a:solidFill>
                <a:latin typeface="+mj-ea"/>
                <a:ea typeface="+mj-ea"/>
              </a:rPr>
              <a:t>提出</a:t>
            </a:r>
            <a:r>
              <a:rPr lang="zh-CN" altLang="en-US" sz="2200" b="1" dirty="0">
                <a:solidFill>
                  <a:schemeClr val="tx1">
                    <a:lumMod val="50000"/>
                  </a:schemeClr>
                </a:solidFill>
                <a:latin typeface="+mj-ea"/>
                <a:ea typeface="+mj-ea"/>
              </a:rPr>
              <a:t>国土空间结构调整优化的重点、方向和时序安排。坚持节约集约，控制增量，盘活存量，统筹生活居住、产业发展、道路交通、基础设施与公共服务设施、历史文化、防灾减灾、绿地与开敞空间等用地功能，合理布局各类用地，鼓励土地混合使用。科学布局留白用地，应对未来发展的不确定性。</a:t>
            </a:r>
            <a:endParaRPr lang="zh-CN" altLang="en-US" sz="2200" b="1" dirty="0">
              <a:solidFill>
                <a:schemeClr val="tx1">
                  <a:lumMod val="50000"/>
                </a:schemeClr>
              </a:solidFill>
              <a:latin typeface="+mj-ea"/>
              <a:ea typeface="+mj-ea"/>
            </a:endParaRPr>
          </a:p>
          <a:p>
            <a:endParaRPr lang="zh-CN" altLang="en-US" sz="2200" b="1" dirty="0">
              <a:solidFill>
                <a:schemeClr val="tx1">
                  <a:lumMod val="50000"/>
                </a:schemeClr>
              </a:solidFill>
              <a:latin typeface="+mj-ea"/>
              <a:ea typeface="+mj-ea"/>
            </a:endParaRPr>
          </a:p>
        </p:txBody>
      </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087" t="9388" r="2460" b="2719"/>
          <a:stretch>
            <a:fillRect/>
          </a:stretch>
        </p:blipFill>
        <p:spPr>
          <a:xfrm>
            <a:off x="997396" y="3365769"/>
            <a:ext cx="8698608" cy="1144801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41080" r="14357"/>
          <a:stretch>
            <a:fillRect/>
          </a:stretch>
        </p:blipFill>
        <p:spPr>
          <a:xfrm>
            <a:off x="-1" y="0"/>
            <a:ext cx="10691813" cy="15119350"/>
          </a:xfrm>
          <a:prstGeom prst="rect">
            <a:avLst/>
          </a:prstGeom>
        </p:spPr>
      </p:pic>
      <p:sp>
        <p:nvSpPr>
          <p:cNvPr id="16" name="矩形 15"/>
          <p:cNvSpPr/>
          <p:nvPr/>
        </p:nvSpPr>
        <p:spPr>
          <a:xfrm>
            <a:off x="0" y="0"/>
            <a:ext cx="10691813" cy="1511959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object 3"/>
          <p:cNvSpPr/>
          <p:nvPr/>
        </p:nvSpPr>
        <p:spPr>
          <a:xfrm>
            <a:off x="4732020" y="2772156"/>
            <a:ext cx="5959793" cy="5305044"/>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36863"/>
            </a:srgbClr>
          </a:solidFill>
        </p:spPr>
        <p:txBody>
          <a:bodyPr wrap="square" lIns="0" tIns="0" rIns="0" bIns="0" rtlCol="0"/>
          <a:lstStyle/>
          <a:p/>
        </p:txBody>
      </p:sp>
      <p:sp>
        <p:nvSpPr>
          <p:cNvPr id="18" name="object 3"/>
          <p:cNvSpPr/>
          <p:nvPr/>
        </p:nvSpPr>
        <p:spPr>
          <a:xfrm>
            <a:off x="5237988" y="3196218"/>
            <a:ext cx="1046080" cy="1049774"/>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chemeClr val="accent3">
              <a:lumMod val="75000"/>
            </a:schemeClr>
          </a:solidFill>
        </p:spPr>
        <p:txBody>
          <a:bodyPr wrap="square" lIns="0" tIns="0" rIns="0" bIns="0" rtlCol="0"/>
          <a:lstStyle/>
          <a:p>
            <a:endParaRPr>
              <a:solidFill>
                <a:srgbClr val="367C3E"/>
              </a:solidFill>
            </a:endParaRPr>
          </a:p>
        </p:txBody>
      </p:sp>
      <p:sp>
        <p:nvSpPr>
          <p:cNvPr id="20" name="object 4"/>
          <p:cNvSpPr txBox="1"/>
          <p:nvPr/>
        </p:nvSpPr>
        <p:spPr>
          <a:xfrm>
            <a:off x="5314950" y="3370834"/>
            <a:ext cx="5547639" cy="2223686"/>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06</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综合</a:t>
            </a:r>
            <a:r>
              <a:rPr lang="zh-CN" altLang="en-US" sz="4400" b="1" dirty="0">
                <a:solidFill>
                  <a:schemeClr val="accent6">
                    <a:lumMod val="50000"/>
                  </a:schemeClr>
                </a:solidFill>
                <a:latin typeface="+mj-ea"/>
                <a:cs typeface="微软雅黑" panose="020B0503020204020204" pitchFamily="34" charset="-122"/>
              </a:rPr>
              <a:t>整治修复</a:t>
            </a:r>
            <a:endParaRPr lang="zh-CN" altLang="en-US" sz="4400" b="1" dirty="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a:solidFill>
                <a:schemeClr val="accent6">
                  <a:lumMod val="50000"/>
                </a:schemeClr>
              </a:solidFill>
              <a:latin typeface="+mj-ea"/>
              <a:cs typeface="微软雅黑" panose="020B0503020204020204" pitchFamily="34" charset="-122"/>
            </a:endParaRPr>
          </a:p>
        </p:txBody>
      </p:sp>
      <p:sp>
        <p:nvSpPr>
          <p:cNvPr id="21" name="object 5"/>
          <p:cNvSpPr txBox="1"/>
          <p:nvPr/>
        </p:nvSpPr>
        <p:spPr>
          <a:xfrm>
            <a:off x="5735462" y="4420870"/>
            <a:ext cx="4957304" cy="2800767"/>
          </a:xfrm>
          <a:prstGeom prst="rect">
            <a:avLst/>
          </a:prstGeom>
        </p:spPr>
        <p:txBody>
          <a:bodyPr vert="horz" wrap="square" lIns="0" tIns="12700" rIns="0" bIns="0" rtlCol="0">
            <a:spAutoFit/>
          </a:bodyPr>
          <a:lstStyle/>
          <a:p>
            <a:pPr marL="12700">
              <a:lnSpc>
                <a:spcPct val="100000"/>
              </a:lnSpc>
              <a:spcBef>
                <a:spcPts val="100"/>
              </a:spcBef>
            </a:pPr>
            <a:r>
              <a:rPr sz="3200" b="1" spc="-5" dirty="0" smtClean="0">
                <a:solidFill>
                  <a:schemeClr val="accent3">
                    <a:lumMod val="75000"/>
                  </a:schemeClr>
                </a:solidFill>
                <a:latin typeface="+mj-ea"/>
                <a:ea typeface="+mj-ea"/>
                <a:cs typeface="微软雅黑" panose="020B0503020204020204" pitchFamily="34" charset="-122"/>
              </a:rPr>
              <a:t>—</a:t>
            </a:r>
            <a:r>
              <a:rPr lang="en-US" altLang="zh-CN" sz="3200" b="1" spc="-5" dirty="0" smtClean="0">
                <a:solidFill>
                  <a:schemeClr val="accent3">
                    <a:lumMod val="75000"/>
                  </a:schemeClr>
                </a:solidFill>
                <a:latin typeface="+mj-ea"/>
                <a:ea typeface="+mj-ea"/>
                <a:cs typeface="微软雅黑" panose="020B0503020204020204" pitchFamily="34" charset="-122"/>
              </a:rPr>
              <a:t>—</a:t>
            </a:r>
            <a:r>
              <a:rPr lang="zh-CN" altLang="en-US" sz="3200" b="1" spc="-5" dirty="0">
                <a:solidFill>
                  <a:schemeClr val="accent3">
                    <a:lumMod val="75000"/>
                  </a:schemeClr>
                </a:solidFill>
                <a:latin typeface="+mj-ea"/>
                <a:ea typeface="+mj-ea"/>
                <a:cs typeface="微软雅黑" panose="020B0503020204020204" pitchFamily="34" charset="-122"/>
              </a:rPr>
              <a:t>加强国土整治与修复</a:t>
            </a:r>
            <a:endParaRPr lang="zh-CN" altLang="en-US" sz="3200" b="1" spc="-5" dirty="0">
              <a:solidFill>
                <a:schemeClr val="accent3">
                  <a:lumMod val="75000"/>
                </a:schemeClr>
              </a:solidFill>
              <a:latin typeface="+mj-ea"/>
              <a:ea typeface="+mj-ea"/>
              <a:cs typeface="微软雅黑" panose="020B0503020204020204" pitchFamily="34" charset="-122"/>
            </a:endParaRPr>
          </a:p>
          <a:p>
            <a:pPr marL="12700">
              <a:lnSpc>
                <a:spcPct val="100000"/>
              </a:lnSpc>
              <a:spcBef>
                <a:spcPts val="100"/>
              </a:spcBef>
            </a:pPr>
            <a:endParaRPr lang="zh-CN" altLang="en-US" sz="3200" b="1" spc="-5" dirty="0" smtClean="0">
              <a:solidFill>
                <a:schemeClr val="accent3">
                  <a:lumMod val="75000"/>
                </a:schemeClr>
              </a:solidFill>
              <a:latin typeface="+mj-ea"/>
              <a:ea typeface="+mj-ea"/>
              <a:cs typeface="微软雅黑" panose="020B0503020204020204" pitchFamily="34" charset="-122"/>
            </a:endParaRPr>
          </a:p>
          <a:p>
            <a:pPr>
              <a:lnSpc>
                <a:spcPct val="100000"/>
              </a:lnSpc>
              <a:spcBef>
                <a:spcPts val="65"/>
              </a:spcBef>
            </a:pPr>
            <a:endParaRPr sz="3150" dirty="0" smtClean="0">
              <a:solidFill>
                <a:schemeClr val="accent3">
                  <a:lumMod val="75000"/>
                </a:schemeClr>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chemeClr val="accent3">
                    <a:lumMod val="75000"/>
                  </a:schemeClr>
                </a:solidFill>
                <a:latin typeface="+mj-ea"/>
                <a:ea typeface="+mj-ea"/>
                <a:cs typeface="微软雅黑" panose="020B0503020204020204" pitchFamily="34" charset="-122"/>
              </a:rPr>
              <a:t>山水</a:t>
            </a:r>
            <a:r>
              <a:rPr lang="zh-CN" altLang="en-US" sz="2800" b="1" spc="-5" dirty="0">
                <a:solidFill>
                  <a:schemeClr val="accent3">
                    <a:lumMod val="75000"/>
                  </a:schemeClr>
                </a:solidFill>
                <a:latin typeface="+mj-ea"/>
                <a:ea typeface="+mj-ea"/>
                <a:cs typeface="微软雅黑" panose="020B0503020204020204" pitchFamily="34" charset="-122"/>
              </a:rPr>
              <a:t>林田湖草系统修复</a:t>
            </a:r>
            <a:endParaRPr lang="zh-CN" altLang="en-US" sz="2800" b="1" spc="-5" dirty="0">
              <a:solidFill>
                <a:schemeClr val="accent3">
                  <a:lumMod val="75000"/>
                </a:schemeClr>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chemeClr val="accent3">
                    <a:lumMod val="75000"/>
                  </a:schemeClr>
                </a:solidFill>
                <a:latin typeface="+mj-ea"/>
                <a:ea typeface="+mj-ea"/>
                <a:cs typeface="微软雅黑" panose="020B0503020204020204" pitchFamily="34" charset="-122"/>
              </a:rPr>
              <a:t>国土</a:t>
            </a:r>
            <a:r>
              <a:rPr lang="zh-CN" altLang="en-US" sz="2800" b="1" spc="-5" dirty="0">
                <a:solidFill>
                  <a:schemeClr val="accent3">
                    <a:lumMod val="75000"/>
                  </a:schemeClr>
                </a:solidFill>
                <a:latin typeface="+mj-ea"/>
                <a:ea typeface="+mj-ea"/>
                <a:cs typeface="微软雅黑" panose="020B0503020204020204" pitchFamily="34" charset="-122"/>
              </a:rPr>
              <a:t>综合整治</a:t>
            </a:r>
            <a:endParaRPr lang="zh-CN" altLang="en-US" sz="2800" b="1" spc="-5" dirty="0">
              <a:solidFill>
                <a:schemeClr val="accent3">
                  <a:lumMod val="75000"/>
                </a:schemeClr>
              </a:solidFill>
              <a:latin typeface="+mj-ea"/>
              <a:ea typeface="+mj-ea"/>
              <a:cs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p:cNvSpPr/>
          <p:nvPr/>
        </p:nvSpPr>
        <p:spPr>
          <a:xfrm>
            <a:off x="0" y="0"/>
            <a:ext cx="10692381" cy="15119601"/>
          </a:xfrm>
          <a:prstGeom prst="rect">
            <a:avLst/>
          </a:prstGeom>
          <a:blipFill>
            <a:blip r:embed="rId1" cstate="print"/>
            <a:stretch>
              <a:fillRect/>
            </a:stretch>
          </a:blipFill>
        </p:spPr>
        <p:txBody>
          <a:bodyPr wrap="square" lIns="0" tIns="0" rIns="0" bIns="0" rtlCol="0"/>
          <a:lstStyle/>
          <a:p/>
        </p:txBody>
      </p:sp>
      <p:sp>
        <p:nvSpPr>
          <p:cNvPr id="2" name="矩形 1"/>
          <p:cNvSpPr/>
          <p:nvPr/>
        </p:nvSpPr>
        <p:spPr>
          <a:xfrm>
            <a:off x="23495" y="0"/>
            <a:ext cx="10713720" cy="1549146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193359" y="3300268"/>
            <a:ext cx="6120765" cy="11055334"/>
          </a:xfrm>
          <a:prstGeom prst="rect">
            <a:avLst/>
          </a:prstGeom>
        </p:spPr>
        <p:txBody>
          <a:bodyPr wrap="square">
            <a:spAutoFit/>
          </a:bodyPr>
          <a:lstStyle/>
          <a:p>
            <a:pPr>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01 </a:t>
            </a:r>
            <a:r>
              <a:rPr lang="zh-CN" altLang="en-US" sz="3600" b="1" dirty="0">
                <a:solidFill>
                  <a:srgbClr val="160B11"/>
                </a:solidFill>
                <a:latin typeface="微软雅黑" panose="020B0503020204020204" pitchFamily="34" charset="-122"/>
                <a:ea typeface="微软雅黑" panose="020B0503020204020204" pitchFamily="34" charset="-122"/>
              </a:rPr>
              <a:t>规划总则</a:t>
            </a:r>
            <a:endParaRPr lang="zh-CN" altLang="en-US" sz="3600" b="1" dirty="0">
              <a:solidFill>
                <a:srgbClr val="160B11"/>
              </a:solidFill>
              <a:latin typeface="微软雅黑" panose="020B0503020204020204" pitchFamily="34" charset="-122"/>
              <a:ea typeface="微软雅黑" panose="020B0503020204020204" pitchFamily="34" charset="-122"/>
            </a:endParaRPr>
          </a:p>
          <a:p>
            <a:pPr>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02 </a:t>
            </a:r>
            <a:r>
              <a:rPr lang="zh-CN" altLang="en-US" sz="3600" b="1" dirty="0">
                <a:solidFill>
                  <a:srgbClr val="160B11"/>
                </a:solidFill>
                <a:latin typeface="微软雅黑" panose="020B0503020204020204" pitchFamily="34" charset="-122"/>
                <a:ea typeface="微软雅黑" panose="020B0503020204020204" pitchFamily="34" charset="-122"/>
              </a:rPr>
              <a:t>目标策略</a:t>
            </a:r>
            <a:endParaRPr lang="en-US" altLang="zh-CN" sz="3600" b="1" dirty="0">
              <a:solidFill>
                <a:srgbClr val="160B11"/>
              </a:solidFill>
              <a:latin typeface="微软雅黑" panose="020B0503020204020204" pitchFamily="34" charset="-122"/>
              <a:ea typeface="微软雅黑" panose="020B0503020204020204" pitchFamily="34" charset="-122"/>
            </a:endParaRPr>
          </a:p>
          <a:p>
            <a:pPr indent="720090">
              <a:lnSpc>
                <a:spcPct val="130000"/>
              </a:lnSpc>
            </a:pPr>
            <a:r>
              <a:rPr lang="zh-CN" altLang="en-US" sz="3200" dirty="0">
                <a:solidFill>
                  <a:srgbClr val="160B11"/>
                </a:solidFill>
                <a:latin typeface="微软雅黑" panose="020B0503020204020204" pitchFamily="34" charset="-122"/>
                <a:ea typeface="微软雅黑" panose="020B0503020204020204" pitchFamily="34" charset="-122"/>
              </a:rPr>
              <a:t>明确战略目标定位</a:t>
            </a:r>
            <a:endParaRPr lang="en-US" altLang="zh-CN" sz="3200" dirty="0">
              <a:solidFill>
                <a:srgbClr val="160B11"/>
              </a:solidFill>
              <a:latin typeface="微软雅黑" panose="020B0503020204020204" pitchFamily="34" charset="-122"/>
              <a:ea typeface="微软雅黑" panose="020B0503020204020204" pitchFamily="34" charset="-122"/>
            </a:endParaRPr>
          </a:p>
          <a:p>
            <a:pPr>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03 </a:t>
            </a:r>
            <a:r>
              <a:rPr lang="zh-CN" altLang="en-US" sz="3600" b="1" dirty="0">
                <a:solidFill>
                  <a:srgbClr val="160B11"/>
                </a:solidFill>
                <a:latin typeface="微软雅黑" panose="020B0503020204020204" pitchFamily="34" charset="-122"/>
                <a:ea typeface="微软雅黑" panose="020B0503020204020204" pitchFamily="34" charset="-122"/>
              </a:rPr>
              <a:t>全域统筹</a:t>
            </a:r>
            <a:endParaRPr lang="en-US" altLang="zh-CN" sz="3600" b="1" dirty="0">
              <a:solidFill>
                <a:srgbClr val="160B11"/>
              </a:solidFill>
              <a:latin typeface="微软雅黑" panose="020B0503020204020204" pitchFamily="34" charset="-122"/>
              <a:ea typeface="微软雅黑" panose="020B0503020204020204" pitchFamily="34" charset="-122"/>
            </a:endParaRPr>
          </a:p>
          <a:p>
            <a:pPr indent="720090">
              <a:lnSpc>
                <a:spcPct val="130000"/>
              </a:lnSpc>
            </a:pPr>
            <a:r>
              <a:rPr lang="zh-CN" altLang="en-US" sz="3200">
                <a:solidFill>
                  <a:srgbClr val="160B11"/>
                </a:solidFill>
                <a:latin typeface="微软雅黑" panose="020B0503020204020204" pitchFamily="34" charset="-122"/>
                <a:ea typeface="微软雅黑" panose="020B0503020204020204" pitchFamily="34" charset="-122"/>
              </a:rPr>
              <a:t>谋</a:t>
            </a:r>
            <a:r>
              <a:rPr lang="zh-CN" altLang="en-US" sz="3200" smtClean="0">
                <a:solidFill>
                  <a:srgbClr val="160B11"/>
                </a:solidFill>
                <a:latin typeface="微软雅黑" panose="020B0503020204020204" pitchFamily="34" charset="-122"/>
                <a:ea typeface="微软雅黑" panose="020B0503020204020204" pitchFamily="34" charset="-122"/>
              </a:rPr>
              <a:t>划大麦地新</a:t>
            </a:r>
            <a:r>
              <a:rPr lang="zh-CN" altLang="en-US" sz="3200" dirty="0">
                <a:solidFill>
                  <a:srgbClr val="160B11"/>
                </a:solidFill>
                <a:latin typeface="微软雅黑" panose="020B0503020204020204" pitchFamily="34" charset="-122"/>
                <a:ea typeface="微软雅黑" panose="020B0503020204020204" pitchFamily="34" charset="-122"/>
              </a:rPr>
              <a:t>发展格局</a:t>
            </a:r>
            <a:endParaRPr lang="en-US" altLang="zh-CN" sz="3200" dirty="0">
              <a:solidFill>
                <a:srgbClr val="160B11"/>
              </a:solidFill>
              <a:latin typeface="微软雅黑" panose="020B0503020204020204" pitchFamily="34" charset="-122"/>
              <a:ea typeface="微软雅黑" panose="020B0503020204020204" pitchFamily="34" charset="-122"/>
            </a:endParaRPr>
          </a:p>
          <a:p>
            <a:pPr>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04</a:t>
            </a:r>
            <a:r>
              <a:rPr lang="zh-CN" altLang="en-US" sz="3600" b="1" dirty="0">
                <a:solidFill>
                  <a:srgbClr val="160B11"/>
                </a:solidFill>
                <a:latin typeface="微软雅黑" panose="020B0503020204020204" pitchFamily="34" charset="-122"/>
                <a:ea typeface="微软雅黑" panose="020B0503020204020204" pitchFamily="34" charset="-122"/>
              </a:rPr>
              <a:t>资源保护与利用</a:t>
            </a:r>
            <a:endParaRPr lang="zh-CN" altLang="en-US" sz="3600" b="1" dirty="0">
              <a:solidFill>
                <a:srgbClr val="160B11"/>
              </a:solidFill>
              <a:latin typeface="微软雅黑" panose="020B0503020204020204" pitchFamily="34" charset="-122"/>
              <a:ea typeface="微软雅黑" panose="020B0503020204020204" pitchFamily="34" charset="-122"/>
            </a:endParaRPr>
          </a:p>
          <a:p>
            <a:pPr indent="720090">
              <a:lnSpc>
                <a:spcPct val="130000"/>
              </a:lnSpc>
            </a:pPr>
            <a:r>
              <a:rPr lang="zh-CN" altLang="en-US" sz="3200" dirty="0">
                <a:solidFill>
                  <a:srgbClr val="160B11"/>
                </a:solidFill>
                <a:latin typeface="微软雅黑" panose="020B0503020204020204" pitchFamily="34" charset="-122"/>
                <a:ea typeface="微软雅黑" panose="020B0503020204020204" pitchFamily="34" charset="-122"/>
              </a:rPr>
              <a:t>提升保护自然资源</a:t>
            </a:r>
            <a:endParaRPr lang="en-US" altLang="zh-CN" sz="3200" dirty="0">
              <a:solidFill>
                <a:srgbClr val="160B11"/>
              </a:solidFill>
              <a:latin typeface="微软雅黑" panose="020B0503020204020204" pitchFamily="34" charset="-122"/>
              <a:ea typeface="微软雅黑" panose="020B0503020204020204" pitchFamily="34" charset="-122"/>
            </a:endParaRPr>
          </a:p>
          <a:p>
            <a:pPr>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05</a:t>
            </a:r>
            <a:r>
              <a:rPr lang="zh-CN" altLang="en-US" sz="3600" b="1" dirty="0">
                <a:solidFill>
                  <a:srgbClr val="160B11"/>
                </a:solidFill>
                <a:latin typeface="微软雅黑" panose="020B0503020204020204" pitchFamily="34" charset="-122"/>
                <a:ea typeface="微软雅黑" panose="020B0503020204020204" pitchFamily="34" charset="-122"/>
              </a:rPr>
              <a:t>村镇统筹发展</a:t>
            </a:r>
            <a:endParaRPr lang="en-US" altLang="zh-CN" sz="3600" b="1" dirty="0">
              <a:solidFill>
                <a:srgbClr val="160B11"/>
              </a:solidFill>
              <a:latin typeface="微软雅黑" panose="020B0503020204020204" pitchFamily="34" charset="-122"/>
              <a:ea typeface="微软雅黑" panose="020B0503020204020204" pitchFamily="34" charset="-122"/>
            </a:endParaRPr>
          </a:p>
          <a:p>
            <a:pPr indent="720090">
              <a:lnSpc>
                <a:spcPct val="130000"/>
              </a:lnSpc>
            </a:pPr>
            <a:r>
              <a:rPr lang="zh-CN" altLang="en-US" sz="3200" dirty="0">
                <a:solidFill>
                  <a:srgbClr val="160B11"/>
                </a:solidFill>
                <a:latin typeface="微软雅黑" panose="020B0503020204020204" pitchFamily="34" charset="-122"/>
                <a:ea typeface="微软雅黑" panose="020B0503020204020204" pitchFamily="34" charset="-122"/>
              </a:rPr>
              <a:t>营造品质宜居城乡空间</a:t>
            </a:r>
            <a:endParaRPr lang="en-US" altLang="zh-CN" sz="3200" dirty="0">
              <a:solidFill>
                <a:srgbClr val="160B11"/>
              </a:solidFill>
              <a:latin typeface="微软雅黑" panose="020B0503020204020204" pitchFamily="34" charset="-122"/>
              <a:ea typeface="微软雅黑" panose="020B0503020204020204" pitchFamily="34" charset="-122"/>
            </a:endParaRPr>
          </a:p>
          <a:p>
            <a:pPr>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06</a:t>
            </a:r>
            <a:r>
              <a:rPr lang="zh-CN" altLang="en-US" sz="3600" b="1" dirty="0">
                <a:solidFill>
                  <a:srgbClr val="160B11"/>
                </a:solidFill>
                <a:latin typeface="微软雅黑" panose="020B0503020204020204" pitchFamily="34" charset="-122"/>
                <a:ea typeface="微软雅黑" panose="020B0503020204020204" pitchFamily="34" charset="-122"/>
              </a:rPr>
              <a:t>综合整治修复</a:t>
            </a:r>
            <a:endParaRPr lang="zh-CN" altLang="en-US" sz="3600" b="1" dirty="0">
              <a:solidFill>
                <a:srgbClr val="160B11"/>
              </a:solidFill>
              <a:latin typeface="微软雅黑" panose="020B0503020204020204" pitchFamily="34" charset="-122"/>
              <a:ea typeface="微软雅黑" panose="020B0503020204020204" pitchFamily="34" charset="-122"/>
            </a:endParaRPr>
          </a:p>
          <a:p>
            <a:pPr indent="720090">
              <a:lnSpc>
                <a:spcPct val="130000"/>
              </a:lnSpc>
            </a:pPr>
            <a:r>
              <a:rPr lang="zh-CN" altLang="en-US" sz="3200" dirty="0">
                <a:solidFill>
                  <a:srgbClr val="160B11"/>
                </a:solidFill>
                <a:latin typeface="微软雅黑" panose="020B0503020204020204" pitchFamily="34" charset="-122"/>
                <a:ea typeface="微软雅黑" panose="020B0503020204020204" pitchFamily="34" charset="-122"/>
              </a:rPr>
              <a:t>加强国土整治与修复</a:t>
            </a:r>
            <a:endParaRPr lang="en-US" altLang="zh-CN" sz="3200" dirty="0">
              <a:solidFill>
                <a:srgbClr val="160B11"/>
              </a:solidFill>
              <a:latin typeface="微软雅黑" panose="020B0503020204020204" pitchFamily="34" charset="-122"/>
              <a:ea typeface="微软雅黑" panose="020B0503020204020204" pitchFamily="34" charset="-122"/>
            </a:endParaRPr>
          </a:p>
          <a:p>
            <a:pPr lvl="0">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07 </a:t>
            </a:r>
            <a:r>
              <a:rPr lang="zh-CN" altLang="en-US" sz="3600" b="1" dirty="0">
                <a:solidFill>
                  <a:srgbClr val="160B11"/>
                </a:solidFill>
                <a:latin typeface="微软雅黑" panose="020B0503020204020204" pitchFamily="34" charset="-122"/>
                <a:ea typeface="微软雅黑" panose="020B0503020204020204" pitchFamily="34" charset="-122"/>
              </a:rPr>
              <a:t>支撑体系</a:t>
            </a:r>
            <a:endParaRPr lang="en-US" altLang="zh-CN" sz="3600" b="1" dirty="0">
              <a:solidFill>
                <a:srgbClr val="160B11"/>
              </a:solidFill>
              <a:latin typeface="微软雅黑" panose="020B0503020204020204" pitchFamily="34" charset="-122"/>
              <a:ea typeface="微软雅黑" panose="020B0503020204020204" pitchFamily="34" charset="-122"/>
            </a:endParaRPr>
          </a:p>
          <a:p>
            <a:pPr lvl="0" indent="720090">
              <a:lnSpc>
                <a:spcPct val="130000"/>
              </a:lnSpc>
            </a:pPr>
            <a:r>
              <a:rPr lang="zh-CN" altLang="en-US" sz="3200" dirty="0">
                <a:solidFill>
                  <a:srgbClr val="160B11"/>
                </a:solidFill>
                <a:latin typeface="微软雅黑" panose="020B0503020204020204" pitchFamily="34" charset="-122"/>
                <a:ea typeface="微软雅黑" panose="020B0503020204020204" pitchFamily="34" charset="-122"/>
              </a:rPr>
              <a:t>完善高效韧性支撑体系</a:t>
            </a:r>
            <a:endParaRPr lang="en-US" altLang="zh-CN" sz="3200" dirty="0">
              <a:solidFill>
                <a:srgbClr val="160B11"/>
              </a:solidFill>
              <a:latin typeface="微软雅黑" panose="020B0503020204020204" pitchFamily="34" charset="-122"/>
              <a:ea typeface="微软雅黑" panose="020B0503020204020204" pitchFamily="34" charset="-122"/>
            </a:endParaRPr>
          </a:p>
          <a:p>
            <a:pPr lvl="0">
              <a:lnSpc>
                <a:spcPct val="130000"/>
              </a:lnSpc>
            </a:pPr>
            <a:r>
              <a:rPr lang="en-US" altLang="zh-CN" sz="3600" b="1" dirty="0">
                <a:solidFill>
                  <a:srgbClr val="160B11"/>
                </a:solidFill>
                <a:latin typeface="微软雅黑" panose="020B0503020204020204" pitchFamily="34" charset="-122"/>
                <a:ea typeface="微软雅黑" panose="020B0503020204020204" pitchFamily="34" charset="-122"/>
              </a:rPr>
              <a:t>08 </a:t>
            </a:r>
            <a:r>
              <a:rPr lang="zh-CN" altLang="en-US" sz="3600" b="1" dirty="0">
                <a:solidFill>
                  <a:srgbClr val="160B11"/>
                </a:solidFill>
                <a:latin typeface="微软雅黑" panose="020B0503020204020204" pitchFamily="34" charset="-122"/>
                <a:ea typeface="微软雅黑" panose="020B0503020204020204" pitchFamily="34" charset="-122"/>
              </a:rPr>
              <a:t>实施保障</a:t>
            </a:r>
            <a:endParaRPr lang="en-US" altLang="zh-CN" sz="3600" b="1" dirty="0">
              <a:solidFill>
                <a:srgbClr val="160B11"/>
              </a:solidFill>
              <a:latin typeface="微软雅黑" panose="020B0503020204020204" pitchFamily="34" charset="-122"/>
              <a:ea typeface="微软雅黑" panose="020B0503020204020204" pitchFamily="34" charset="-122"/>
            </a:endParaRPr>
          </a:p>
          <a:p>
            <a:pPr indent="720090">
              <a:lnSpc>
                <a:spcPct val="130000"/>
              </a:lnSpc>
            </a:pPr>
            <a:r>
              <a:rPr lang="zh-CN" altLang="en-US" sz="3200" dirty="0">
                <a:solidFill>
                  <a:srgbClr val="160B11"/>
                </a:solidFill>
                <a:latin typeface="微软雅黑" panose="020B0503020204020204" pitchFamily="34" charset="-122"/>
                <a:ea typeface="微软雅黑" panose="020B0503020204020204" pitchFamily="34" charset="-122"/>
              </a:rPr>
              <a:t>保障规划有效传导实施</a:t>
            </a:r>
            <a:endParaRPr lang="en-US" altLang="zh-CN" sz="3200" dirty="0">
              <a:solidFill>
                <a:srgbClr val="160B11"/>
              </a:solidFill>
              <a:latin typeface="微软雅黑" panose="020B0503020204020204" pitchFamily="34" charset="-122"/>
              <a:ea typeface="微软雅黑" panose="020B0503020204020204" pitchFamily="34" charset="-122"/>
            </a:endParaRPr>
          </a:p>
          <a:p>
            <a:pPr lvl="0">
              <a:lnSpc>
                <a:spcPct val="130000"/>
              </a:lnSpc>
            </a:pPr>
            <a:endParaRPr lang="en-US" altLang="zh-CN" sz="3600" b="1" dirty="0">
              <a:solidFill>
                <a:srgbClr val="160B11"/>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282315" y="2447582"/>
            <a:ext cx="7424420" cy="0"/>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705485" y="744220"/>
            <a:ext cx="3692525" cy="1932940"/>
            <a:chOff x="-36" y="1172"/>
            <a:chExt cx="5815" cy="3044"/>
          </a:xfrm>
        </p:grpSpPr>
        <p:sp>
          <p:nvSpPr>
            <p:cNvPr id="7" name="矩形 6"/>
            <p:cNvSpPr/>
            <p:nvPr/>
          </p:nvSpPr>
          <p:spPr>
            <a:xfrm>
              <a:off x="-36" y="1172"/>
              <a:ext cx="4978" cy="304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81" y="1393"/>
              <a:ext cx="5198" cy="2519"/>
            </a:xfrm>
            <a:prstGeom prst="rect">
              <a:avLst/>
            </a:prstGeom>
          </p:spPr>
          <p:txBody>
            <a:bodyPr wrap="square">
              <a:spAutoFit/>
            </a:bodyPr>
            <a:lstStyle/>
            <a:p>
              <a:r>
                <a:rPr lang="zh-CN" altLang="en-US" sz="6600" b="1" dirty="0">
                  <a:solidFill>
                    <a:schemeClr val="bg1"/>
                  </a:solidFill>
                  <a:latin typeface="微软雅黑" panose="020B0503020204020204" pitchFamily="34" charset="-122"/>
                  <a:ea typeface="微软雅黑" panose="020B0503020204020204" pitchFamily="34" charset="-122"/>
                </a:rPr>
                <a:t>目  录 </a:t>
              </a:r>
              <a:endParaRPr lang="en-US" altLang="zh-CN" sz="6600" b="1" dirty="0">
                <a:solidFill>
                  <a:schemeClr val="bg1"/>
                </a:solidFill>
                <a:latin typeface="微软雅黑" panose="020B0503020204020204" pitchFamily="34" charset="-122"/>
                <a:ea typeface="微软雅黑" panose="020B0503020204020204" pitchFamily="34" charset="-122"/>
              </a:endParaRPr>
            </a:p>
            <a:p>
              <a:r>
                <a:rPr lang="en-US" altLang="zh-CN" sz="3200" b="1" dirty="0">
                  <a:solidFill>
                    <a:schemeClr val="bg1"/>
                  </a:solidFill>
                  <a:latin typeface="微软雅黑" panose="020B0503020204020204" pitchFamily="34" charset="-122"/>
                  <a:ea typeface="微软雅黑" panose="020B0503020204020204" pitchFamily="34" charset="-122"/>
                </a:rPr>
                <a:t>CONTENTS</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grpSp>
      <p:cxnSp>
        <p:nvCxnSpPr>
          <p:cNvPr id="8" name="直接连接符 7"/>
          <p:cNvCxnSpPr/>
          <p:nvPr>
            <p:custDataLst>
              <p:tags r:id="rId2"/>
            </p:custDataLst>
          </p:nvPr>
        </p:nvCxnSpPr>
        <p:spPr>
          <a:xfrm>
            <a:off x="6562725" y="2711742"/>
            <a:ext cx="4144010" cy="0"/>
          </a:xfrm>
          <a:prstGeom prst="line">
            <a:avLst/>
          </a:prstGeom>
          <a:ln w="190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3"/>
            </p:custDataLst>
          </p:nvPr>
        </p:nvCxnSpPr>
        <p:spPr>
          <a:xfrm>
            <a:off x="1645319" y="2484120"/>
            <a:ext cx="0" cy="12418129"/>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4"/>
            </p:custDataLst>
          </p:nvPr>
        </p:nvCxnSpPr>
        <p:spPr>
          <a:xfrm>
            <a:off x="1279525" y="14356766"/>
            <a:ext cx="5483225" cy="0"/>
          </a:xfrm>
          <a:prstGeom prst="line">
            <a:avLst/>
          </a:prstGeom>
          <a:ln w="190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23"/>
          <p:cNvSpPr txBox="1"/>
          <p:nvPr/>
        </p:nvSpPr>
        <p:spPr>
          <a:xfrm>
            <a:off x="849948" y="2105683"/>
            <a:ext cx="8851523" cy="523217"/>
          </a:xfrm>
          <a:prstGeom prst="rect">
            <a:avLst/>
          </a:prstGeom>
        </p:spPr>
        <p:txBody>
          <a:bodyPr wrap="square" rtlCol="0">
            <a:noAutofit/>
          </a:bodyPr>
          <a:lstStyle>
            <a:defPPr>
              <a:defRPr lang="zh-CN"/>
            </a:defPPr>
            <a:lvl1pPr>
              <a:defRPr sz="2200">
                <a:solidFill>
                  <a:schemeClr val="tx1">
                    <a:lumMod val="50000"/>
                  </a:schemeClr>
                </a:solidFill>
                <a:latin typeface="微软雅黑" panose="020B0503020204020204" pitchFamily="34" charset="-122"/>
                <a:ea typeface="微软雅黑" panose="020B0503020204020204" pitchFamily="34" charset="-122"/>
              </a:defRPr>
            </a:lvl1pPr>
          </a:lstStyle>
          <a:p>
            <a:r>
              <a:rPr lang="zh-CN" altLang="zh-CN" sz="2400" dirty="0"/>
              <a:t>加强绿汁江重点流域综合治理，强化水土保持动态监测，推进岸线绿化修复、提升改造，提高流域面山蓄水、保土功能。实施退化湿地生态修复工程，推进小微湿地环境恢复和生态景观功能提质。探索建立湿地保护小区与乡村湿地管理模式，推动绿汁江湿地保护小区建设。</a:t>
            </a:r>
            <a:endParaRPr lang="zh-CN" altLang="en-US" sz="3200" dirty="0"/>
          </a:p>
        </p:txBody>
      </p:sp>
      <p:sp>
        <p:nvSpPr>
          <p:cNvPr id="43" name="文本框 28"/>
          <p:cNvSpPr txBox="1"/>
          <p:nvPr>
            <p:custDataLst>
              <p:tags r:id="rId1"/>
            </p:custDataLst>
          </p:nvPr>
        </p:nvSpPr>
        <p:spPr>
          <a:xfrm>
            <a:off x="849948" y="5129870"/>
            <a:ext cx="9287827" cy="1068705"/>
          </a:xfrm>
          <a:prstGeom prst="rect">
            <a:avLst/>
          </a:prstGeom>
          <a:noFill/>
        </p:spPr>
        <p:txBody>
          <a:bodyPr wrap="square" rtlCol="0">
            <a:noAutofit/>
          </a:bodyPr>
          <a:lstStyle>
            <a:defPPr>
              <a:defRPr lang="zh-CN"/>
            </a:defPPr>
            <a:lvl1pPr>
              <a:defRPr sz="2200">
                <a:solidFill>
                  <a:schemeClr val="tx1">
                    <a:lumMod val="50000"/>
                  </a:schemeClr>
                </a:solidFill>
                <a:latin typeface="微软雅黑" panose="020B0503020204020204" pitchFamily="34" charset="-122"/>
                <a:ea typeface="微软雅黑" panose="020B0503020204020204" pitchFamily="34" charset="-122"/>
              </a:defRPr>
            </a:lvl1pPr>
          </a:lstStyle>
          <a:p>
            <a:r>
              <a:rPr lang="zh-CN" altLang="zh-CN" dirty="0"/>
              <a:t>加大绿汁江、河口河等镇域内中小河道的整治，通过清淤疏浚工程，清理淤泥、垃圾，改善河道水环境。</a:t>
            </a:r>
            <a:endParaRPr lang="zh-CN" altLang="en-US" sz="2300" dirty="0"/>
          </a:p>
        </p:txBody>
      </p:sp>
      <p:sp>
        <p:nvSpPr>
          <p:cNvPr id="45" name="圆角矩形 44"/>
          <p:cNvSpPr/>
          <p:nvPr>
            <p:custDataLst>
              <p:tags r:id="rId2"/>
            </p:custDataLst>
          </p:nvPr>
        </p:nvSpPr>
        <p:spPr>
          <a:xfrm>
            <a:off x="615302" y="6197328"/>
            <a:ext cx="5233048" cy="715645"/>
          </a:xfrm>
          <a:prstGeom prst="round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b="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600" b="1" dirty="0">
                <a:latin typeface="微软雅黑" panose="020B0503020204020204" pitchFamily="34" charset="-122"/>
                <a:ea typeface="微软雅黑" panose="020B0503020204020204" pitchFamily="34" charset="-122"/>
                <a:cs typeface="微软雅黑" panose="020B0503020204020204" pitchFamily="34" charset="-122"/>
              </a:rPr>
              <a:t>、林地修复与保护工程</a:t>
            </a:r>
            <a:endParaRPr lang="zh-CN" altLang="en-US" sz="2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7" name="文本框 32"/>
          <p:cNvSpPr txBox="1"/>
          <p:nvPr>
            <p:custDataLst>
              <p:tags r:id="rId3"/>
            </p:custDataLst>
          </p:nvPr>
        </p:nvSpPr>
        <p:spPr>
          <a:xfrm>
            <a:off x="849948" y="7091612"/>
            <a:ext cx="8605126" cy="918527"/>
          </a:xfrm>
          <a:prstGeom prst="rect">
            <a:avLst/>
          </a:prstGeom>
        </p:spPr>
        <p:txBody>
          <a:bodyPr wrap="square" rtlCol="0">
            <a:noAutofit/>
          </a:bodyPr>
          <a:lstStyle>
            <a:defPPr>
              <a:defRPr lang="zh-CN"/>
            </a:defPPr>
            <a:lvl1pPr>
              <a:defRPr sz="2200">
                <a:solidFill>
                  <a:schemeClr val="tx1">
                    <a:lumMod val="50000"/>
                  </a:schemeClr>
                </a:solidFill>
                <a:latin typeface="微软雅黑" panose="020B0503020204020204" pitchFamily="34" charset="-122"/>
                <a:ea typeface="微软雅黑" panose="020B0503020204020204" pitchFamily="34" charset="-122"/>
              </a:defRPr>
            </a:lvl1pPr>
          </a:lstStyle>
          <a:p>
            <a:r>
              <a:rPr lang="zh-CN" altLang="en-US" sz="2300" dirty="0"/>
              <a:t>为贯彻落实科学发展观，统筹好林地资源的保护利用，保护修复森林资源，加强对镇域内乔木林地和生态脆弱区灌木林地的有效保护，严格控制现有森林面积的减少。根据大麦地镇林地后备资源补充空间划定成果及绿化造林空间数据，大麦地镇划定林地后备资源</a:t>
            </a:r>
            <a:r>
              <a:rPr lang="en-US" altLang="zh-CN" sz="2300" dirty="0"/>
              <a:t>150.33</a:t>
            </a:r>
            <a:r>
              <a:rPr lang="zh-CN" altLang="en-US" sz="2300" dirty="0"/>
              <a:t>公顷。</a:t>
            </a:r>
            <a:endParaRPr lang="zh-CN" altLang="en-US" sz="2300" dirty="0"/>
          </a:p>
        </p:txBody>
      </p:sp>
      <p:sp>
        <p:nvSpPr>
          <p:cNvPr id="49" name="圆角矩形 48"/>
          <p:cNvSpPr/>
          <p:nvPr>
            <p:custDataLst>
              <p:tags r:id="rId4"/>
            </p:custDataLst>
          </p:nvPr>
        </p:nvSpPr>
        <p:spPr>
          <a:xfrm>
            <a:off x="615302" y="9160798"/>
            <a:ext cx="5233048" cy="715645"/>
          </a:xfrm>
          <a:prstGeom prst="round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b="1"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600" b="1" dirty="0">
                <a:latin typeface="微软雅黑" panose="020B0503020204020204" pitchFamily="34" charset="-122"/>
                <a:ea typeface="微软雅黑" panose="020B0503020204020204" pitchFamily="34" charset="-122"/>
                <a:cs typeface="微软雅黑" panose="020B0503020204020204" pitchFamily="34" charset="-122"/>
              </a:rPr>
              <a:t>、地质灾害防治</a:t>
            </a:r>
            <a:endParaRPr lang="zh-CN" altLang="en-US" sz="2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文本框 36"/>
          <p:cNvSpPr txBox="1"/>
          <p:nvPr>
            <p:custDataLst>
              <p:tags r:id="rId5"/>
            </p:custDataLst>
          </p:nvPr>
        </p:nvSpPr>
        <p:spPr>
          <a:xfrm>
            <a:off x="849948" y="10025033"/>
            <a:ext cx="8813840" cy="918527"/>
          </a:xfrm>
          <a:prstGeom prst="rect">
            <a:avLst/>
          </a:prstGeom>
        </p:spPr>
        <p:txBody>
          <a:bodyPr wrap="square" rtlCol="0">
            <a:noAutofit/>
          </a:bodyPr>
          <a:lstStyle>
            <a:defPPr>
              <a:defRPr lang="zh-CN"/>
            </a:defPPr>
            <a:lvl1pPr>
              <a:defRPr sz="2400">
                <a:solidFill>
                  <a:schemeClr val="tx1">
                    <a:lumMod val="50000"/>
                  </a:schemeClr>
                </a:solidFill>
                <a:latin typeface="微软雅黑" panose="020B0503020204020204" pitchFamily="34" charset="-122"/>
                <a:ea typeface="微软雅黑" panose="020B0503020204020204" pitchFamily="34" charset="-122"/>
              </a:defRPr>
            </a:lvl1pPr>
          </a:lstStyle>
          <a:p>
            <a:r>
              <a:rPr lang="zh-CN" altLang="en-US" sz="2300" dirty="0"/>
              <a:t>规划生态修复工程与项目，项目的实施可以达到消除或抑制地质灾害隐患，保障人民的生命财产安全。</a:t>
            </a:r>
            <a:endParaRPr lang="zh-CN" altLang="en-US" sz="2300" dirty="0"/>
          </a:p>
        </p:txBody>
      </p:sp>
      <p:grpSp>
        <p:nvGrpSpPr>
          <p:cNvPr id="56" name="组合 55"/>
          <p:cNvGrpSpPr/>
          <p:nvPr/>
        </p:nvGrpSpPr>
        <p:grpSpPr>
          <a:xfrm>
            <a:off x="953" y="119062"/>
            <a:ext cx="10690860" cy="695960"/>
            <a:chOff x="1" y="693"/>
            <a:chExt cx="16836" cy="1096"/>
          </a:xfrm>
        </p:grpSpPr>
        <p:sp>
          <p:nvSpPr>
            <p:cNvPr id="57" name="矩形 56"/>
            <p:cNvSpPr/>
            <p:nvPr>
              <p:custDataLst>
                <p:tags r:id="rId6"/>
              </p:custDataLst>
            </p:nvPr>
          </p:nvSpPr>
          <p:spPr>
            <a:xfrm>
              <a:off x="1498" y="693"/>
              <a:ext cx="10589" cy="1016"/>
            </a:xfrm>
            <a:prstGeom prst="rect">
              <a:avLst/>
            </a:prstGeom>
          </p:spPr>
          <p:txBody>
            <a:bodyPr wrap="square">
              <a:spAutoFit/>
            </a:bodyPr>
            <a:lstStyle/>
            <a:p>
              <a:r>
                <a:rPr lang="en-US" altLang="zh-CN" sz="3600" b="1" dirty="0">
                  <a:solidFill>
                    <a:schemeClr val="accent3">
                      <a:lumMod val="60000"/>
                      <a:lumOff val="40000"/>
                    </a:schemeClr>
                  </a:solidFill>
                  <a:latin typeface="微软雅黑" panose="020B0503020204020204" pitchFamily="34" charset="-122"/>
                  <a:ea typeface="微软雅黑" panose="020B0503020204020204" pitchFamily="34" charset="-122"/>
                </a:rPr>
                <a:t>6.1 </a:t>
              </a:r>
              <a:r>
                <a:rPr lang="zh-CN" altLang="en-US" sz="3600" b="1" dirty="0">
                  <a:solidFill>
                    <a:schemeClr val="accent3">
                      <a:lumMod val="60000"/>
                      <a:lumOff val="40000"/>
                    </a:schemeClr>
                  </a:solidFill>
                  <a:latin typeface="微软雅黑" panose="020B0503020204020204" pitchFamily="34" charset="-122"/>
                  <a:ea typeface="微软雅黑" panose="020B0503020204020204" pitchFamily="34" charset="-122"/>
                </a:rPr>
                <a:t>山水林田湖草系统修复</a:t>
              </a:r>
              <a:endParaRPr lang="zh-CN" altLang="en-US" sz="3600" b="1" dirty="0">
                <a:solidFill>
                  <a:schemeClr val="accent3">
                    <a:lumMod val="60000"/>
                    <a:lumOff val="40000"/>
                  </a:schemeClr>
                </a:solidFill>
                <a:latin typeface="微软雅黑" panose="020B0503020204020204" pitchFamily="34" charset="-122"/>
                <a:ea typeface="微软雅黑" panose="020B0503020204020204" pitchFamily="34" charset="-122"/>
              </a:endParaRPr>
            </a:p>
          </p:txBody>
        </p:sp>
        <p:cxnSp>
          <p:nvCxnSpPr>
            <p:cNvPr id="58" name="直接连接符 57"/>
            <p:cNvCxnSpPr/>
            <p:nvPr>
              <p:custDataLst>
                <p:tags r:id="rId7"/>
              </p:custDataLst>
            </p:nvPr>
          </p:nvCxnSpPr>
          <p:spPr>
            <a:xfrm>
              <a:off x="1" y="1789"/>
              <a:ext cx="1683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燕尾形 58"/>
            <p:cNvSpPr/>
            <p:nvPr>
              <p:custDataLst>
                <p:tags r:id="rId8"/>
              </p:custDataLst>
            </p:nvPr>
          </p:nvSpPr>
          <p:spPr>
            <a:xfrm>
              <a:off x="850" y="818"/>
              <a:ext cx="488" cy="765"/>
            </a:xfrm>
            <a:prstGeom prst="chevr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燕尾形 59"/>
            <p:cNvSpPr/>
            <p:nvPr>
              <p:custDataLst>
                <p:tags r:id="rId9"/>
              </p:custDataLst>
            </p:nvPr>
          </p:nvSpPr>
          <p:spPr>
            <a:xfrm>
              <a:off x="390" y="818"/>
              <a:ext cx="488" cy="765"/>
            </a:xfrm>
            <a:prstGeom prst="chevr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custDataLst>
              <p:tags r:id="rId10"/>
            </p:custDataLst>
          </p:nvPr>
        </p:nvSpPr>
        <p:spPr>
          <a:xfrm>
            <a:off x="695008" y="13661180"/>
            <a:ext cx="9132569" cy="1492233"/>
          </a:xfrm>
          <a:prstGeom prst="rect">
            <a:avLst/>
          </a:prstGeom>
        </p:spPr>
        <p:txBody>
          <a:bodyPr wrap="square">
            <a:noAutofit/>
          </a:bodyPr>
          <a:lstStyle/>
          <a:p>
            <a:r>
              <a:rPr lang="zh-CN" altLang="en-US" sz="2300" dirty="0">
                <a:solidFill>
                  <a:schemeClr val="tx1">
                    <a:lumMod val="50000"/>
                  </a:schemeClr>
                </a:solidFill>
                <a:latin typeface="微软雅黑" panose="020B0503020204020204" pitchFamily="34" charset="-122"/>
                <a:ea typeface="微软雅黑" panose="020B0503020204020204" pitchFamily="34" charset="-122"/>
              </a:rPr>
              <a:t>主要为绿汁江流域生态修复及水、气环境质量监测和生物多样性保护</a:t>
            </a:r>
            <a:r>
              <a:rPr lang="zh-CN" altLang="en-US" sz="2300" dirty="0" smtClean="0">
                <a:solidFill>
                  <a:schemeClr val="tx1">
                    <a:lumMod val="50000"/>
                  </a:schemeClr>
                </a:solidFill>
                <a:latin typeface="微软雅黑" panose="020B0503020204020204" pitchFamily="34" charset="-122"/>
                <a:ea typeface="微软雅黑" panose="020B0503020204020204" pitchFamily="34" charset="-122"/>
              </a:rPr>
              <a:t>监测。</a:t>
            </a:r>
            <a:endParaRPr lang="zh-CN" altLang="en-US" sz="2300" dirty="0">
              <a:solidFill>
                <a:schemeClr val="tx1">
                  <a:lumMod val="50000"/>
                </a:schemeClr>
              </a:solidFill>
              <a:latin typeface="微软雅黑" panose="020B0503020204020204" pitchFamily="34" charset="-122"/>
              <a:ea typeface="微软雅黑" panose="020B0503020204020204" pitchFamily="34" charset="-122"/>
            </a:endParaRPr>
          </a:p>
          <a:p>
            <a:pPr indent="633730">
              <a:lnSpc>
                <a:spcPct val="200000"/>
              </a:lnSpc>
              <a:spcAft>
                <a:spcPts val="0"/>
              </a:spcAft>
            </a:pPr>
            <a:endParaRPr lang="zh-CN"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9" name="圆角矩形 28"/>
          <p:cNvSpPr/>
          <p:nvPr>
            <p:custDataLst>
              <p:tags r:id="rId11"/>
            </p:custDataLst>
          </p:nvPr>
        </p:nvSpPr>
        <p:spPr>
          <a:xfrm>
            <a:off x="615302" y="11096499"/>
            <a:ext cx="5233048" cy="715645"/>
          </a:xfrm>
          <a:prstGeom prst="round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b="1"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600" b="1" dirty="0">
                <a:latin typeface="微软雅黑" panose="020B0503020204020204" pitchFamily="34" charset="-122"/>
                <a:ea typeface="微软雅黑" panose="020B0503020204020204" pitchFamily="34" charset="-122"/>
                <a:cs typeface="微软雅黑" panose="020B0503020204020204" pitchFamily="34" charset="-122"/>
              </a:rPr>
              <a:t>、地质灾害综合防治重点</a:t>
            </a:r>
            <a:r>
              <a:rPr lang="zh-CN" altLang="en-US" sz="2600" b="1" dirty="0" smtClean="0">
                <a:latin typeface="微软雅黑" panose="020B0503020204020204" pitchFamily="34" charset="-122"/>
                <a:ea typeface="微软雅黑" panose="020B0503020204020204" pitchFamily="34" charset="-122"/>
                <a:cs typeface="微软雅黑" panose="020B0503020204020204" pitchFamily="34" charset="-122"/>
              </a:rPr>
              <a:t>工程</a:t>
            </a:r>
            <a:endParaRPr lang="zh-CN" altLang="en-US" sz="2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36"/>
          <p:cNvSpPr txBox="1"/>
          <p:nvPr>
            <p:custDataLst>
              <p:tags r:id="rId12"/>
            </p:custDataLst>
          </p:nvPr>
        </p:nvSpPr>
        <p:spPr>
          <a:xfrm>
            <a:off x="849948" y="11836597"/>
            <a:ext cx="8813840" cy="1406163"/>
          </a:xfrm>
          <a:prstGeom prst="rect">
            <a:avLst/>
          </a:prstGeom>
        </p:spPr>
        <p:txBody>
          <a:bodyPr wrap="square" rtlCol="0">
            <a:noAutofit/>
          </a:bodyPr>
          <a:lstStyle>
            <a:defPPr>
              <a:defRPr lang="zh-CN"/>
            </a:defPPr>
            <a:lvl1pPr>
              <a:defRPr sz="2400">
                <a:solidFill>
                  <a:schemeClr val="tx1">
                    <a:lumMod val="50000"/>
                  </a:schemeClr>
                </a:solidFill>
                <a:latin typeface="微软雅黑" panose="020B0503020204020204" pitchFamily="34" charset="-122"/>
                <a:ea typeface="微软雅黑" panose="020B0503020204020204" pitchFamily="34" charset="-122"/>
              </a:defRPr>
            </a:lvl1pPr>
          </a:lstStyle>
          <a:p>
            <a:r>
              <a:rPr lang="zh-CN" altLang="en-US" dirty="0"/>
              <a:t>根据隐患点现存情况、危险性及工程治理可行性情况，大麦地镇共计划安排现存的</a:t>
            </a:r>
            <a:r>
              <a:rPr lang="en-US" altLang="zh-CN" dirty="0"/>
              <a:t>4</a:t>
            </a:r>
            <a:r>
              <a:rPr lang="zh-CN" altLang="en-US" dirty="0"/>
              <a:t>个地质灾害点进行重点治理项目。</a:t>
            </a:r>
            <a:endParaRPr lang="zh-CN" altLang="zh-CN" dirty="0"/>
          </a:p>
        </p:txBody>
      </p:sp>
      <p:sp>
        <p:nvSpPr>
          <p:cNvPr id="31" name="圆角矩形 30"/>
          <p:cNvSpPr/>
          <p:nvPr>
            <p:custDataLst>
              <p:tags r:id="rId13"/>
            </p:custDataLst>
          </p:nvPr>
        </p:nvSpPr>
        <p:spPr>
          <a:xfrm>
            <a:off x="615302" y="12884937"/>
            <a:ext cx="4671456" cy="715645"/>
          </a:xfrm>
          <a:prstGeom prst="round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b="1"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600" b="1" dirty="0">
                <a:latin typeface="微软雅黑" panose="020B0503020204020204" pitchFamily="34" charset="-122"/>
                <a:ea typeface="微软雅黑" panose="020B0503020204020204" pitchFamily="34" charset="-122"/>
                <a:cs typeface="微软雅黑" panose="020B0503020204020204" pitchFamily="34" charset="-122"/>
              </a:rPr>
              <a:t>、生物多样性保护重点项目</a:t>
            </a:r>
            <a:endParaRPr lang="zh-CN" altLang="en-US" sz="2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圆角矩形 18"/>
          <p:cNvSpPr/>
          <p:nvPr>
            <p:custDataLst>
              <p:tags r:id="rId14"/>
            </p:custDataLst>
          </p:nvPr>
        </p:nvSpPr>
        <p:spPr>
          <a:xfrm>
            <a:off x="615302" y="4219620"/>
            <a:ext cx="5233048" cy="715645"/>
          </a:xfrm>
          <a:prstGeom prst="round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b="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dirty="0">
                <a:latin typeface="微软雅黑" panose="020B0503020204020204" pitchFamily="34" charset="-122"/>
                <a:ea typeface="微软雅黑" panose="020B0503020204020204" pitchFamily="34" charset="-122"/>
                <a:cs typeface="微软雅黑" panose="020B0503020204020204" pitchFamily="34" charset="-122"/>
              </a:rPr>
              <a:t>、河道治理项目</a:t>
            </a:r>
            <a:endParaRPr lang="zh-CN" altLang="en-US" sz="26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圆角矩形 19"/>
          <p:cNvSpPr/>
          <p:nvPr>
            <p:custDataLst>
              <p:tags r:id="rId15"/>
            </p:custDataLst>
          </p:nvPr>
        </p:nvSpPr>
        <p:spPr>
          <a:xfrm>
            <a:off x="615301" y="1268752"/>
            <a:ext cx="5233049" cy="715645"/>
          </a:xfrm>
          <a:prstGeom prst="round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b="1"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dirty="0">
                <a:latin typeface="微软雅黑" panose="020B0503020204020204" pitchFamily="34" charset="-122"/>
                <a:ea typeface="微软雅黑" panose="020B0503020204020204" pitchFamily="34" charset="-122"/>
                <a:cs typeface="微软雅黑" panose="020B0503020204020204" pitchFamily="34" charset="-122"/>
              </a:rPr>
              <a:t>、加大流域和湿地生态保护修复</a:t>
            </a:r>
            <a:endParaRPr lang="zh-CN" altLang="en-US" sz="26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35" y="144780"/>
            <a:ext cx="10690860" cy="695960"/>
            <a:chOff x="1" y="693"/>
            <a:chExt cx="16836" cy="1096"/>
          </a:xfrm>
        </p:grpSpPr>
        <p:sp>
          <p:nvSpPr>
            <p:cNvPr id="7" name="矩形 6"/>
            <p:cNvSpPr/>
            <p:nvPr>
              <p:custDataLst>
                <p:tags r:id="rId1"/>
              </p:custDataLst>
            </p:nvPr>
          </p:nvSpPr>
          <p:spPr>
            <a:xfrm>
              <a:off x="1498" y="693"/>
              <a:ext cx="10589" cy="1016"/>
            </a:xfrm>
            <a:prstGeom prst="rect">
              <a:avLst/>
            </a:prstGeom>
          </p:spPr>
          <p:txBody>
            <a:bodyPr wrap="square">
              <a:spAutoFit/>
            </a:bodyPr>
            <a:lstStyle/>
            <a:p>
              <a:r>
                <a:rPr lang="en-US" altLang="zh-CN" sz="3600" b="1" dirty="0">
                  <a:solidFill>
                    <a:schemeClr val="accent3">
                      <a:lumMod val="60000"/>
                      <a:lumOff val="40000"/>
                    </a:schemeClr>
                  </a:solidFill>
                  <a:latin typeface="微软雅黑" panose="020B0503020204020204" pitchFamily="34" charset="-122"/>
                  <a:ea typeface="微软雅黑" panose="020B0503020204020204" pitchFamily="34" charset="-122"/>
                </a:rPr>
                <a:t>6.2 </a:t>
              </a:r>
              <a:r>
                <a:rPr lang="zh-CN" altLang="en-US" sz="3600" b="1" dirty="0">
                  <a:solidFill>
                    <a:schemeClr val="accent3">
                      <a:lumMod val="60000"/>
                      <a:lumOff val="40000"/>
                    </a:schemeClr>
                  </a:solidFill>
                  <a:latin typeface="微软雅黑" panose="020B0503020204020204" pitchFamily="34" charset="-122"/>
                  <a:ea typeface="微软雅黑" panose="020B0503020204020204" pitchFamily="34" charset="-122"/>
                </a:rPr>
                <a:t>国土综合整治</a:t>
              </a:r>
              <a:endParaRPr lang="zh-CN" altLang="en-US" sz="3600" b="1" dirty="0">
                <a:solidFill>
                  <a:schemeClr val="accent3">
                    <a:lumMod val="60000"/>
                    <a:lumOff val="40000"/>
                  </a:schemeClr>
                </a:solidFill>
                <a:latin typeface="微软雅黑" panose="020B0503020204020204" pitchFamily="34" charset="-122"/>
                <a:ea typeface="微软雅黑" panose="020B0503020204020204" pitchFamily="34" charset="-122"/>
              </a:endParaRPr>
            </a:p>
          </p:txBody>
        </p:sp>
        <p:cxnSp>
          <p:nvCxnSpPr>
            <p:cNvPr id="8" name="直接连接符 7"/>
            <p:cNvCxnSpPr/>
            <p:nvPr>
              <p:custDataLst>
                <p:tags r:id="rId2"/>
              </p:custDataLst>
            </p:nvPr>
          </p:nvCxnSpPr>
          <p:spPr>
            <a:xfrm>
              <a:off x="1" y="1789"/>
              <a:ext cx="16836" cy="0"/>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custDataLst>
                <p:tags r:id="rId3"/>
              </p:custDataLst>
            </p:nvPr>
          </p:nvSpPr>
          <p:spPr>
            <a:xfrm>
              <a:off x="850" y="818"/>
              <a:ext cx="488" cy="765"/>
            </a:xfrm>
            <a:prstGeom prst="chevron">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 9"/>
            <p:cNvSpPr/>
            <p:nvPr>
              <p:custDataLst>
                <p:tags r:id="rId4"/>
              </p:custDataLst>
            </p:nvPr>
          </p:nvSpPr>
          <p:spPr>
            <a:xfrm>
              <a:off x="390" y="818"/>
              <a:ext cx="488" cy="765"/>
            </a:xfrm>
            <a:prstGeom prst="chevron">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燕尾形 44"/>
          <p:cNvSpPr/>
          <p:nvPr>
            <p:custDataLst>
              <p:tags r:id="rId5"/>
            </p:custDataLst>
          </p:nvPr>
        </p:nvSpPr>
        <p:spPr>
          <a:xfrm>
            <a:off x="1138525" y="1418288"/>
            <a:ext cx="2684719" cy="567145"/>
          </a:xfrm>
          <a:prstGeom prst="chevron">
            <a:avLst/>
          </a:prstGeom>
          <a:noFill/>
          <a:ln>
            <a:solidFill>
              <a:schemeClr val="accent3">
                <a:lumMod val="60000"/>
                <a:lumOff val="40000"/>
              </a:schemeClr>
            </a:solid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46" name="燕尾形 45"/>
          <p:cNvSpPr/>
          <p:nvPr>
            <p:custDataLst>
              <p:tags r:id="rId6"/>
            </p:custDataLst>
          </p:nvPr>
        </p:nvSpPr>
        <p:spPr>
          <a:xfrm>
            <a:off x="750250" y="1303774"/>
            <a:ext cx="2882582" cy="609157"/>
          </a:xfrm>
          <a:prstGeom prst="chevron">
            <a:avLst/>
          </a:prstGeom>
          <a:solidFill>
            <a:schemeClr val="accent3">
              <a:lumMod val="60000"/>
              <a:lumOff val="40000"/>
            </a:schemeClr>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48" name="文本框 47"/>
          <p:cNvSpPr txBox="1"/>
          <p:nvPr>
            <p:custDataLst>
              <p:tags r:id="rId7"/>
            </p:custDataLst>
          </p:nvPr>
        </p:nvSpPr>
        <p:spPr>
          <a:xfrm>
            <a:off x="1294977" y="1381543"/>
            <a:ext cx="1755705" cy="376742"/>
          </a:xfrm>
          <a:prstGeom prst="rect">
            <a:avLst/>
          </a:prstGeom>
          <a:noFill/>
        </p:spPr>
        <p:txBody>
          <a:bodyPr wrap="square" bIns="0" rtlCol="0">
            <a:noAutofit/>
          </a:bodyPr>
          <a:lstStyle/>
          <a:p>
            <a:pPr algn="ctr"/>
            <a:r>
              <a:rPr lang="zh-CN" altLang="en-US" sz="2400" b="1" dirty="0">
                <a:solidFill>
                  <a:srgbClr val="FFFFFF"/>
                </a:solidFill>
                <a:latin typeface="微软雅黑" panose="020B0503020204020204" pitchFamily="34" charset="-122"/>
                <a:ea typeface="微软雅黑" panose="020B0503020204020204" pitchFamily="34" charset="-122"/>
                <a:sym typeface="+mn-ea"/>
              </a:rPr>
              <a:t>农用地整治</a:t>
            </a:r>
            <a:endParaRPr lang="zh-CN" altLang="en-US" sz="2400" b="1" dirty="0">
              <a:solidFill>
                <a:srgbClr val="FFFFFF"/>
              </a:solidFill>
              <a:latin typeface="微软雅黑" panose="020B0503020204020204" pitchFamily="34" charset="-122"/>
              <a:ea typeface="微软雅黑" panose="020B0503020204020204" pitchFamily="34" charset="-122"/>
            </a:endParaRPr>
          </a:p>
          <a:p>
            <a:pPr algn="ctr"/>
            <a:endParaRPr lang="zh-CN" altLang="en-US" sz="2400" b="1" spc="300" dirty="0">
              <a:solidFill>
                <a:srgbClr val="FFFFFF"/>
              </a:solidFill>
              <a:latin typeface="微软雅黑" panose="020B0503020204020204" pitchFamily="34" charset="-122"/>
              <a:ea typeface="微软雅黑" panose="020B0503020204020204" pitchFamily="34" charset="-122"/>
            </a:endParaRPr>
          </a:p>
        </p:txBody>
      </p:sp>
      <p:sp>
        <p:nvSpPr>
          <p:cNvPr id="49" name="文本框 48"/>
          <p:cNvSpPr txBox="1"/>
          <p:nvPr>
            <p:custDataLst>
              <p:tags r:id="rId8"/>
            </p:custDataLst>
          </p:nvPr>
        </p:nvSpPr>
        <p:spPr>
          <a:xfrm>
            <a:off x="886971" y="2252412"/>
            <a:ext cx="9180591" cy="2676254"/>
          </a:xfrm>
          <a:prstGeom prst="rect">
            <a:avLst/>
          </a:prstGeom>
          <a:noFill/>
          <a:ln w="12700" cmpd="sng">
            <a:solidFill>
              <a:schemeClr val="accent3">
                <a:lumMod val="60000"/>
                <a:lumOff val="40000"/>
              </a:schemeClr>
            </a:solidFill>
            <a:prstDash val="dash"/>
          </a:ln>
        </p:spPr>
        <p:txBody>
          <a:bodyPr wrap="square" rtlCol="0">
            <a:noAutofit/>
          </a:bodyPr>
          <a:lstStyle/>
          <a:p>
            <a:pPr indent="457200">
              <a:lnSpc>
                <a:spcPct val="150000"/>
              </a:lnSpc>
            </a:pPr>
            <a:r>
              <a:rPr lang="zh-CN" altLang="en-US" sz="2000" dirty="0" smtClean="0">
                <a:latin typeface="微软雅黑" panose="020B0503020204020204" pitchFamily="34" charset="-122"/>
                <a:ea typeface="微软雅黑" panose="020B0503020204020204" pitchFamily="34" charset="-122"/>
                <a:sym typeface="+mn-ea"/>
              </a:rPr>
              <a:t>全面</a:t>
            </a:r>
            <a:r>
              <a:rPr lang="zh-CN" altLang="en-US" sz="2000" dirty="0">
                <a:latin typeface="微软雅黑" panose="020B0503020204020204" pitchFamily="34" charset="-122"/>
                <a:ea typeface="微软雅黑" panose="020B0503020204020204" pitchFamily="34" charset="-122"/>
                <a:sym typeface="+mn-ea"/>
              </a:rPr>
              <a:t>开展农用地综合整治。针对闲置、低效的零散耕地，充分考虑地形灌溉水源等有利条件，统筹农用地利用，推进乡村土地集约高效利用，改善农村生产生活条件，提升农产品生产能力，提出农用地综合整治、宜耕后备土地资源开发、提质改造、高标准农田建设等综合整治目标、重点区域和重大工程，补足短板，推进高效节能灌溉。</a:t>
            </a:r>
            <a:endParaRPr lang="zh-CN" altLang="en-US" sz="2000" dirty="0">
              <a:latin typeface="微软雅黑" panose="020B0503020204020204" pitchFamily="34" charset="-122"/>
              <a:ea typeface="微软雅黑" panose="020B0503020204020204" pitchFamily="34" charset="-122"/>
              <a:sym typeface="+mn-ea"/>
            </a:endParaRPr>
          </a:p>
        </p:txBody>
      </p:sp>
      <p:sp>
        <p:nvSpPr>
          <p:cNvPr id="64" name="文本框 63"/>
          <p:cNvSpPr txBox="1"/>
          <p:nvPr>
            <p:custDataLst>
              <p:tags r:id="rId9"/>
            </p:custDataLst>
          </p:nvPr>
        </p:nvSpPr>
        <p:spPr>
          <a:xfrm>
            <a:off x="1183372" y="7775527"/>
            <a:ext cx="1755705" cy="376742"/>
          </a:xfrm>
          <a:prstGeom prst="rect">
            <a:avLst/>
          </a:prstGeom>
          <a:noFill/>
        </p:spPr>
        <p:txBody>
          <a:bodyPr wrap="square" bIns="0" rtlCol="0">
            <a:noAutofit/>
          </a:bodyPr>
          <a:lstStyle/>
          <a:p>
            <a:pPr algn="ctr"/>
            <a:r>
              <a:rPr lang="zh-CN" altLang="en-US" sz="2000" b="1">
                <a:solidFill>
                  <a:srgbClr val="FFFFFF"/>
                </a:solidFill>
                <a:latin typeface="微软雅黑" panose="020B0503020204020204" pitchFamily="34" charset="-122"/>
                <a:ea typeface="微软雅黑" panose="020B0503020204020204" pitchFamily="34" charset="-122"/>
                <a:sym typeface="+mn-ea"/>
              </a:rPr>
              <a:t>土地复垦</a:t>
            </a:r>
            <a:endParaRPr lang="zh-CN" altLang="en-US" sz="2000" b="1">
              <a:solidFill>
                <a:srgbClr val="FFFFFF"/>
              </a:solidFill>
              <a:latin typeface="微软雅黑" panose="020B0503020204020204" pitchFamily="34" charset="-122"/>
              <a:ea typeface="微软雅黑" panose="020B0503020204020204" pitchFamily="34" charset="-122"/>
              <a:sym typeface="+mn-ea"/>
            </a:endParaRPr>
          </a:p>
          <a:p>
            <a:pPr algn="ctr"/>
            <a:endParaRPr lang="zh-CN" altLang="en-US" sz="2000" b="1" spc="300">
              <a:solidFill>
                <a:srgbClr val="FFFFFF"/>
              </a:solidFill>
              <a:latin typeface="微软雅黑" panose="020B0503020204020204" pitchFamily="34" charset="-122"/>
              <a:ea typeface="微软雅黑" panose="020B0503020204020204" pitchFamily="34" charset="-122"/>
              <a:sym typeface="+mn-ea"/>
            </a:endParaRPr>
          </a:p>
        </p:txBody>
      </p:sp>
      <p:grpSp>
        <p:nvGrpSpPr>
          <p:cNvPr id="4" name="组合 3"/>
          <p:cNvGrpSpPr/>
          <p:nvPr/>
        </p:nvGrpSpPr>
        <p:grpSpPr>
          <a:xfrm>
            <a:off x="749696" y="8612815"/>
            <a:ext cx="9317866" cy="2709434"/>
            <a:chOff x="749697" y="7403875"/>
            <a:chExt cx="9317866" cy="2709434"/>
          </a:xfrm>
        </p:grpSpPr>
        <p:grpSp>
          <p:nvGrpSpPr>
            <p:cNvPr id="2" name="组合 1"/>
            <p:cNvGrpSpPr/>
            <p:nvPr/>
          </p:nvGrpSpPr>
          <p:grpSpPr>
            <a:xfrm>
              <a:off x="749697" y="7403875"/>
              <a:ext cx="3883201" cy="681658"/>
              <a:chOff x="749697" y="7403875"/>
              <a:chExt cx="3883201" cy="681658"/>
            </a:xfrm>
          </p:grpSpPr>
          <p:sp>
            <p:nvSpPr>
              <p:cNvPr id="68" name="燕尾形 67"/>
              <p:cNvSpPr/>
              <p:nvPr>
                <p:custDataLst>
                  <p:tags r:id="rId10"/>
                </p:custDataLst>
              </p:nvPr>
            </p:nvSpPr>
            <p:spPr>
              <a:xfrm>
                <a:off x="1176072" y="7518388"/>
                <a:ext cx="3456826" cy="567145"/>
              </a:xfrm>
              <a:prstGeom prst="chevron">
                <a:avLst/>
              </a:prstGeom>
              <a:noFill/>
              <a:ln>
                <a:solidFill>
                  <a:schemeClr val="accent3">
                    <a:lumMod val="60000"/>
                    <a:lumOff val="40000"/>
                  </a:schemeClr>
                </a:solid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69" name="燕尾形 68"/>
              <p:cNvSpPr/>
              <p:nvPr>
                <p:custDataLst>
                  <p:tags r:id="rId11"/>
                </p:custDataLst>
              </p:nvPr>
            </p:nvSpPr>
            <p:spPr>
              <a:xfrm>
                <a:off x="749697" y="7403875"/>
                <a:ext cx="3692700" cy="609157"/>
              </a:xfrm>
              <a:prstGeom prst="chevron">
                <a:avLst/>
              </a:prstGeom>
              <a:solidFill>
                <a:schemeClr val="accent3">
                  <a:lumMod val="60000"/>
                  <a:lumOff val="40000"/>
                </a:schemeClr>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71" name="文本框 70"/>
              <p:cNvSpPr txBox="1"/>
              <p:nvPr>
                <p:custDataLst>
                  <p:tags r:id="rId12"/>
                </p:custDataLst>
              </p:nvPr>
            </p:nvSpPr>
            <p:spPr>
              <a:xfrm>
                <a:off x="951218" y="7478541"/>
                <a:ext cx="3376879" cy="589630"/>
              </a:xfrm>
              <a:prstGeom prst="rect">
                <a:avLst/>
              </a:prstGeom>
              <a:noFill/>
            </p:spPr>
            <p:txBody>
              <a:bodyPr wrap="square" bIns="0" rtlCol="0">
                <a:noAutofit/>
              </a:bodyPr>
              <a:lstStyle/>
              <a:p>
                <a:pPr algn="ctr"/>
                <a:r>
                  <a:rPr lang="zh-CN" altLang="en-US" sz="2400" b="1" kern="2200" dirty="0">
                    <a:solidFill>
                      <a:srgbClr val="FFFFFF"/>
                    </a:solidFill>
                    <a:latin typeface="微软雅黑" panose="020B0503020204020204" pitchFamily="34" charset="-122"/>
                    <a:ea typeface="微软雅黑" panose="020B0503020204020204" pitchFamily="34" charset="-122"/>
                    <a:cs typeface="+mn-ea"/>
                    <a:sym typeface="+mn-lt"/>
                  </a:rPr>
                  <a:t>乡村人居环境整治</a:t>
                </a:r>
                <a:endParaRPr lang="zh-CN" altLang="en-US" sz="2400" b="1" kern="2200" dirty="0">
                  <a:solidFill>
                    <a:srgbClr val="FFFFFF"/>
                  </a:solidFill>
                  <a:latin typeface="微软雅黑" panose="020B0503020204020204" pitchFamily="34" charset="-122"/>
                  <a:ea typeface="微软雅黑" panose="020B0503020204020204" pitchFamily="34" charset="-122"/>
                  <a:cs typeface="+mn-ea"/>
                  <a:sym typeface="+mn-lt"/>
                </a:endParaRPr>
              </a:p>
              <a:p>
                <a:pPr algn="ctr"/>
                <a:endParaRPr lang="zh-CN" altLang="en-US" sz="2400" spc="300" dirty="0">
                  <a:solidFill>
                    <a:srgbClr val="FFFFFF"/>
                  </a:solidFill>
                  <a:latin typeface="微软雅黑" panose="020B0503020204020204" pitchFamily="34" charset="-122"/>
                  <a:ea typeface="微软雅黑" panose="020B0503020204020204" pitchFamily="34" charset="-122"/>
                </a:endParaRPr>
              </a:p>
            </p:txBody>
          </p:sp>
        </p:grpSp>
        <p:sp>
          <p:nvSpPr>
            <p:cNvPr id="72" name="文本框 71"/>
            <p:cNvSpPr txBox="1"/>
            <p:nvPr>
              <p:custDataLst>
                <p:tags r:id="rId13"/>
              </p:custDataLst>
            </p:nvPr>
          </p:nvSpPr>
          <p:spPr>
            <a:xfrm>
              <a:off x="944322" y="8362925"/>
              <a:ext cx="9123241" cy="1750384"/>
            </a:xfrm>
            <a:prstGeom prst="rect">
              <a:avLst/>
            </a:prstGeom>
            <a:noFill/>
            <a:ln w="12700" cmpd="sng">
              <a:solidFill>
                <a:schemeClr val="accent3">
                  <a:lumMod val="60000"/>
                  <a:lumOff val="40000"/>
                </a:schemeClr>
              </a:solidFill>
              <a:prstDash val="dash"/>
            </a:ln>
          </p:spPr>
          <p:txBody>
            <a:bodyPr wrap="square" rtlCol="0">
              <a:noAutofit/>
            </a:bodyPr>
            <a:lstStyle>
              <a:defPPr>
                <a:defRPr lang="zh-CN"/>
              </a:defPPr>
              <a:lvl1pPr lvl="0" indent="457200">
                <a:lnSpc>
                  <a:spcPct val="150000"/>
                </a:lnSpc>
                <a:defRPr sz="2400">
                  <a:latin typeface="微软雅黑" panose="020B0503020204020204" pitchFamily="34" charset="-122"/>
                  <a:ea typeface="微软雅黑" panose="020B0503020204020204" pitchFamily="34" charset="-122"/>
                </a:defRPr>
              </a:lvl1pPr>
            </a:lstStyle>
            <a:p>
              <a:r>
                <a:rPr lang="zh-CN" altLang="zh-CN" sz="2000" dirty="0"/>
                <a:t>加快人居环境整治，重点推进生活垃圾治理、生活污水治理、农村厕所革命、村容村貌提升。至规划期末，完善生活垃圾处理设施体系建设，实现垃圾收集设施全</a:t>
              </a:r>
              <a:r>
                <a:rPr lang="zh-CN" altLang="zh-CN" sz="2000" dirty="0" smtClean="0"/>
                <a:t>覆盖，无害化处理率</a:t>
              </a:r>
              <a:r>
                <a:rPr lang="en-US" altLang="zh-CN" sz="2000" dirty="0" smtClean="0"/>
                <a:t> 100%</a:t>
              </a:r>
              <a:r>
                <a:rPr lang="zh-CN" altLang="zh-CN" sz="2000" dirty="0" smtClean="0"/>
                <a:t>；</a:t>
              </a:r>
              <a:r>
                <a:rPr lang="zh-CN" altLang="zh-CN" sz="2000" dirty="0"/>
                <a:t>积极推进农村生活污水治理统一规划、统一建设、统一管理，完善污水管网建设，实现污水处理设施全覆盖，污水处理率达到</a:t>
              </a:r>
              <a:r>
                <a:rPr lang="en-US" altLang="zh-CN" sz="2000" dirty="0"/>
                <a:t> 50%</a:t>
              </a:r>
              <a:r>
                <a:rPr lang="zh-CN" altLang="zh-CN" sz="2000" dirty="0"/>
                <a:t>以上；逐步消除旱厕，改造建设水冲式厕所，进一步推进农村无害化卫生户厕改造建设，卫生厕所普及率达到</a:t>
              </a:r>
              <a:r>
                <a:rPr lang="en-US" altLang="zh-CN" sz="2000" dirty="0"/>
                <a:t> 100%</a:t>
              </a:r>
              <a:r>
                <a:rPr lang="zh-CN" altLang="zh-CN" sz="2000" dirty="0"/>
                <a:t>；完善生产生活配套设施，实施村内道路硬化工程，全面完成农村饮水安全工程，更新老旧给水管网，大力推进水电新农村电气化建设，实现村域全覆盖；整治村庄公共空间、庭院环境和各类架空管线，消除私搭乱建、乱堆乱放，推进村庄绿化、美化，提升村庄建筑风貌，突出地域民族特色。</a:t>
              </a:r>
              <a:endParaRPr lang="zh-CN" altLang="zh-CN" sz="2000" dirty="0"/>
            </a:p>
          </p:txBody>
        </p:sp>
      </p:grpSp>
      <p:grpSp>
        <p:nvGrpSpPr>
          <p:cNvPr id="36" name="组合 35"/>
          <p:cNvGrpSpPr/>
          <p:nvPr/>
        </p:nvGrpSpPr>
        <p:grpSpPr>
          <a:xfrm>
            <a:off x="749696" y="5292702"/>
            <a:ext cx="9317866" cy="3060724"/>
            <a:chOff x="749696" y="7403875"/>
            <a:chExt cx="9317866" cy="3253257"/>
          </a:xfrm>
        </p:grpSpPr>
        <p:grpSp>
          <p:nvGrpSpPr>
            <p:cNvPr id="37" name="组合 36"/>
            <p:cNvGrpSpPr/>
            <p:nvPr/>
          </p:nvGrpSpPr>
          <p:grpSpPr>
            <a:xfrm>
              <a:off x="749696" y="7403875"/>
              <a:ext cx="4260455" cy="683346"/>
              <a:chOff x="749696" y="7403875"/>
              <a:chExt cx="4260455" cy="683346"/>
            </a:xfrm>
          </p:grpSpPr>
          <p:sp>
            <p:nvSpPr>
              <p:cNvPr id="39" name="燕尾形 38"/>
              <p:cNvSpPr/>
              <p:nvPr>
                <p:custDataLst>
                  <p:tags r:id="rId14"/>
                </p:custDataLst>
              </p:nvPr>
            </p:nvSpPr>
            <p:spPr>
              <a:xfrm>
                <a:off x="1137971" y="7518388"/>
                <a:ext cx="3872180" cy="567145"/>
              </a:xfrm>
              <a:prstGeom prst="chevron">
                <a:avLst/>
              </a:prstGeom>
              <a:noFill/>
              <a:ln>
                <a:solidFill>
                  <a:schemeClr val="accent3">
                    <a:lumMod val="60000"/>
                    <a:lumOff val="40000"/>
                  </a:schemeClr>
                </a:solid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40" name="燕尾形 39"/>
              <p:cNvSpPr/>
              <p:nvPr>
                <p:custDataLst>
                  <p:tags r:id="rId15"/>
                </p:custDataLst>
              </p:nvPr>
            </p:nvSpPr>
            <p:spPr>
              <a:xfrm>
                <a:off x="749696" y="7403875"/>
                <a:ext cx="4069953" cy="609157"/>
              </a:xfrm>
              <a:prstGeom prst="chevron">
                <a:avLst/>
              </a:prstGeom>
              <a:solidFill>
                <a:schemeClr val="accent3">
                  <a:lumMod val="60000"/>
                  <a:lumOff val="40000"/>
                </a:schemeClr>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lstStyle/>
              <a:p>
                <a:pPr algn="ctr"/>
                <a:endParaRPr lang="zh-CN" altLang="en-US" sz="1580"/>
              </a:p>
            </p:txBody>
          </p:sp>
          <p:sp>
            <p:nvSpPr>
              <p:cNvPr id="41" name="文本框 70"/>
              <p:cNvSpPr txBox="1"/>
              <p:nvPr>
                <p:custDataLst>
                  <p:tags r:id="rId16"/>
                </p:custDataLst>
              </p:nvPr>
            </p:nvSpPr>
            <p:spPr>
              <a:xfrm>
                <a:off x="1008484" y="7497591"/>
                <a:ext cx="3506366" cy="589630"/>
              </a:xfrm>
              <a:prstGeom prst="rect">
                <a:avLst/>
              </a:prstGeom>
              <a:noFill/>
            </p:spPr>
            <p:txBody>
              <a:bodyPr wrap="square" bIns="0" rtlCol="0">
                <a:noAutofit/>
              </a:bodyPr>
              <a:lstStyle/>
              <a:p>
                <a:pPr algn="ctr"/>
                <a:r>
                  <a:rPr lang="zh-CN" altLang="en-US" sz="2400" b="1" kern="2200" dirty="0">
                    <a:solidFill>
                      <a:srgbClr val="FFFFFF"/>
                    </a:solidFill>
                    <a:latin typeface="微软雅黑" panose="020B0503020204020204" pitchFamily="34" charset="-122"/>
                    <a:ea typeface="微软雅黑" panose="020B0503020204020204" pitchFamily="34" charset="-122"/>
                    <a:cs typeface="+mn-ea"/>
                    <a:sym typeface="+mn-lt"/>
                  </a:rPr>
                  <a:t>闲置低效建设用地整治</a:t>
                </a:r>
                <a:endParaRPr lang="zh-CN" altLang="en-US" sz="2400" b="1" kern="2200" dirty="0">
                  <a:solidFill>
                    <a:srgbClr val="FFFFFF"/>
                  </a:solidFill>
                  <a:latin typeface="微软雅黑" panose="020B0503020204020204" pitchFamily="34" charset="-122"/>
                  <a:ea typeface="微软雅黑" panose="020B0503020204020204" pitchFamily="34" charset="-122"/>
                  <a:cs typeface="+mn-ea"/>
                  <a:sym typeface="+mn-lt"/>
                </a:endParaRPr>
              </a:p>
            </p:txBody>
          </p:sp>
        </p:grpSp>
        <p:sp>
          <p:nvSpPr>
            <p:cNvPr id="38" name="文本框 71"/>
            <p:cNvSpPr txBox="1"/>
            <p:nvPr>
              <p:custDataLst>
                <p:tags r:id="rId17"/>
              </p:custDataLst>
            </p:nvPr>
          </p:nvSpPr>
          <p:spPr>
            <a:xfrm>
              <a:off x="944322" y="8362926"/>
              <a:ext cx="9123240" cy="2294206"/>
            </a:xfrm>
            <a:prstGeom prst="rect">
              <a:avLst/>
            </a:prstGeom>
            <a:noFill/>
            <a:ln w="12700" cmpd="sng">
              <a:solidFill>
                <a:schemeClr val="accent3">
                  <a:lumMod val="60000"/>
                  <a:lumOff val="40000"/>
                </a:schemeClr>
              </a:solidFill>
              <a:prstDash val="dash"/>
            </a:ln>
          </p:spPr>
          <p:txBody>
            <a:bodyPr wrap="square" rtlCol="0">
              <a:noAutofit/>
            </a:bodyPr>
            <a:lstStyle/>
            <a:p>
              <a:pPr lvl="0" indent="457200">
                <a:lnSpc>
                  <a:spcPct val="150000"/>
                </a:lnSpc>
              </a:pPr>
              <a:r>
                <a:rPr lang="zh-CN" altLang="en-US" sz="2000" dirty="0">
                  <a:latin typeface="微软雅黑" panose="020B0503020204020204" pitchFamily="34" charset="-122"/>
                  <a:ea typeface="微软雅黑" panose="020B0503020204020204" pitchFamily="34" charset="-122"/>
                  <a:sym typeface="+mn-ea"/>
                </a:rPr>
                <a:t>拓展城乡发展空间，激活存量低效用地，促进土地节约集约利用。建设用地整治的重点在于通过整理农村宅基地、工矿废弃地和其他低效闲置地，盘活农村建设用地，优化农村建设用地布局，建设村庄居住环境，提升农村建设用地的集约化水平</a:t>
              </a:r>
              <a:r>
                <a:rPr lang="zh-CN" altLang="en-US" sz="2000" dirty="0" smtClean="0">
                  <a:latin typeface="微软雅黑" panose="020B0503020204020204" pitchFamily="34" charset="-122"/>
                  <a:ea typeface="微软雅黑" panose="020B0503020204020204" pitchFamily="34" charset="-122"/>
                  <a:sym typeface="+mn-ea"/>
                </a:rPr>
                <a:t>。</a:t>
              </a:r>
              <a:endParaRPr lang="zh-CN" altLang="en-US" sz="2000" dirty="0">
                <a:latin typeface="微软雅黑" panose="020B0503020204020204" pitchFamily="34" charset="-122"/>
                <a:ea typeface="微软雅黑" panose="020B0503020204020204" pitchFamily="34" charset="-122"/>
                <a:sym typeface="+mn-ea"/>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7949" y="-15705"/>
            <a:ext cx="10691813" cy="1511959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bject 3"/>
          <p:cNvSpPr/>
          <p:nvPr/>
        </p:nvSpPr>
        <p:spPr>
          <a:xfrm>
            <a:off x="5237988" y="3196218"/>
            <a:ext cx="1046080" cy="1049774"/>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E3C6AA"/>
          </a:solidFill>
        </p:spPr>
        <p:txBody>
          <a:bodyPr wrap="square" lIns="0" tIns="0" rIns="0" bIns="0" rtlCol="0"/>
          <a:lstStyle/>
          <a:p>
            <a:endParaRPr>
              <a:solidFill>
                <a:srgbClr val="367C3E"/>
              </a:solidFill>
            </a:endParaRPr>
          </a:p>
        </p:txBody>
      </p:sp>
      <p:sp>
        <p:nvSpPr>
          <p:cNvPr id="17" name="object 4"/>
          <p:cNvSpPr txBox="1"/>
          <p:nvPr/>
        </p:nvSpPr>
        <p:spPr>
          <a:xfrm>
            <a:off x="5314950" y="3370834"/>
            <a:ext cx="5547639" cy="2223686"/>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05</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综合</a:t>
            </a:r>
            <a:r>
              <a:rPr lang="zh-CN" altLang="en-US" sz="4400" b="1" dirty="0">
                <a:solidFill>
                  <a:schemeClr val="accent6">
                    <a:lumMod val="50000"/>
                  </a:schemeClr>
                </a:solidFill>
                <a:latin typeface="+mj-ea"/>
                <a:cs typeface="微软雅黑" panose="020B0503020204020204" pitchFamily="34" charset="-122"/>
              </a:rPr>
              <a:t>整治修复</a:t>
            </a:r>
            <a:endParaRPr lang="zh-CN" altLang="en-US" sz="4400" b="1" dirty="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a:solidFill>
                <a:schemeClr val="accent6">
                  <a:lumMod val="50000"/>
                </a:schemeClr>
              </a:solidFill>
              <a:latin typeface="+mj-ea"/>
              <a:cs typeface="微软雅黑" panose="020B0503020204020204" pitchFamily="34" charset="-122"/>
            </a:endParaRPr>
          </a:p>
        </p:txBody>
      </p:sp>
      <p:sp>
        <p:nvSpPr>
          <p:cNvPr id="18" name="object 5"/>
          <p:cNvSpPr txBox="1"/>
          <p:nvPr/>
        </p:nvSpPr>
        <p:spPr>
          <a:xfrm>
            <a:off x="5735462" y="4420870"/>
            <a:ext cx="4957304" cy="2800767"/>
          </a:xfrm>
          <a:prstGeom prst="rect">
            <a:avLst/>
          </a:prstGeom>
        </p:spPr>
        <p:txBody>
          <a:bodyPr vert="horz" wrap="square" lIns="0" tIns="12700" rIns="0" bIns="0" rtlCol="0">
            <a:spAutoFit/>
          </a:bodyPr>
          <a:lstStyle/>
          <a:p>
            <a:pPr marL="12700">
              <a:lnSpc>
                <a:spcPct val="100000"/>
              </a:lnSpc>
              <a:spcBef>
                <a:spcPts val="100"/>
              </a:spcBef>
            </a:pPr>
            <a:r>
              <a:rPr sz="3200" b="1" spc="-5" dirty="0" smtClean="0">
                <a:solidFill>
                  <a:srgbClr val="00A8A6"/>
                </a:solidFill>
                <a:latin typeface="+mj-ea"/>
                <a:ea typeface="+mj-ea"/>
                <a:cs typeface="微软雅黑" panose="020B0503020204020204" pitchFamily="34" charset="-122"/>
              </a:rPr>
              <a:t>—</a:t>
            </a:r>
            <a:r>
              <a:rPr lang="en-US" altLang="zh-CN" sz="3200" b="1" spc="-5" dirty="0" smtClean="0">
                <a:solidFill>
                  <a:srgbClr val="00A8A6"/>
                </a:solidFill>
                <a:latin typeface="+mj-ea"/>
                <a:ea typeface="+mj-ea"/>
                <a:cs typeface="微软雅黑" panose="020B0503020204020204" pitchFamily="34" charset="-122"/>
              </a:rPr>
              <a:t>—</a:t>
            </a:r>
            <a:r>
              <a:rPr lang="zh-CN" altLang="en-US" sz="3200" b="1" spc="-5" dirty="0">
                <a:solidFill>
                  <a:srgbClr val="00A8A6"/>
                </a:solidFill>
                <a:latin typeface="+mj-ea"/>
                <a:ea typeface="+mj-ea"/>
                <a:cs typeface="微软雅黑" panose="020B0503020204020204" pitchFamily="34" charset="-122"/>
              </a:rPr>
              <a:t>加强国土整治与修复</a:t>
            </a:r>
            <a:endParaRPr lang="zh-CN" altLang="en-US" sz="3200" b="1" spc="-5" dirty="0">
              <a:solidFill>
                <a:srgbClr val="00A8A6"/>
              </a:solidFill>
              <a:latin typeface="+mj-ea"/>
              <a:ea typeface="+mj-ea"/>
              <a:cs typeface="微软雅黑" panose="020B0503020204020204" pitchFamily="34" charset="-122"/>
            </a:endParaRPr>
          </a:p>
          <a:p>
            <a:pPr marL="12700">
              <a:lnSpc>
                <a:spcPct val="100000"/>
              </a:lnSpc>
              <a:spcBef>
                <a:spcPts val="100"/>
              </a:spcBef>
            </a:pPr>
            <a:endParaRPr lang="zh-CN" altLang="en-US" sz="3200" b="1" spc="-5" dirty="0" smtClean="0">
              <a:solidFill>
                <a:srgbClr val="00A8A6"/>
              </a:solidFill>
              <a:latin typeface="+mj-ea"/>
              <a:ea typeface="+mj-ea"/>
              <a:cs typeface="微软雅黑" panose="020B0503020204020204" pitchFamily="34" charset="-122"/>
            </a:endParaRPr>
          </a:p>
          <a:p>
            <a:pPr>
              <a:lnSpc>
                <a:spcPct val="100000"/>
              </a:lnSpc>
              <a:spcBef>
                <a:spcPts val="65"/>
              </a:spcBef>
            </a:pPr>
            <a:endParaRPr sz="3150" dirty="0" smtClean="0">
              <a:solidFill>
                <a:srgbClr val="00A8A6"/>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00A8A6"/>
                </a:solidFill>
                <a:latin typeface="+mj-ea"/>
                <a:ea typeface="+mj-ea"/>
                <a:cs typeface="微软雅黑" panose="020B0503020204020204" pitchFamily="34" charset="-122"/>
              </a:rPr>
              <a:t>山水</a:t>
            </a:r>
            <a:r>
              <a:rPr lang="zh-CN" altLang="en-US" sz="2800" b="1" spc="-5" dirty="0">
                <a:solidFill>
                  <a:srgbClr val="00A8A6"/>
                </a:solidFill>
                <a:latin typeface="+mj-ea"/>
                <a:ea typeface="+mj-ea"/>
                <a:cs typeface="微软雅黑" panose="020B0503020204020204" pitchFamily="34" charset="-122"/>
              </a:rPr>
              <a:t>林田湖草系统修复</a:t>
            </a:r>
            <a:endParaRPr lang="zh-CN" altLang="en-US" sz="2800" b="1" spc="-5" dirty="0">
              <a:solidFill>
                <a:srgbClr val="00A8A6"/>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00A8A6"/>
                </a:solidFill>
                <a:latin typeface="+mj-ea"/>
                <a:ea typeface="+mj-ea"/>
                <a:cs typeface="微软雅黑" panose="020B0503020204020204" pitchFamily="34" charset="-122"/>
              </a:rPr>
              <a:t>国土</a:t>
            </a:r>
            <a:r>
              <a:rPr lang="zh-CN" altLang="en-US" sz="2800" b="1" spc="-5" dirty="0">
                <a:solidFill>
                  <a:srgbClr val="00A8A6"/>
                </a:solidFill>
                <a:latin typeface="+mj-ea"/>
                <a:ea typeface="+mj-ea"/>
                <a:cs typeface="微软雅黑" panose="020B0503020204020204" pitchFamily="34" charset="-122"/>
              </a:rPr>
              <a:t>综合整治</a:t>
            </a:r>
            <a:endParaRPr lang="zh-CN" altLang="en-US" sz="2800" b="1" spc="-5" dirty="0">
              <a:solidFill>
                <a:srgbClr val="00A8A6"/>
              </a:solidFill>
              <a:latin typeface="+mj-ea"/>
              <a:ea typeface="+mj-ea"/>
              <a:cs typeface="微软雅黑" panose="020B0503020204020204" pitchFamily="34" charset="-122"/>
            </a:endParaRPr>
          </a:p>
        </p:txBody>
      </p:sp>
      <p:pic>
        <p:nvPicPr>
          <p:cNvPr id="19" name="图片 18"/>
          <p:cNvPicPr>
            <a:picLocks noChangeAspect="1"/>
          </p:cNvPicPr>
          <p:nvPr/>
        </p:nvPicPr>
        <p:blipFill rotWithShape="1">
          <a:blip r:embed="rId1">
            <a:extLst>
              <a:ext uri="{28A0092B-C50C-407E-A947-70E740481C1C}">
                <a14:useLocalDpi xmlns:a14="http://schemas.microsoft.com/office/drawing/2010/main" val="0"/>
              </a:ext>
            </a:extLst>
          </a:blip>
          <a:srcRect l="52635"/>
          <a:stretch>
            <a:fillRect/>
          </a:stretch>
        </p:blipFill>
        <p:spPr>
          <a:xfrm>
            <a:off x="-11234" y="-15705"/>
            <a:ext cx="10703048" cy="15135055"/>
          </a:xfrm>
          <a:prstGeom prst="rect">
            <a:avLst/>
          </a:prstGeom>
        </p:spPr>
      </p:pic>
      <p:sp>
        <p:nvSpPr>
          <p:cNvPr id="20" name="矩形 19"/>
          <p:cNvSpPr/>
          <p:nvPr/>
        </p:nvSpPr>
        <p:spPr>
          <a:xfrm>
            <a:off x="-31320" y="-15705"/>
            <a:ext cx="10723133" cy="1528770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object 3"/>
          <p:cNvSpPr/>
          <p:nvPr/>
        </p:nvSpPr>
        <p:spPr>
          <a:xfrm>
            <a:off x="4782012" y="2865573"/>
            <a:ext cx="5927750" cy="5364027"/>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36863"/>
            </a:srgbClr>
          </a:solidFill>
        </p:spPr>
        <p:txBody>
          <a:bodyPr wrap="square" lIns="0" tIns="0" rIns="0" bIns="0" rtlCol="0"/>
          <a:lstStyle/>
          <a:p/>
        </p:txBody>
      </p:sp>
      <p:sp>
        <p:nvSpPr>
          <p:cNvPr id="22" name="object 3"/>
          <p:cNvSpPr/>
          <p:nvPr/>
        </p:nvSpPr>
        <p:spPr>
          <a:xfrm>
            <a:off x="5372413" y="3336946"/>
            <a:ext cx="1064055" cy="1061446"/>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9F317A"/>
          </a:solidFill>
        </p:spPr>
        <p:txBody>
          <a:bodyPr wrap="square" lIns="0" tIns="0" rIns="0" bIns="0" rtlCol="0"/>
          <a:lstStyle/>
          <a:p>
            <a:endParaRPr>
              <a:solidFill>
                <a:srgbClr val="9F317A"/>
              </a:solidFill>
            </a:endParaRPr>
          </a:p>
        </p:txBody>
      </p:sp>
      <p:sp>
        <p:nvSpPr>
          <p:cNvPr id="23" name="object 4"/>
          <p:cNvSpPr txBox="1"/>
          <p:nvPr/>
        </p:nvSpPr>
        <p:spPr>
          <a:xfrm>
            <a:off x="5372024" y="3523234"/>
            <a:ext cx="5642965" cy="2223686"/>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07</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支撑体系</a:t>
            </a:r>
            <a:endParaRPr lang="zh-CN" altLang="en-US" sz="4400" b="1" dirty="0" smtClean="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smtClean="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a:solidFill>
                <a:schemeClr val="accent6">
                  <a:lumMod val="50000"/>
                </a:schemeClr>
              </a:solidFill>
              <a:latin typeface="+mj-ea"/>
              <a:cs typeface="微软雅黑" panose="020B0503020204020204" pitchFamily="34" charset="-122"/>
            </a:endParaRPr>
          </a:p>
        </p:txBody>
      </p:sp>
      <p:sp>
        <p:nvSpPr>
          <p:cNvPr id="24" name="object 5"/>
          <p:cNvSpPr txBox="1"/>
          <p:nvPr/>
        </p:nvSpPr>
        <p:spPr>
          <a:xfrm>
            <a:off x="4782012" y="4573270"/>
            <a:ext cx="6063155" cy="3447098"/>
          </a:xfrm>
          <a:prstGeom prst="rect">
            <a:avLst/>
          </a:prstGeom>
        </p:spPr>
        <p:txBody>
          <a:bodyPr vert="horz" wrap="square" lIns="0" tIns="12700" rIns="0" bIns="0" rtlCol="0">
            <a:spAutoFit/>
          </a:bodyPr>
          <a:lstStyle/>
          <a:p>
            <a:pPr marL="12700">
              <a:lnSpc>
                <a:spcPct val="100000"/>
              </a:lnSpc>
              <a:spcBef>
                <a:spcPts val="100"/>
              </a:spcBef>
            </a:pPr>
            <a:r>
              <a:rPr lang="en-US" sz="3200" b="1" spc="-5" dirty="0" smtClean="0">
                <a:solidFill>
                  <a:srgbClr val="9F317A"/>
                </a:solidFill>
                <a:latin typeface="+mj-ea"/>
                <a:ea typeface="+mj-ea"/>
                <a:cs typeface="微软雅黑" panose="020B0503020204020204" pitchFamily="34" charset="-122"/>
              </a:rPr>
              <a:t>               </a:t>
            </a:r>
            <a:r>
              <a:rPr sz="3200" b="1" spc="-5" dirty="0" smtClean="0">
                <a:solidFill>
                  <a:srgbClr val="9F317A"/>
                </a:solidFill>
                <a:latin typeface="+mj-ea"/>
                <a:ea typeface="+mj-ea"/>
                <a:cs typeface="微软雅黑" panose="020B0503020204020204" pitchFamily="34" charset="-122"/>
              </a:rPr>
              <a:t>—</a:t>
            </a:r>
            <a:r>
              <a:rPr lang="en-US" altLang="zh-CN" sz="3200" b="1" spc="-5" dirty="0" smtClean="0">
                <a:solidFill>
                  <a:srgbClr val="9F317A"/>
                </a:solidFill>
                <a:latin typeface="+mj-ea"/>
                <a:ea typeface="+mj-ea"/>
                <a:cs typeface="微软雅黑" panose="020B0503020204020204" pitchFamily="34" charset="-122"/>
              </a:rPr>
              <a:t>—</a:t>
            </a:r>
            <a:r>
              <a:rPr lang="zh-CN" altLang="en-US" sz="3200" b="1" spc="-5" dirty="0">
                <a:solidFill>
                  <a:srgbClr val="9F317A"/>
                </a:solidFill>
                <a:latin typeface="+mj-ea"/>
                <a:ea typeface="+mj-ea"/>
                <a:cs typeface="微软雅黑" panose="020B0503020204020204" pitchFamily="34" charset="-122"/>
              </a:rPr>
              <a:t>补短板 保民生</a:t>
            </a:r>
            <a:endParaRPr lang="zh-CN" altLang="en-US" sz="3200" b="1" spc="-5" dirty="0">
              <a:solidFill>
                <a:srgbClr val="9F317A"/>
              </a:solidFill>
              <a:latin typeface="+mj-ea"/>
              <a:ea typeface="+mj-ea"/>
              <a:cs typeface="微软雅黑" panose="020B0503020204020204" pitchFamily="34" charset="-122"/>
            </a:endParaRPr>
          </a:p>
          <a:p>
            <a:pPr marL="12700">
              <a:lnSpc>
                <a:spcPct val="100000"/>
              </a:lnSpc>
              <a:spcBef>
                <a:spcPts val="100"/>
              </a:spcBef>
            </a:pPr>
            <a:endParaRPr lang="zh-CN" altLang="en-US" sz="3200" b="1" spc="-5" dirty="0" smtClean="0">
              <a:solidFill>
                <a:srgbClr val="9F317A"/>
              </a:solidFill>
              <a:latin typeface="+mj-ea"/>
              <a:ea typeface="+mj-ea"/>
              <a:cs typeface="微软雅黑" panose="020B0503020204020204" pitchFamily="34" charset="-122"/>
            </a:endParaRPr>
          </a:p>
          <a:p>
            <a:pPr>
              <a:lnSpc>
                <a:spcPct val="100000"/>
              </a:lnSpc>
              <a:spcBef>
                <a:spcPts val="65"/>
              </a:spcBef>
            </a:pPr>
            <a:endParaRPr sz="3150" dirty="0" smtClean="0">
              <a:solidFill>
                <a:srgbClr val="9F317A"/>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9F317A"/>
                </a:solidFill>
                <a:latin typeface="+mj-ea"/>
                <a:ea typeface="+mj-ea"/>
                <a:cs typeface="微软雅黑" panose="020B0503020204020204" pitchFamily="34" charset="-122"/>
              </a:rPr>
              <a:t>打造</a:t>
            </a:r>
            <a:r>
              <a:rPr lang="zh-CN" altLang="en-US" sz="2800" b="1" spc="-5" dirty="0">
                <a:solidFill>
                  <a:srgbClr val="9F317A"/>
                </a:solidFill>
                <a:latin typeface="+mj-ea"/>
                <a:ea typeface="+mj-ea"/>
                <a:cs typeface="微软雅黑" panose="020B0503020204020204" pitchFamily="34" charset="-122"/>
              </a:rPr>
              <a:t>现代高效的交通网络体系</a:t>
            </a:r>
            <a:endParaRPr lang="zh-CN" altLang="en-US" sz="2800" b="1" spc="-5" dirty="0">
              <a:solidFill>
                <a:srgbClr val="9F317A"/>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9F317A"/>
                </a:solidFill>
                <a:latin typeface="+mj-ea"/>
                <a:ea typeface="+mj-ea"/>
                <a:cs typeface="微软雅黑" panose="020B0503020204020204" pitchFamily="34" charset="-122"/>
              </a:rPr>
              <a:t>建立</a:t>
            </a:r>
            <a:r>
              <a:rPr lang="zh-CN" altLang="en-US" sz="2800" b="1" spc="-5" dirty="0">
                <a:solidFill>
                  <a:srgbClr val="9F317A"/>
                </a:solidFill>
                <a:latin typeface="+mj-ea"/>
                <a:ea typeface="+mj-ea"/>
                <a:cs typeface="微软雅黑" panose="020B0503020204020204" pitchFamily="34" charset="-122"/>
              </a:rPr>
              <a:t>城乡融合的基础设施体系</a:t>
            </a:r>
            <a:endParaRPr lang="zh-CN" altLang="en-US" sz="2800" b="1" spc="-5" dirty="0">
              <a:solidFill>
                <a:srgbClr val="9F317A"/>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9F317A"/>
                </a:solidFill>
                <a:latin typeface="+mj-ea"/>
                <a:ea typeface="+mj-ea"/>
                <a:cs typeface="微软雅黑" panose="020B0503020204020204" pitchFamily="34" charset="-122"/>
              </a:rPr>
              <a:t>完善</a:t>
            </a:r>
            <a:r>
              <a:rPr lang="zh-CN" altLang="en-US" sz="2800" b="1" spc="-5" dirty="0">
                <a:solidFill>
                  <a:srgbClr val="9F317A"/>
                </a:solidFill>
                <a:latin typeface="+mj-ea"/>
                <a:ea typeface="+mj-ea"/>
                <a:cs typeface="微软雅黑" panose="020B0503020204020204" pitchFamily="34" charset="-122"/>
              </a:rPr>
              <a:t>安全韧性的防灾减灾体系</a:t>
            </a:r>
            <a:endParaRPr lang="zh-CN" altLang="en-US" sz="2800" b="1" spc="-5" dirty="0">
              <a:solidFill>
                <a:srgbClr val="9F317A"/>
              </a:solidFill>
              <a:latin typeface="+mj-ea"/>
              <a:ea typeface="+mj-ea"/>
              <a:cs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矩形 254"/>
          <p:cNvSpPr/>
          <p:nvPr>
            <p:custDataLst>
              <p:tags r:id="rId1"/>
            </p:custDataLst>
          </p:nvPr>
        </p:nvSpPr>
        <p:spPr>
          <a:xfrm>
            <a:off x="557530" y="993749"/>
            <a:ext cx="9644523" cy="1689052"/>
          </a:xfrm>
          <a:prstGeom prst="rect">
            <a:avLst/>
          </a:prstGeom>
        </p:spPr>
        <p:txBody>
          <a:bodyPr wrap="square">
            <a:spAutoFit/>
          </a:bodyPr>
          <a:lstStyle/>
          <a:p>
            <a:pPr indent="457200">
              <a:lnSpc>
                <a:spcPct val="150000"/>
              </a:lnSpc>
            </a:pPr>
            <a:r>
              <a:rPr lang="zh-CN" altLang="en-US" sz="2400" b="1" dirty="0" smtClean="0">
                <a:solidFill>
                  <a:schemeClr val="tx1">
                    <a:lumMod val="50000"/>
                  </a:schemeClr>
                </a:solidFill>
                <a:latin typeface="+mj-ea"/>
                <a:ea typeface="+mj-ea"/>
              </a:rPr>
              <a:t>以</a:t>
            </a:r>
            <a:r>
              <a:rPr lang="zh-CN" altLang="en-US" sz="2400" b="1" dirty="0">
                <a:solidFill>
                  <a:schemeClr val="tx1">
                    <a:lumMod val="50000"/>
                  </a:schemeClr>
                </a:solidFill>
                <a:latin typeface="+mj-ea"/>
                <a:ea typeface="+mj-ea"/>
              </a:rPr>
              <a:t>融入“楚雄一体化、双柏综合交通一体化”为目标，构建一个互联互通、衔接顺畅的现代综合交通网络格局，补齐大麦地镇交通发展的短板。</a:t>
            </a:r>
            <a:endParaRPr lang="zh-CN" altLang="zh-CN" sz="2400" b="1" dirty="0">
              <a:solidFill>
                <a:schemeClr val="tx1">
                  <a:lumMod val="50000"/>
                </a:schemeClr>
              </a:solidFill>
              <a:latin typeface="+mj-ea"/>
              <a:ea typeface="+mj-ea"/>
            </a:endParaRPr>
          </a:p>
        </p:txBody>
      </p:sp>
      <p:grpSp>
        <p:nvGrpSpPr>
          <p:cNvPr id="5" name="组合 4"/>
          <p:cNvGrpSpPr/>
          <p:nvPr/>
        </p:nvGrpSpPr>
        <p:grpSpPr>
          <a:xfrm>
            <a:off x="274910" y="2704465"/>
            <a:ext cx="3204304" cy="7425144"/>
            <a:chOff x="433" y="6449"/>
            <a:chExt cx="5046" cy="11693"/>
          </a:xfrm>
        </p:grpSpPr>
        <p:sp>
          <p:nvSpPr>
            <p:cNvPr id="11" name="矩形 10"/>
            <p:cNvSpPr/>
            <p:nvPr>
              <p:custDataLst>
                <p:tags r:id="rId2"/>
              </p:custDataLst>
            </p:nvPr>
          </p:nvSpPr>
          <p:spPr>
            <a:xfrm>
              <a:off x="433" y="6464"/>
              <a:ext cx="5046" cy="116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p:cNvSpPr/>
            <p:nvPr>
              <p:custDataLst>
                <p:tags r:id="rId3"/>
              </p:custDataLst>
            </p:nvPr>
          </p:nvSpPr>
          <p:spPr>
            <a:xfrm>
              <a:off x="433" y="6449"/>
              <a:ext cx="4273" cy="1164"/>
            </a:xfrm>
            <a:prstGeom prst="rect">
              <a:avLst/>
            </a:prstGeom>
            <a:solidFill>
              <a:srgbClr val="BB61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solidFill>
                  <a:srgbClr val="0070C0"/>
                </a:solidFill>
              </a:endParaRPr>
            </a:p>
          </p:txBody>
        </p:sp>
        <p:sp>
          <p:nvSpPr>
            <p:cNvPr id="250" name="矩形 249"/>
            <p:cNvSpPr/>
            <p:nvPr>
              <p:custDataLst>
                <p:tags r:id="rId4"/>
              </p:custDataLst>
            </p:nvPr>
          </p:nvSpPr>
          <p:spPr>
            <a:xfrm>
              <a:off x="594" y="6691"/>
              <a:ext cx="4474" cy="727"/>
            </a:xfrm>
            <a:prstGeom prst="rect">
              <a:avLst/>
            </a:prstGeom>
          </p:spPr>
          <p:txBody>
            <a:bodyPr wrap="square">
              <a:spAutoFit/>
            </a:bodyPr>
            <a:lstStyle/>
            <a:p>
              <a:r>
                <a:rPr lang="zh-CN" altLang="en-US" sz="2400" b="1" dirty="0">
                  <a:solidFill>
                    <a:schemeClr val="bg1"/>
                  </a:solidFill>
                  <a:latin typeface="+mj-ea"/>
                  <a:ea typeface="+mj-ea"/>
                </a:rPr>
                <a:t>镇</a:t>
              </a:r>
              <a:r>
                <a:rPr lang="zh-CN" altLang="zh-CN" sz="2400" b="1" dirty="0">
                  <a:solidFill>
                    <a:schemeClr val="bg1"/>
                  </a:solidFill>
                  <a:latin typeface="+mj-ea"/>
                  <a:ea typeface="+mj-ea"/>
                </a:rPr>
                <a:t>域综合交通网络</a:t>
              </a:r>
              <a:endParaRPr lang="zh-CN" altLang="en-US" sz="2400" b="1" dirty="0">
                <a:solidFill>
                  <a:schemeClr val="bg1"/>
                </a:solidFill>
                <a:latin typeface="+mj-ea"/>
                <a:ea typeface="+mj-ea"/>
              </a:endParaRPr>
            </a:p>
          </p:txBody>
        </p:sp>
        <p:sp>
          <p:nvSpPr>
            <p:cNvPr id="253" name="文本框 252"/>
            <p:cNvSpPr txBox="1"/>
            <p:nvPr>
              <p:custDataLst>
                <p:tags r:id="rId5"/>
              </p:custDataLst>
            </p:nvPr>
          </p:nvSpPr>
          <p:spPr>
            <a:xfrm>
              <a:off x="536" y="7818"/>
              <a:ext cx="4943" cy="8627"/>
            </a:xfrm>
            <a:prstGeom prst="rect">
              <a:avLst/>
            </a:prstGeom>
            <a:noFill/>
          </p:spPr>
          <p:txBody>
            <a:bodyPr wrap="square" rtlCol="0">
              <a:spAutoFit/>
            </a:bodyPr>
            <a:lstStyle/>
            <a:p>
              <a:pPr marL="0" lvl="3">
                <a:lnSpc>
                  <a:spcPts val="3000"/>
                </a:lnSpc>
              </a:pPr>
              <a:r>
                <a:rPr lang="zh-CN" altLang="en-US" sz="2400" b="1" dirty="0" smtClean="0">
                  <a:solidFill>
                    <a:srgbClr val="160B11"/>
                  </a:solidFill>
                  <a:latin typeface="+mj-ea"/>
                  <a:ea typeface="+mj-ea"/>
                </a:rPr>
                <a:t>对外交通：</a:t>
              </a:r>
              <a:endParaRPr lang="en-US" altLang="zh-CN" sz="2400" b="1" dirty="0">
                <a:solidFill>
                  <a:srgbClr val="160B11"/>
                </a:solidFill>
                <a:latin typeface="+mj-ea"/>
                <a:ea typeface="+mj-ea"/>
              </a:endParaRPr>
            </a:p>
            <a:p>
              <a:pPr marL="0" lvl="3">
                <a:lnSpc>
                  <a:spcPts val="3000"/>
                </a:lnSpc>
              </a:pPr>
              <a:r>
                <a:rPr lang="zh-CN" altLang="en-US" sz="2000" dirty="0">
                  <a:solidFill>
                    <a:srgbClr val="160B11"/>
                  </a:solidFill>
                  <a:latin typeface="+mj-ea"/>
                  <a:ea typeface="+mj-ea"/>
                </a:rPr>
                <a:t>现状国道</a:t>
              </a:r>
              <a:r>
                <a:rPr lang="en-US" altLang="zh-CN" sz="2000" dirty="0">
                  <a:solidFill>
                    <a:srgbClr val="160B11"/>
                  </a:solidFill>
                  <a:latin typeface="+mj-ea"/>
                  <a:ea typeface="+mj-ea"/>
                </a:rPr>
                <a:t>227</a:t>
              </a:r>
              <a:r>
                <a:rPr lang="zh-CN" altLang="en-US" sz="2000" dirty="0">
                  <a:solidFill>
                    <a:srgbClr val="160B11"/>
                  </a:solidFill>
                  <a:latin typeface="+mj-ea"/>
                  <a:ea typeface="+mj-ea"/>
                </a:rPr>
                <a:t>、绿汁江沿江大道和规划主干路，形成“三纵一横”结构，以承接对外交通</a:t>
              </a:r>
              <a:r>
                <a:rPr lang="zh-CN" altLang="en-US" sz="2000" dirty="0" smtClean="0">
                  <a:solidFill>
                    <a:srgbClr val="160B11"/>
                  </a:solidFill>
                  <a:latin typeface="+mj-ea"/>
                  <a:ea typeface="+mj-ea"/>
                </a:rPr>
                <a:t>为主</a:t>
              </a:r>
              <a:endParaRPr lang="en-US" altLang="zh-CN" sz="2000" dirty="0" smtClean="0">
                <a:solidFill>
                  <a:srgbClr val="160B11"/>
                </a:solidFill>
                <a:latin typeface="+mj-ea"/>
                <a:ea typeface="+mj-ea"/>
              </a:endParaRPr>
            </a:p>
            <a:p>
              <a:pPr marL="0" lvl="3">
                <a:lnSpc>
                  <a:spcPts val="3000"/>
                </a:lnSpc>
              </a:pPr>
              <a:r>
                <a:rPr lang="zh-CN" altLang="en-US" sz="2400" b="1" dirty="0" smtClean="0">
                  <a:solidFill>
                    <a:srgbClr val="160B11"/>
                  </a:solidFill>
                  <a:latin typeface="+mj-ea"/>
                  <a:ea typeface="+mj-ea"/>
                </a:rPr>
                <a:t>对内交通：</a:t>
              </a:r>
              <a:endParaRPr lang="en-US" altLang="zh-CN" sz="2400" b="1" dirty="0" smtClean="0">
                <a:solidFill>
                  <a:srgbClr val="160B11"/>
                </a:solidFill>
                <a:latin typeface="+mj-ea"/>
                <a:ea typeface="+mj-ea"/>
              </a:endParaRPr>
            </a:p>
            <a:p>
              <a:pPr marL="0" lvl="3">
                <a:lnSpc>
                  <a:spcPts val="3000"/>
                </a:lnSpc>
              </a:pPr>
              <a:r>
                <a:rPr lang="zh-CN" altLang="en-US" sz="2000" dirty="0" smtClean="0">
                  <a:solidFill>
                    <a:srgbClr val="160B11"/>
                  </a:solidFill>
                  <a:latin typeface="+mj-ea"/>
                  <a:ea typeface="+mj-ea"/>
                </a:rPr>
                <a:t>形成</a:t>
              </a:r>
              <a:r>
                <a:rPr lang="zh-CN" altLang="en-US" sz="2000" dirty="0">
                  <a:solidFill>
                    <a:srgbClr val="160B11"/>
                  </a:solidFill>
                  <a:latin typeface="+mj-ea"/>
                  <a:ea typeface="+mj-ea"/>
                </a:rPr>
                <a:t>“两横一纵”结构 ，次干路为镇域的中枢交通，上承主干路，分解交通压力、下接支路，联系各村庄，包括野大线、折野线、大河线、峨阿线、汤各线。优化镇域内部道路交通体系，提高道路等级。</a:t>
              </a:r>
              <a:endParaRPr lang="zh-CN" altLang="en-US" sz="2000" dirty="0">
                <a:solidFill>
                  <a:srgbClr val="160B11"/>
                </a:solidFill>
                <a:latin typeface="+mj-ea"/>
                <a:ea typeface="+mj-ea"/>
              </a:endParaRPr>
            </a:p>
          </p:txBody>
        </p:sp>
      </p:grpSp>
      <p:sp>
        <p:nvSpPr>
          <p:cNvPr id="13" name="矩形 12"/>
          <p:cNvSpPr/>
          <p:nvPr>
            <p:custDataLst>
              <p:tags r:id="rId6"/>
            </p:custDataLst>
          </p:nvPr>
        </p:nvSpPr>
        <p:spPr>
          <a:xfrm>
            <a:off x="291464" y="10439400"/>
            <a:ext cx="10165211" cy="4325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313055" y="10450195"/>
            <a:ext cx="2868295" cy="739140"/>
            <a:chOff x="274955" y="10678795"/>
            <a:chExt cx="2868295" cy="739140"/>
          </a:xfrm>
        </p:grpSpPr>
        <p:sp>
          <p:nvSpPr>
            <p:cNvPr id="249" name="矩形 248"/>
            <p:cNvSpPr/>
            <p:nvPr>
              <p:custDataLst>
                <p:tags r:id="rId7"/>
              </p:custDataLst>
            </p:nvPr>
          </p:nvSpPr>
          <p:spPr>
            <a:xfrm>
              <a:off x="274955" y="10678795"/>
              <a:ext cx="2713355" cy="739140"/>
            </a:xfrm>
            <a:prstGeom prst="rect">
              <a:avLst/>
            </a:prstGeom>
            <a:solidFill>
              <a:srgbClr val="BB619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51" name="矩形 250"/>
            <p:cNvSpPr/>
            <p:nvPr>
              <p:custDataLst>
                <p:tags r:id="rId8"/>
              </p:custDataLst>
            </p:nvPr>
          </p:nvSpPr>
          <p:spPr>
            <a:xfrm>
              <a:off x="302260" y="10857230"/>
              <a:ext cx="2840990" cy="461645"/>
            </a:xfrm>
            <a:prstGeom prst="rect">
              <a:avLst/>
            </a:prstGeom>
          </p:spPr>
          <p:txBody>
            <a:bodyPr wrap="square">
              <a:spAutoFit/>
            </a:bodyPr>
            <a:lstStyle/>
            <a:p>
              <a:r>
                <a:rPr lang="zh-CN" altLang="en-US" sz="2400" b="1" dirty="0">
                  <a:solidFill>
                    <a:schemeClr val="bg1"/>
                  </a:solidFill>
                  <a:latin typeface="+mj-ea"/>
                  <a:ea typeface="+mj-ea"/>
                </a:rPr>
                <a:t>镇</a:t>
              </a:r>
              <a:r>
                <a:rPr lang="zh-CN" altLang="zh-CN" sz="2400" b="1" dirty="0">
                  <a:solidFill>
                    <a:schemeClr val="bg1"/>
                  </a:solidFill>
                  <a:latin typeface="+mj-ea"/>
                  <a:ea typeface="+mj-ea"/>
                </a:rPr>
                <a:t>域综合</a:t>
              </a:r>
              <a:r>
                <a:rPr lang="zh-CN" altLang="zh-CN" sz="2400" b="1" dirty="0" smtClean="0">
                  <a:solidFill>
                    <a:schemeClr val="bg1"/>
                  </a:solidFill>
                  <a:latin typeface="+mj-ea"/>
                  <a:ea typeface="+mj-ea"/>
                </a:rPr>
                <a:t>交通</a:t>
              </a:r>
              <a:r>
                <a:rPr lang="zh-CN" altLang="en-US" sz="2400" b="1" dirty="0" smtClean="0">
                  <a:solidFill>
                    <a:schemeClr val="bg1"/>
                  </a:solidFill>
                  <a:latin typeface="+mj-ea"/>
                  <a:ea typeface="+mj-ea"/>
                </a:rPr>
                <a:t>枢纽</a:t>
              </a:r>
              <a:endParaRPr lang="zh-CN" altLang="en-US" sz="2400" b="1" dirty="0">
                <a:solidFill>
                  <a:schemeClr val="bg1"/>
                </a:solidFill>
                <a:latin typeface="+mj-ea"/>
                <a:ea typeface="+mj-ea"/>
              </a:endParaRPr>
            </a:p>
          </p:txBody>
        </p:sp>
      </p:grpSp>
      <p:sp>
        <p:nvSpPr>
          <p:cNvPr id="254" name="文本框 253"/>
          <p:cNvSpPr txBox="1"/>
          <p:nvPr>
            <p:custDataLst>
              <p:tags r:id="rId9"/>
            </p:custDataLst>
          </p:nvPr>
        </p:nvSpPr>
        <p:spPr>
          <a:xfrm>
            <a:off x="247651" y="11326495"/>
            <a:ext cx="10209024" cy="3529171"/>
          </a:xfrm>
          <a:prstGeom prst="rect">
            <a:avLst/>
          </a:prstGeom>
          <a:noFill/>
        </p:spPr>
        <p:txBody>
          <a:bodyPr wrap="square" rtlCol="0">
            <a:spAutoFit/>
          </a:bodyPr>
          <a:lstStyle/>
          <a:p>
            <a:pPr marL="0" lvl="3">
              <a:lnSpc>
                <a:spcPts val="3000"/>
              </a:lnSpc>
            </a:pPr>
            <a:r>
              <a:rPr lang="zh-CN" altLang="en-US" sz="2400" b="1" dirty="0">
                <a:solidFill>
                  <a:srgbClr val="160B11"/>
                </a:solidFill>
                <a:latin typeface="+mj-ea"/>
                <a:ea typeface="+mj-ea"/>
              </a:rPr>
              <a:t>形成“一主一副”的客运场站布局</a:t>
            </a:r>
            <a:r>
              <a:rPr lang="zh-CN" altLang="en-US" sz="2400" b="1" dirty="0" smtClean="0">
                <a:solidFill>
                  <a:srgbClr val="160B11"/>
                </a:solidFill>
                <a:latin typeface="+mj-ea"/>
                <a:ea typeface="+mj-ea"/>
              </a:rPr>
              <a:t>。</a:t>
            </a:r>
            <a:endParaRPr lang="en-US" altLang="zh-CN" sz="2400" b="1" dirty="0" smtClean="0">
              <a:solidFill>
                <a:srgbClr val="160B11"/>
              </a:solidFill>
              <a:latin typeface="+mj-ea"/>
              <a:ea typeface="+mj-ea"/>
            </a:endParaRPr>
          </a:p>
          <a:p>
            <a:pPr marL="0" lvl="3">
              <a:lnSpc>
                <a:spcPts val="3000"/>
              </a:lnSpc>
            </a:pPr>
            <a:r>
              <a:rPr lang="zh-CN" altLang="en-US" sz="2400" dirty="0" smtClean="0">
                <a:solidFill>
                  <a:srgbClr val="160B11"/>
                </a:solidFill>
                <a:latin typeface="+mj-ea"/>
                <a:ea typeface="+mj-ea"/>
              </a:rPr>
              <a:t>“一主”</a:t>
            </a:r>
            <a:r>
              <a:rPr lang="zh-CN" altLang="en-US" sz="2400" dirty="0">
                <a:solidFill>
                  <a:srgbClr val="160B11"/>
                </a:solidFill>
                <a:latin typeface="+mj-ea"/>
                <a:ea typeface="+mj-ea"/>
              </a:rPr>
              <a:t>即大麦地普龙客运站，“一副”即大麦地村委会客运站，近期完成大麦地普龙、大麦地村委会</a:t>
            </a:r>
            <a:r>
              <a:rPr lang="en-US" altLang="zh-CN" sz="2400" dirty="0">
                <a:solidFill>
                  <a:srgbClr val="160B11"/>
                </a:solidFill>
                <a:latin typeface="+mj-ea"/>
                <a:ea typeface="+mj-ea"/>
              </a:rPr>
              <a:t>2</a:t>
            </a:r>
            <a:r>
              <a:rPr lang="zh-CN" altLang="en-US" sz="2400" dirty="0">
                <a:solidFill>
                  <a:srgbClr val="160B11"/>
                </a:solidFill>
                <a:latin typeface="+mj-ea"/>
                <a:ea typeface="+mj-ea"/>
              </a:rPr>
              <a:t>个乡镇客运站改造。</a:t>
            </a:r>
            <a:endParaRPr lang="zh-CN" altLang="en-US" sz="2400" dirty="0">
              <a:solidFill>
                <a:srgbClr val="160B11"/>
              </a:solidFill>
              <a:latin typeface="+mj-ea"/>
              <a:ea typeface="+mj-ea"/>
            </a:endParaRPr>
          </a:p>
          <a:p>
            <a:pPr marL="0" lvl="3">
              <a:lnSpc>
                <a:spcPts val="3000"/>
              </a:lnSpc>
            </a:pPr>
            <a:r>
              <a:rPr lang="zh-CN" altLang="en-US" sz="2400" dirty="0">
                <a:solidFill>
                  <a:srgbClr val="160B11"/>
                </a:solidFill>
                <a:latin typeface="+mj-ea"/>
                <a:ea typeface="+mj-ea"/>
              </a:rPr>
              <a:t>打造大麦地镇“两站”物流货运场站。以大麦地普龙、大麦地村委会</a:t>
            </a:r>
            <a:r>
              <a:rPr lang="en-US" altLang="zh-CN" sz="2400" dirty="0">
                <a:solidFill>
                  <a:srgbClr val="160B11"/>
                </a:solidFill>
                <a:latin typeface="+mj-ea"/>
                <a:ea typeface="+mj-ea"/>
              </a:rPr>
              <a:t>2</a:t>
            </a:r>
            <a:r>
              <a:rPr lang="zh-CN" altLang="en-US" sz="2400" dirty="0">
                <a:solidFill>
                  <a:srgbClr val="160B11"/>
                </a:solidFill>
                <a:latin typeface="+mj-ea"/>
                <a:ea typeface="+mj-ea"/>
              </a:rPr>
              <a:t>个乡镇客运站为基础，培育和完善“结构合理、设施配套、技术先进、运转高效”的现代物流体系为目标，构建产城一体、辐射周边的区域物流中心和物流服务站点，同时积极扶持和发展产、学、研一体化的第三方物流龙头企业。</a:t>
            </a:r>
            <a:endParaRPr lang="zh-CN" altLang="en-US" sz="2400" dirty="0">
              <a:solidFill>
                <a:srgbClr val="160B11"/>
              </a:solidFill>
              <a:latin typeface="+mj-ea"/>
              <a:ea typeface="+mj-ea"/>
            </a:endParaRPr>
          </a:p>
          <a:p>
            <a:pPr marL="0" lvl="3">
              <a:lnSpc>
                <a:spcPts val="2800"/>
              </a:lnSpc>
            </a:pPr>
            <a:endParaRPr lang="zh-CN" altLang="en-US" sz="2000" dirty="0">
              <a:solidFill>
                <a:srgbClr val="160B11"/>
              </a:solidFill>
              <a:latin typeface="+mj-ea"/>
              <a:ea typeface="+mj-ea"/>
            </a:endParaRPr>
          </a:p>
        </p:txBody>
      </p:sp>
      <p:grpSp>
        <p:nvGrpSpPr>
          <p:cNvPr id="2" name="组合 1"/>
          <p:cNvGrpSpPr/>
          <p:nvPr/>
        </p:nvGrpSpPr>
        <p:grpSpPr>
          <a:xfrm>
            <a:off x="635" y="144780"/>
            <a:ext cx="10690860" cy="695960"/>
            <a:chOff x="1" y="693"/>
            <a:chExt cx="16836" cy="1096"/>
          </a:xfrm>
        </p:grpSpPr>
        <p:sp>
          <p:nvSpPr>
            <p:cNvPr id="3" name="矩形 2"/>
            <p:cNvSpPr/>
            <p:nvPr>
              <p:custDataLst>
                <p:tags r:id="rId10"/>
              </p:custDataLst>
            </p:nvPr>
          </p:nvSpPr>
          <p:spPr>
            <a:xfrm>
              <a:off x="1498" y="693"/>
              <a:ext cx="13071" cy="1018"/>
            </a:xfrm>
            <a:prstGeom prst="rect">
              <a:avLst/>
            </a:prstGeom>
          </p:spPr>
          <p:txBody>
            <a:bodyPr wrap="square">
              <a:spAutoFit/>
            </a:bodyPr>
            <a:lstStyle/>
            <a:p>
              <a:r>
                <a:rPr lang="en-US" altLang="zh-CN" sz="3600" b="1" dirty="0" smtClean="0">
                  <a:solidFill>
                    <a:srgbClr val="BB6190"/>
                  </a:solidFill>
                  <a:latin typeface="微软雅黑" panose="020B0503020204020204" pitchFamily="34" charset="-122"/>
                  <a:ea typeface="微软雅黑" panose="020B0503020204020204" pitchFamily="34" charset="-122"/>
                </a:rPr>
                <a:t>7.1 </a:t>
              </a:r>
              <a:r>
                <a:rPr lang="zh-CN" altLang="en-US" sz="3600" b="1" dirty="0" smtClean="0">
                  <a:solidFill>
                    <a:srgbClr val="BB6190"/>
                  </a:solidFill>
                  <a:latin typeface="微软雅黑" panose="020B0503020204020204" pitchFamily="34" charset="-122"/>
                  <a:ea typeface="微软雅黑" panose="020B0503020204020204" pitchFamily="34" charset="-122"/>
                </a:rPr>
                <a:t>构建</a:t>
              </a:r>
              <a:r>
                <a:rPr lang="zh-CN" altLang="en-US" sz="3600" b="1" dirty="0">
                  <a:solidFill>
                    <a:srgbClr val="BB6190"/>
                  </a:solidFill>
                  <a:latin typeface="微软雅黑" panose="020B0503020204020204" pitchFamily="34" charset="-122"/>
                  <a:ea typeface="微软雅黑" panose="020B0503020204020204" pitchFamily="34" charset="-122"/>
                </a:rPr>
                <a:t>现代综合交通体系</a:t>
              </a:r>
              <a:endParaRPr lang="zh-CN" sz="3600" b="1" dirty="0">
                <a:solidFill>
                  <a:srgbClr val="BB6190"/>
                </a:solidFill>
                <a:latin typeface="微软雅黑" panose="020B0503020204020204" pitchFamily="34" charset="-122"/>
                <a:ea typeface="微软雅黑" panose="020B0503020204020204" pitchFamily="34" charset="-122"/>
              </a:endParaRPr>
            </a:p>
          </p:txBody>
        </p:sp>
        <p:cxnSp>
          <p:nvCxnSpPr>
            <p:cNvPr id="14" name="直接连接符 13"/>
            <p:cNvCxnSpPr/>
            <p:nvPr>
              <p:custDataLst>
                <p:tags r:id="rId11"/>
              </p:custDataLst>
            </p:nvPr>
          </p:nvCxnSpPr>
          <p:spPr>
            <a:xfrm>
              <a:off x="1" y="1789"/>
              <a:ext cx="16836" cy="0"/>
            </a:xfrm>
            <a:prstGeom prst="line">
              <a:avLst/>
            </a:prstGeom>
            <a:ln w="50800">
              <a:solidFill>
                <a:srgbClr val="BB6190"/>
              </a:solidFill>
            </a:ln>
          </p:spPr>
          <p:style>
            <a:lnRef idx="1">
              <a:schemeClr val="accent1"/>
            </a:lnRef>
            <a:fillRef idx="0">
              <a:schemeClr val="accent1"/>
            </a:fillRef>
            <a:effectRef idx="0">
              <a:schemeClr val="accent1"/>
            </a:effectRef>
            <a:fontRef idx="minor">
              <a:schemeClr val="tx1"/>
            </a:fontRef>
          </p:style>
        </p:cxnSp>
        <p:sp>
          <p:nvSpPr>
            <p:cNvPr id="15" name="燕尾形 14"/>
            <p:cNvSpPr/>
            <p:nvPr>
              <p:custDataLst>
                <p:tags r:id="rId12"/>
              </p:custDataLst>
            </p:nvPr>
          </p:nvSpPr>
          <p:spPr>
            <a:xfrm>
              <a:off x="850" y="818"/>
              <a:ext cx="488" cy="765"/>
            </a:xfrm>
            <a:prstGeom prst="chevron">
              <a:avLst/>
            </a:prstGeom>
            <a:solidFill>
              <a:srgbClr val="BB6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燕尾形 15"/>
            <p:cNvSpPr/>
            <p:nvPr>
              <p:custDataLst>
                <p:tags r:id="rId13"/>
              </p:custDataLst>
            </p:nvPr>
          </p:nvSpPr>
          <p:spPr>
            <a:xfrm>
              <a:off x="390" y="818"/>
              <a:ext cx="488" cy="765"/>
            </a:xfrm>
            <a:prstGeom prst="chevron">
              <a:avLst/>
            </a:prstGeom>
            <a:solidFill>
              <a:srgbClr val="BB6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rotWithShape="1">
          <a:blip r:embed="rId14" cstate="print">
            <a:extLst>
              <a:ext uri="{28A0092B-C50C-407E-A947-70E740481C1C}">
                <a14:useLocalDpi xmlns:a14="http://schemas.microsoft.com/office/drawing/2010/main" val="0"/>
              </a:ext>
            </a:extLst>
          </a:blip>
          <a:srcRect l="2488" t="9198" r="2176" b="12432"/>
          <a:stretch>
            <a:fillRect/>
          </a:stretch>
        </p:blipFill>
        <p:spPr>
          <a:xfrm>
            <a:off x="4081770" y="2713990"/>
            <a:ext cx="6374905" cy="7411572"/>
          </a:xfrm>
          <a:prstGeom prst="rect">
            <a:avLst/>
          </a:prstGeom>
        </p:spPr>
      </p:pic>
      <p:pic>
        <p:nvPicPr>
          <p:cNvPr id="23" name="图片 22"/>
          <p:cNvPicPr>
            <a:picLocks noChangeAspect="1"/>
          </p:cNvPicPr>
          <p:nvPr/>
        </p:nvPicPr>
        <p:blipFill rotWithShape="1">
          <a:blip r:embed="rId15" cstate="print">
            <a:extLst>
              <a:ext uri="{28A0092B-C50C-407E-A947-70E740481C1C}">
                <a14:useLocalDpi xmlns:a14="http://schemas.microsoft.com/office/drawing/2010/main" val="0"/>
              </a:ext>
            </a:extLst>
          </a:blip>
          <a:srcRect l="7730" t="88671" r="57133" b="2360"/>
          <a:stretch>
            <a:fillRect/>
          </a:stretch>
        </p:blipFill>
        <p:spPr>
          <a:xfrm>
            <a:off x="4088120" y="9271000"/>
            <a:ext cx="2349501" cy="84821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635" y="144780"/>
            <a:ext cx="10690860" cy="695960"/>
            <a:chOff x="1" y="693"/>
            <a:chExt cx="16836" cy="1096"/>
          </a:xfrm>
        </p:grpSpPr>
        <p:sp>
          <p:nvSpPr>
            <p:cNvPr id="21" name="矩形 20"/>
            <p:cNvSpPr/>
            <p:nvPr>
              <p:custDataLst>
                <p:tags r:id="rId1"/>
              </p:custDataLst>
            </p:nvPr>
          </p:nvSpPr>
          <p:spPr>
            <a:xfrm>
              <a:off x="1498" y="693"/>
              <a:ext cx="12215" cy="1018"/>
            </a:xfrm>
            <a:prstGeom prst="rect">
              <a:avLst/>
            </a:prstGeom>
          </p:spPr>
          <p:txBody>
            <a:bodyPr wrap="square">
              <a:spAutoFit/>
            </a:bodyPr>
            <a:lstStyle/>
            <a:p>
              <a:r>
                <a:rPr lang="en-US" altLang="zh-CN" sz="3600" b="1" dirty="0">
                  <a:solidFill>
                    <a:srgbClr val="BB6190"/>
                  </a:solidFill>
                  <a:latin typeface="微软雅黑" panose="020B0503020204020204" pitchFamily="34" charset="-122"/>
                  <a:ea typeface="微软雅黑" panose="020B0503020204020204" pitchFamily="34" charset="-122"/>
                </a:rPr>
                <a:t>7.2 </a:t>
              </a:r>
              <a:r>
                <a:rPr lang="zh-CN" altLang="en-US" sz="3600" b="1" dirty="0">
                  <a:solidFill>
                    <a:srgbClr val="BB6190"/>
                  </a:solidFill>
                  <a:latin typeface="微软雅黑" panose="020B0503020204020204" pitchFamily="34" charset="-122"/>
                  <a:ea typeface="微软雅黑" panose="020B0503020204020204" pitchFamily="34" charset="-122"/>
                </a:rPr>
                <a:t>建立城乡融合的</a:t>
              </a:r>
              <a:r>
                <a:rPr lang="zh-CN" altLang="zh-CN" sz="3600" b="1" dirty="0">
                  <a:solidFill>
                    <a:srgbClr val="BB6190"/>
                  </a:solidFill>
                  <a:latin typeface="微软雅黑" panose="020B0503020204020204" pitchFamily="34" charset="-122"/>
                  <a:ea typeface="微软雅黑" panose="020B0503020204020204" pitchFamily="34" charset="-122"/>
                </a:rPr>
                <a:t>基础设施体系</a:t>
              </a:r>
              <a:endParaRPr lang="zh-CN" sz="3600" b="1" dirty="0">
                <a:solidFill>
                  <a:srgbClr val="BB6190"/>
                </a:solidFill>
                <a:latin typeface="微软雅黑" panose="020B0503020204020204" pitchFamily="34" charset="-122"/>
                <a:ea typeface="微软雅黑" panose="020B0503020204020204" pitchFamily="34" charset="-122"/>
              </a:endParaRPr>
            </a:p>
          </p:txBody>
        </p:sp>
        <p:cxnSp>
          <p:nvCxnSpPr>
            <p:cNvPr id="22" name="直接连接符 21"/>
            <p:cNvCxnSpPr/>
            <p:nvPr>
              <p:custDataLst>
                <p:tags r:id="rId2"/>
              </p:custDataLst>
            </p:nvPr>
          </p:nvCxnSpPr>
          <p:spPr>
            <a:xfrm>
              <a:off x="1" y="1789"/>
              <a:ext cx="16836" cy="0"/>
            </a:xfrm>
            <a:prstGeom prst="line">
              <a:avLst/>
            </a:prstGeom>
            <a:ln w="50800">
              <a:solidFill>
                <a:srgbClr val="BB6190"/>
              </a:solidFill>
            </a:ln>
          </p:spPr>
          <p:style>
            <a:lnRef idx="1">
              <a:schemeClr val="accent1"/>
            </a:lnRef>
            <a:fillRef idx="0">
              <a:schemeClr val="accent1"/>
            </a:fillRef>
            <a:effectRef idx="0">
              <a:schemeClr val="accent1"/>
            </a:effectRef>
            <a:fontRef idx="minor">
              <a:schemeClr val="tx1"/>
            </a:fontRef>
          </p:style>
        </p:cxnSp>
        <p:sp>
          <p:nvSpPr>
            <p:cNvPr id="23" name="燕尾形 22"/>
            <p:cNvSpPr/>
            <p:nvPr>
              <p:custDataLst>
                <p:tags r:id="rId3"/>
              </p:custDataLst>
            </p:nvPr>
          </p:nvSpPr>
          <p:spPr>
            <a:xfrm>
              <a:off x="850" y="818"/>
              <a:ext cx="488" cy="765"/>
            </a:xfrm>
            <a:prstGeom prst="chevron">
              <a:avLst/>
            </a:prstGeom>
            <a:solidFill>
              <a:srgbClr val="BB6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燕尾形 23"/>
            <p:cNvSpPr/>
            <p:nvPr>
              <p:custDataLst>
                <p:tags r:id="rId4"/>
              </p:custDataLst>
            </p:nvPr>
          </p:nvSpPr>
          <p:spPr>
            <a:xfrm>
              <a:off x="390" y="818"/>
              <a:ext cx="488" cy="765"/>
            </a:xfrm>
            <a:prstGeom prst="chevron">
              <a:avLst/>
            </a:prstGeom>
            <a:solidFill>
              <a:srgbClr val="BB6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153035" y="7559675"/>
            <a:ext cx="10690860" cy="695960"/>
            <a:chOff x="1" y="693"/>
            <a:chExt cx="16836" cy="1096"/>
          </a:xfrm>
        </p:grpSpPr>
        <p:sp>
          <p:nvSpPr>
            <p:cNvPr id="26" name="矩形 25"/>
            <p:cNvSpPr/>
            <p:nvPr>
              <p:custDataLst>
                <p:tags r:id="rId5"/>
              </p:custDataLst>
            </p:nvPr>
          </p:nvSpPr>
          <p:spPr>
            <a:xfrm>
              <a:off x="1498" y="693"/>
              <a:ext cx="12790" cy="1018"/>
            </a:xfrm>
            <a:prstGeom prst="rect">
              <a:avLst/>
            </a:prstGeom>
          </p:spPr>
          <p:txBody>
            <a:bodyPr wrap="square">
              <a:spAutoFit/>
            </a:bodyPr>
            <a:lstStyle/>
            <a:p>
              <a:r>
                <a:rPr lang="en-US" altLang="zh-CN" sz="3600" b="1" dirty="0">
                  <a:solidFill>
                    <a:srgbClr val="BB6190"/>
                  </a:solidFill>
                  <a:latin typeface="微软雅黑" panose="020B0503020204020204" pitchFamily="34" charset="-122"/>
                  <a:ea typeface="微软雅黑" panose="020B0503020204020204" pitchFamily="34" charset="-122"/>
                </a:rPr>
                <a:t>7.3 </a:t>
              </a:r>
              <a:r>
                <a:rPr lang="zh-CN" altLang="en-US" sz="3600" b="1" dirty="0">
                  <a:solidFill>
                    <a:srgbClr val="BB6190"/>
                  </a:solidFill>
                  <a:latin typeface="微软雅黑" panose="020B0503020204020204" pitchFamily="34" charset="-122"/>
                  <a:ea typeface="微软雅黑" panose="020B0503020204020204" pitchFamily="34" charset="-122"/>
                </a:rPr>
                <a:t>完善安全韧性的</a:t>
              </a:r>
              <a:r>
                <a:rPr lang="zh-CN" sz="3600" b="1" dirty="0">
                  <a:solidFill>
                    <a:srgbClr val="BB6190"/>
                  </a:solidFill>
                  <a:latin typeface="微软雅黑" panose="020B0503020204020204" pitchFamily="34" charset="-122"/>
                  <a:ea typeface="微软雅黑" panose="020B0503020204020204" pitchFamily="34" charset="-122"/>
                </a:rPr>
                <a:t>防灾减灾体系</a:t>
              </a:r>
              <a:endParaRPr lang="zh-CN" sz="3600" b="1" dirty="0">
                <a:solidFill>
                  <a:srgbClr val="BB6190"/>
                </a:solidFill>
                <a:latin typeface="微软雅黑" panose="020B0503020204020204" pitchFamily="34" charset="-122"/>
                <a:ea typeface="微软雅黑" panose="020B0503020204020204" pitchFamily="34" charset="-122"/>
              </a:endParaRPr>
            </a:p>
          </p:txBody>
        </p:sp>
        <p:cxnSp>
          <p:nvCxnSpPr>
            <p:cNvPr id="27" name="直接连接符 26"/>
            <p:cNvCxnSpPr/>
            <p:nvPr>
              <p:custDataLst>
                <p:tags r:id="rId6"/>
              </p:custDataLst>
            </p:nvPr>
          </p:nvCxnSpPr>
          <p:spPr>
            <a:xfrm>
              <a:off x="1" y="1789"/>
              <a:ext cx="16836" cy="0"/>
            </a:xfrm>
            <a:prstGeom prst="line">
              <a:avLst/>
            </a:prstGeom>
            <a:ln w="50800">
              <a:solidFill>
                <a:srgbClr val="BB6190"/>
              </a:solidFill>
            </a:ln>
          </p:spPr>
          <p:style>
            <a:lnRef idx="1">
              <a:schemeClr val="accent1"/>
            </a:lnRef>
            <a:fillRef idx="0">
              <a:schemeClr val="accent1"/>
            </a:fillRef>
            <a:effectRef idx="0">
              <a:schemeClr val="accent1"/>
            </a:effectRef>
            <a:fontRef idx="minor">
              <a:schemeClr val="tx1"/>
            </a:fontRef>
          </p:style>
        </p:cxnSp>
        <p:sp>
          <p:nvSpPr>
            <p:cNvPr id="28" name="燕尾形 27"/>
            <p:cNvSpPr/>
            <p:nvPr>
              <p:custDataLst>
                <p:tags r:id="rId7"/>
              </p:custDataLst>
            </p:nvPr>
          </p:nvSpPr>
          <p:spPr>
            <a:xfrm>
              <a:off x="850" y="818"/>
              <a:ext cx="488" cy="765"/>
            </a:xfrm>
            <a:prstGeom prst="chevron">
              <a:avLst/>
            </a:prstGeom>
            <a:solidFill>
              <a:srgbClr val="BB6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燕尾形 28"/>
            <p:cNvSpPr/>
            <p:nvPr>
              <p:custDataLst>
                <p:tags r:id="rId8"/>
              </p:custDataLst>
            </p:nvPr>
          </p:nvSpPr>
          <p:spPr>
            <a:xfrm>
              <a:off x="390" y="818"/>
              <a:ext cx="488" cy="765"/>
            </a:xfrm>
            <a:prstGeom prst="chevron">
              <a:avLst/>
            </a:prstGeom>
            <a:solidFill>
              <a:srgbClr val="BB6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object 34"/>
          <p:cNvSpPr/>
          <p:nvPr/>
        </p:nvSpPr>
        <p:spPr>
          <a:xfrm>
            <a:off x="3366261" y="11408536"/>
            <a:ext cx="17780" cy="76200"/>
          </a:xfrm>
          <a:custGeom>
            <a:avLst/>
            <a:gdLst/>
            <a:ahLst/>
            <a:cxnLst/>
            <a:rect l="l" t="t" r="r" b="b"/>
            <a:pathLst>
              <a:path w="17779" h="76200">
                <a:moveTo>
                  <a:pt x="6350" y="0"/>
                </a:moveTo>
                <a:lnTo>
                  <a:pt x="4927" y="12700"/>
                </a:lnTo>
                <a:lnTo>
                  <a:pt x="3683" y="25146"/>
                </a:lnTo>
                <a:lnTo>
                  <a:pt x="1369" y="50546"/>
                </a:lnTo>
                <a:lnTo>
                  <a:pt x="0" y="63246"/>
                </a:lnTo>
                <a:lnTo>
                  <a:pt x="12446" y="76200"/>
                </a:lnTo>
                <a:lnTo>
                  <a:pt x="13989" y="50292"/>
                </a:lnTo>
                <a:lnTo>
                  <a:pt x="14986" y="37592"/>
                </a:lnTo>
                <a:lnTo>
                  <a:pt x="16001" y="25146"/>
                </a:lnTo>
                <a:lnTo>
                  <a:pt x="17272" y="12700"/>
                </a:lnTo>
                <a:lnTo>
                  <a:pt x="6350" y="0"/>
                </a:lnTo>
                <a:close/>
              </a:path>
            </a:pathLst>
          </a:custGeom>
          <a:solidFill>
            <a:srgbClr val="399A68"/>
          </a:solidFill>
        </p:spPr>
        <p:txBody>
          <a:bodyPr wrap="square" lIns="0" tIns="0" rIns="0" bIns="0" rtlCol="0"/>
          <a:lstStyle/>
          <a:p/>
        </p:txBody>
      </p:sp>
      <p:sp>
        <p:nvSpPr>
          <p:cNvPr id="31" name="object 35"/>
          <p:cNvSpPr/>
          <p:nvPr/>
        </p:nvSpPr>
        <p:spPr>
          <a:xfrm>
            <a:off x="3384803" y="11257660"/>
            <a:ext cx="20955" cy="76200"/>
          </a:xfrm>
          <a:custGeom>
            <a:avLst/>
            <a:gdLst/>
            <a:ahLst/>
            <a:cxnLst/>
            <a:rect l="l" t="t" r="r" b="b"/>
            <a:pathLst>
              <a:path w="20954" h="76200">
                <a:moveTo>
                  <a:pt x="10668" y="0"/>
                </a:moveTo>
                <a:lnTo>
                  <a:pt x="3937" y="37591"/>
                </a:lnTo>
                <a:lnTo>
                  <a:pt x="0" y="62737"/>
                </a:lnTo>
                <a:lnTo>
                  <a:pt x="10668" y="76199"/>
                </a:lnTo>
                <a:lnTo>
                  <a:pt x="12319" y="63626"/>
                </a:lnTo>
                <a:lnTo>
                  <a:pt x="14224" y="51053"/>
                </a:lnTo>
                <a:lnTo>
                  <a:pt x="18542" y="26034"/>
                </a:lnTo>
                <a:lnTo>
                  <a:pt x="20828" y="13588"/>
                </a:lnTo>
                <a:lnTo>
                  <a:pt x="10668" y="0"/>
                </a:lnTo>
                <a:close/>
              </a:path>
            </a:pathLst>
          </a:custGeom>
          <a:solidFill>
            <a:srgbClr val="399A68"/>
          </a:solidFill>
        </p:spPr>
        <p:txBody>
          <a:bodyPr wrap="square" lIns="0" tIns="0" rIns="0" bIns="0" rtlCol="0"/>
          <a:lstStyle/>
          <a:p/>
        </p:txBody>
      </p:sp>
      <p:sp>
        <p:nvSpPr>
          <p:cNvPr id="32" name="object 36"/>
          <p:cNvSpPr/>
          <p:nvPr/>
        </p:nvSpPr>
        <p:spPr>
          <a:xfrm>
            <a:off x="3413633" y="11109833"/>
            <a:ext cx="26034" cy="76200"/>
          </a:xfrm>
          <a:custGeom>
            <a:avLst/>
            <a:gdLst/>
            <a:ahLst/>
            <a:cxnLst/>
            <a:rect l="l" t="t" r="r" b="b"/>
            <a:pathLst>
              <a:path w="26035" h="76200">
                <a:moveTo>
                  <a:pt x="16890" y="0"/>
                </a:moveTo>
                <a:lnTo>
                  <a:pt x="13207" y="12192"/>
                </a:lnTo>
                <a:lnTo>
                  <a:pt x="9651" y="24511"/>
                </a:lnTo>
                <a:lnTo>
                  <a:pt x="6350" y="36703"/>
                </a:lnTo>
                <a:lnTo>
                  <a:pt x="3175" y="49022"/>
                </a:lnTo>
                <a:lnTo>
                  <a:pt x="0" y="61213"/>
                </a:lnTo>
                <a:lnTo>
                  <a:pt x="10794" y="76200"/>
                </a:lnTo>
                <a:lnTo>
                  <a:pt x="13207" y="63881"/>
                </a:lnTo>
                <a:lnTo>
                  <a:pt x="15875" y="51562"/>
                </a:lnTo>
                <a:lnTo>
                  <a:pt x="18922" y="39243"/>
                </a:lnTo>
                <a:lnTo>
                  <a:pt x="22097" y="26924"/>
                </a:lnTo>
                <a:lnTo>
                  <a:pt x="25526" y="14605"/>
                </a:lnTo>
                <a:lnTo>
                  <a:pt x="16890" y="0"/>
                </a:lnTo>
                <a:close/>
              </a:path>
            </a:pathLst>
          </a:custGeom>
          <a:solidFill>
            <a:srgbClr val="399A68"/>
          </a:solidFill>
        </p:spPr>
        <p:txBody>
          <a:bodyPr wrap="square" lIns="0" tIns="0" rIns="0" bIns="0" rtlCol="0"/>
          <a:lstStyle/>
          <a:p/>
        </p:txBody>
      </p:sp>
      <p:sp>
        <p:nvSpPr>
          <p:cNvPr id="33" name="object 37"/>
          <p:cNvSpPr/>
          <p:nvPr/>
        </p:nvSpPr>
        <p:spPr>
          <a:xfrm>
            <a:off x="3452114" y="10963529"/>
            <a:ext cx="32384" cy="76200"/>
          </a:xfrm>
          <a:custGeom>
            <a:avLst/>
            <a:gdLst/>
            <a:ahLst/>
            <a:cxnLst/>
            <a:rect l="l" t="t" r="r" b="b"/>
            <a:pathLst>
              <a:path w="32385" h="76200">
                <a:moveTo>
                  <a:pt x="24130" y="0"/>
                </a:moveTo>
                <a:lnTo>
                  <a:pt x="19685" y="12064"/>
                </a:lnTo>
                <a:lnTo>
                  <a:pt x="15494" y="24129"/>
                </a:lnTo>
                <a:lnTo>
                  <a:pt x="11557" y="36195"/>
                </a:lnTo>
                <a:lnTo>
                  <a:pt x="7620" y="48133"/>
                </a:lnTo>
                <a:lnTo>
                  <a:pt x="0" y="72262"/>
                </a:lnTo>
                <a:lnTo>
                  <a:pt x="11937" y="76200"/>
                </a:lnTo>
                <a:lnTo>
                  <a:pt x="15748" y="64515"/>
                </a:lnTo>
                <a:lnTo>
                  <a:pt x="19685" y="52704"/>
                </a:lnTo>
                <a:lnTo>
                  <a:pt x="23622" y="40639"/>
                </a:lnTo>
                <a:lnTo>
                  <a:pt x="27686" y="28575"/>
                </a:lnTo>
                <a:lnTo>
                  <a:pt x="32003" y="16383"/>
                </a:lnTo>
                <a:lnTo>
                  <a:pt x="24130" y="0"/>
                </a:lnTo>
                <a:close/>
              </a:path>
            </a:pathLst>
          </a:custGeom>
          <a:solidFill>
            <a:srgbClr val="399A68"/>
          </a:solidFill>
        </p:spPr>
        <p:txBody>
          <a:bodyPr wrap="square" lIns="0" tIns="0" rIns="0" bIns="0" rtlCol="0"/>
          <a:lstStyle/>
          <a:p/>
        </p:txBody>
      </p:sp>
      <p:sp>
        <p:nvSpPr>
          <p:cNvPr id="34" name="object 38"/>
          <p:cNvSpPr/>
          <p:nvPr/>
        </p:nvSpPr>
        <p:spPr>
          <a:xfrm>
            <a:off x="3508121" y="10823321"/>
            <a:ext cx="36830" cy="74930"/>
          </a:xfrm>
          <a:custGeom>
            <a:avLst/>
            <a:gdLst/>
            <a:ahLst/>
            <a:cxnLst/>
            <a:rect l="l" t="t" r="r" b="b"/>
            <a:pathLst>
              <a:path w="36829" h="74929">
                <a:moveTo>
                  <a:pt x="24511" y="0"/>
                </a:moveTo>
                <a:lnTo>
                  <a:pt x="4699" y="46354"/>
                </a:lnTo>
                <a:lnTo>
                  <a:pt x="0" y="58292"/>
                </a:lnTo>
                <a:lnTo>
                  <a:pt x="6223" y="74675"/>
                </a:lnTo>
                <a:lnTo>
                  <a:pt x="11429" y="62610"/>
                </a:lnTo>
                <a:lnTo>
                  <a:pt x="21462" y="39115"/>
                </a:lnTo>
                <a:lnTo>
                  <a:pt x="31368" y="16255"/>
                </a:lnTo>
                <a:lnTo>
                  <a:pt x="36575" y="4825"/>
                </a:lnTo>
                <a:lnTo>
                  <a:pt x="24511" y="0"/>
                </a:lnTo>
                <a:close/>
              </a:path>
            </a:pathLst>
          </a:custGeom>
          <a:solidFill>
            <a:srgbClr val="399A68"/>
          </a:solidFill>
        </p:spPr>
        <p:txBody>
          <a:bodyPr wrap="square" lIns="0" tIns="0" rIns="0" bIns="0" rtlCol="0"/>
          <a:lstStyle/>
          <a:p/>
        </p:txBody>
      </p:sp>
      <p:sp>
        <p:nvSpPr>
          <p:cNvPr id="35" name="object 39"/>
          <p:cNvSpPr/>
          <p:nvPr/>
        </p:nvSpPr>
        <p:spPr>
          <a:xfrm>
            <a:off x="3576828" y="10686160"/>
            <a:ext cx="29209" cy="73660"/>
          </a:xfrm>
          <a:custGeom>
            <a:avLst/>
            <a:gdLst/>
            <a:ahLst/>
            <a:cxnLst/>
            <a:rect l="l" t="t" r="r" b="b"/>
            <a:pathLst>
              <a:path w="29210" h="73659">
                <a:moveTo>
                  <a:pt x="24384" y="0"/>
                </a:moveTo>
                <a:lnTo>
                  <a:pt x="18287" y="11429"/>
                </a:lnTo>
                <a:lnTo>
                  <a:pt x="6096" y="33781"/>
                </a:lnTo>
                <a:lnTo>
                  <a:pt x="0" y="73151"/>
                </a:lnTo>
                <a:lnTo>
                  <a:pt x="23368" y="28320"/>
                </a:lnTo>
                <a:lnTo>
                  <a:pt x="29210" y="17017"/>
                </a:lnTo>
                <a:lnTo>
                  <a:pt x="24384" y="0"/>
                </a:lnTo>
                <a:close/>
              </a:path>
            </a:pathLst>
          </a:custGeom>
          <a:solidFill>
            <a:srgbClr val="399A68"/>
          </a:solidFill>
        </p:spPr>
        <p:txBody>
          <a:bodyPr wrap="square" lIns="0" tIns="0" rIns="0" bIns="0" rtlCol="0"/>
          <a:lstStyle/>
          <a:p/>
        </p:txBody>
      </p:sp>
      <p:sp>
        <p:nvSpPr>
          <p:cNvPr id="36" name="object 40"/>
          <p:cNvSpPr/>
          <p:nvPr/>
        </p:nvSpPr>
        <p:spPr>
          <a:xfrm>
            <a:off x="3639439" y="10555097"/>
            <a:ext cx="43815" cy="71755"/>
          </a:xfrm>
          <a:custGeom>
            <a:avLst/>
            <a:gdLst/>
            <a:ahLst/>
            <a:cxnLst/>
            <a:rect l="l" t="t" r="r" b="b"/>
            <a:pathLst>
              <a:path w="43814" h="71754">
                <a:moveTo>
                  <a:pt x="39497" y="0"/>
                </a:moveTo>
                <a:lnTo>
                  <a:pt x="12700" y="42926"/>
                </a:lnTo>
                <a:lnTo>
                  <a:pt x="0" y="65278"/>
                </a:lnTo>
                <a:lnTo>
                  <a:pt x="10540" y="71628"/>
                </a:lnTo>
                <a:lnTo>
                  <a:pt x="16763" y="60833"/>
                </a:lnTo>
                <a:lnTo>
                  <a:pt x="29972" y="39243"/>
                </a:lnTo>
                <a:lnTo>
                  <a:pt x="43687" y="17653"/>
                </a:lnTo>
                <a:lnTo>
                  <a:pt x="39497" y="0"/>
                </a:lnTo>
                <a:close/>
              </a:path>
            </a:pathLst>
          </a:custGeom>
          <a:solidFill>
            <a:srgbClr val="399A68"/>
          </a:solidFill>
        </p:spPr>
        <p:txBody>
          <a:bodyPr wrap="square" lIns="0" tIns="0" rIns="0" bIns="0" rtlCol="0"/>
          <a:lstStyle/>
          <a:p/>
        </p:txBody>
      </p:sp>
      <p:sp>
        <p:nvSpPr>
          <p:cNvPr id="37" name="object 41"/>
          <p:cNvSpPr/>
          <p:nvPr/>
        </p:nvSpPr>
        <p:spPr>
          <a:xfrm>
            <a:off x="3732276" y="10431653"/>
            <a:ext cx="37465" cy="68580"/>
          </a:xfrm>
          <a:custGeom>
            <a:avLst/>
            <a:gdLst/>
            <a:ahLst/>
            <a:cxnLst/>
            <a:rect l="l" t="t" r="r" b="b"/>
            <a:pathLst>
              <a:path w="37464" h="68579">
                <a:moveTo>
                  <a:pt x="35051" y="0"/>
                </a:moveTo>
                <a:lnTo>
                  <a:pt x="11557" y="29972"/>
                </a:lnTo>
                <a:lnTo>
                  <a:pt x="0" y="68579"/>
                </a:lnTo>
                <a:lnTo>
                  <a:pt x="7112" y="57912"/>
                </a:lnTo>
                <a:lnTo>
                  <a:pt x="14350" y="47498"/>
                </a:lnTo>
                <a:lnTo>
                  <a:pt x="21844" y="37211"/>
                </a:lnTo>
                <a:lnTo>
                  <a:pt x="29337" y="27050"/>
                </a:lnTo>
                <a:lnTo>
                  <a:pt x="37084" y="17017"/>
                </a:lnTo>
                <a:lnTo>
                  <a:pt x="35051" y="0"/>
                </a:lnTo>
                <a:close/>
              </a:path>
            </a:pathLst>
          </a:custGeom>
          <a:solidFill>
            <a:srgbClr val="399A68"/>
          </a:solidFill>
        </p:spPr>
        <p:txBody>
          <a:bodyPr wrap="square" lIns="0" tIns="0" rIns="0" bIns="0" rtlCol="0"/>
          <a:lstStyle/>
          <a:p/>
        </p:txBody>
      </p:sp>
      <p:sp>
        <p:nvSpPr>
          <p:cNvPr id="38" name="object 42"/>
          <p:cNvSpPr/>
          <p:nvPr/>
        </p:nvSpPr>
        <p:spPr>
          <a:xfrm>
            <a:off x="3823715" y="10314305"/>
            <a:ext cx="41275" cy="66040"/>
          </a:xfrm>
          <a:custGeom>
            <a:avLst/>
            <a:gdLst/>
            <a:ahLst/>
            <a:cxnLst/>
            <a:rect l="l" t="t" r="r" b="b"/>
            <a:pathLst>
              <a:path w="41275" h="66040">
                <a:moveTo>
                  <a:pt x="39624" y="0"/>
                </a:moveTo>
                <a:lnTo>
                  <a:pt x="14097" y="28828"/>
                </a:lnTo>
                <a:lnTo>
                  <a:pt x="0" y="65532"/>
                </a:lnTo>
                <a:lnTo>
                  <a:pt x="8255" y="55625"/>
                </a:lnTo>
                <a:lnTo>
                  <a:pt x="24511" y="35813"/>
                </a:lnTo>
                <a:lnTo>
                  <a:pt x="32638" y="26162"/>
                </a:lnTo>
                <a:lnTo>
                  <a:pt x="40767" y="16637"/>
                </a:lnTo>
                <a:lnTo>
                  <a:pt x="39624" y="0"/>
                </a:lnTo>
                <a:close/>
              </a:path>
            </a:pathLst>
          </a:custGeom>
          <a:solidFill>
            <a:srgbClr val="399A68"/>
          </a:solidFill>
        </p:spPr>
        <p:txBody>
          <a:bodyPr wrap="square" lIns="0" tIns="0" rIns="0" bIns="0" rtlCol="0"/>
          <a:lstStyle/>
          <a:p/>
        </p:txBody>
      </p:sp>
      <p:sp>
        <p:nvSpPr>
          <p:cNvPr id="39" name="object 43"/>
          <p:cNvSpPr/>
          <p:nvPr/>
        </p:nvSpPr>
        <p:spPr>
          <a:xfrm>
            <a:off x="3924300" y="10204704"/>
            <a:ext cx="45085" cy="62865"/>
          </a:xfrm>
          <a:custGeom>
            <a:avLst/>
            <a:gdLst/>
            <a:ahLst/>
            <a:cxnLst/>
            <a:rect l="l" t="t" r="r" b="b"/>
            <a:pathLst>
              <a:path w="45085" h="62865">
                <a:moveTo>
                  <a:pt x="44196" y="0"/>
                </a:moveTo>
                <a:lnTo>
                  <a:pt x="17272" y="26288"/>
                </a:lnTo>
                <a:lnTo>
                  <a:pt x="0" y="62484"/>
                </a:lnTo>
                <a:lnTo>
                  <a:pt x="9144" y="53212"/>
                </a:lnTo>
                <a:lnTo>
                  <a:pt x="26924" y="34925"/>
                </a:lnTo>
                <a:lnTo>
                  <a:pt x="35813" y="25908"/>
                </a:lnTo>
                <a:lnTo>
                  <a:pt x="44703" y="17145"/>
                </a:lnTo>
                <a:lnTo>
                  <a:pt x="44196" y="0"/>
                </a:lnTo>
                <a:close/>
              </a:path>
            </a:pathLst>
          </a:custGeom>
          <a:solidFill>
            <a:srgbClr val="399A68"/>
          </a:solidFill>
        </p:spPr>
        <p:txBody>
          <a:bodyPr wrap="square" lIns="0" tIns="0" rIns="0" bIns="0" rtlCol="0"/>
          <a:lstStyle/>
          <a:p/>
        </p:txBody>
      </p:sp>
      <p:sp>
        <p:nvSpPr>
          <p:cNvPr id="40" name="object 44"/>
          <p:cNvSpPr/>
          <p:nvPr/>
        </p:nvSpPr>
        <p:spPr>
          <a:xfrm>
            <a:off x="4034028" y="10102596"/>
            <a:ext cx="48895" cy="59690"/>
          </a:xfrm>
          <a:custGeom>
            <a:avLst/>
            <a:gdLst/>
            <a:ahLst/>
            <a:cxnLst/>
            <a:rect l="l" t="t" r="r" b="b"/>
            <a:pathLst>
              <a:path w="48895" h="59690">
                <a:moveTo>
                  <a:pt x="48768" y="0"/>
                </a:moveTo>
                <a:lnTo>
                  <a:pt x="19431" y="24891"/>
                </a:lnTo>
                <a:lnTo>
                  <a:pt x="0" y="59435"/>
                </a:lnTo>
                <a:lnTo>
                  <a:pt x="18669" y="42290"/>
                </a:lnTo>
                <a:lnTo>
                  <a:pt x="28194" y="33908"/>
                </a:lnTo>
                <a:lnTo>
                  <a:pt x="37846" y="25653"/>
                </a:lnTo>
                <a:lnTo>
                  <a:pt x="47625" y="17525"/>
                </a:lnTo>
                <a:lnTo>
                  <a:pt x="48768" y="0"/>
                </a:lnTo>
                <a:close/>
              </a:path>
            </a:pathLst>
          </a:custGeom>
          <a:solidFill>
            <a:srgbClr val="399A68"/>
          </a:solidFill>
        </p:spPr>
        <p:txBody>
          <a:bodyPr wrap="square" lIns="0" tIns="0" rIns="0" bIns="0" rtlCol="0"/>
          <a:lstStyle/>
          <a:p/>
        </p:txBody>
      </p:sp>
      <p:sp>
        <p:nvSpPr>
          <p:cNvPr id="41" name="object 45"/>
          <p:cNvSpPr/>
          <p:nvPr/>
        </p:nvSpPr>
        <p:spPr>
          <a:xfrm>
            <a:off x="4149852" y="10011156"/>
            <a:ext cx="53340" cy="55244"/>
          </a:xfrm>
          <a:custGeom>
            <a:avLst/>
            <a:gdLst/>
            <a:ahLst/>
            <a:cxnLst/>
            <a:rect l="l" t="t" r="r" b="b"/>
            <a:pathLst>
              <a:path w="53339" h="55245">
                <a:moveTo>
                  <a:pt x="53339" y="0"/>
                </a:moveTo>
                <a:lnTo>
                  <a:pt x="22478" y="21717"/>
                </a:lnTo>
                <a:lnTo>
                  <a:pt x="0" y="54863"/>
                </a:lnTo>
                <a:lnTo>
                  <a:pt x="20065" y="39497"/>
                </a:lnTo>
                <a:lnTo>
                  <a:pt x="30225" y="31876"/>
                </a:lnTo>
                <a:lnTo>
                  <a:pt x="40512" y="24384"/>
                </a:lnTo>
                <a:lnTo>
                  <a:pt x="51053" y="17145"/>
                </a:lnTo>
                <a:lnTo>
                  <a:pt x="53339" y="0"/>
                </a:lnTo>
                <a:close/>
              </a:path>
            </a:pathLst>
          </a:custGeom>
          <a:solidFill>
            <a:srgbClr val="399A68"/>
          </a:solidFill>
        </p:spPr>
        <p:txBody>
          <a:bodyPr wrap="square" lIns="0" tIns="0" rIns="0" bIns="0" rtlCol="0"/>
          <a:lstStyle/>
          <a:p/>
        </p:txBody>
      </p:sp>
      <p:sp>
        <p:nvSpPr>
          <p:cNvPr id="42" name="object 46"/>
          <p:cNvSpPr/>
          <p:nvPr/>
        </p:nvSpPr>
        <p:spPr>
          <a:xfrm>
            <a:off x="4273296" y="9927335"/>
            <a:ext cx="58419" cy="52069"/>
          </a:xfrm>
          <a:custGeom>
            <a:avLst/>
            <a:gdLst/>
            <a:ahLst/>
            <a:cxnLst/>
            <a:rect l="l" t="t" r="r" b="b"/>
            <a:pathLst>
              <a:path w="58420" h="52070">
                <a:moveTo>
                  <a:pt x="57912" y="0"/>
                </a:moveTo>
                <a:lnTo>
                  <a:pt x="14477" y="27431"/>
                </a:lnTo>
                <a:lnTo>
                  <a:pt x="3937" y="34289"/>
                </a:lnTo>
                <a:lnTo>
                  <a:pt x="0" y="51815"/>
                </a:lnTo>
                <a:lnTo>
                  <a:pt x="32384" y="31114"/>
                </a:lnTo>
                <a:lnTo>
                  <a:pt x="43179" y="24510"/>
                </a:lnTo>
                <a:lnTo>
                  <a:pt x="53975" y="18033"/>
                </a:lnTo>
                <a:lnTo>
                  <a:pt x="57912" y="0"/>
                </a:lnTo>
                <a:close/>
              </a:path>
            </a:pathLst>
          </a:custGeom>
          <a:solidFill>
            <a:srgbClr val="399A68"/>
          </a:solidFill>
        </p:spPr>
        <p:txBody>
          <a:bodyPr wrap="square" lIns="0" tIns="0" rIns="0" bIns="0" rtlCol="0"/>
          <a:lstStyle/>
          <a:p/>
        </p:txBody>
      </p:sp>
      <p:sp>
        <p:nvSpPr>
          <p:cNvPr id="43" name="object 47"/>
          <p:cNvSpPr/>
          <p:nvPr/>
        </p:nvSpPr>
        <p:spPr>
          <a:xfrm>
            <a:off x="4402835" y="9855708"/>
            <a:ext cx="60960" cy="45720"/>
          </a:xfrm>
          <a:custGeom>
            <a:avLst/>
            <a:gdLst/>
            <a:ahLst/>
            <a:cxnLst/>
            <a:rect l="l" t="t" r="r" b="b"/>
            <a:pathLst>
              <a:path w="60960" h="45720">
                <a:moveTo>
                  <a:pt x="60960" y="0"/>
                </a:moveTo>
                <a:lnTo>
                  <a:pt x="27177" y="17018"/>
                </a:lnTo>
                <a:lnTo>
                  <a:pt x="0" y="45720"/>
                </a:lnTo>
                <a:lnTo>
                  <a:pt x="56134" y="16383"/>
                </a:lnTo>
                <a:lnTo>
                  <a:pt x="60960" y="0"/>
                </a:lnTo>
                <a:close/>
              </a:path>
            </a:pathLst>
          </a:custGeom>
          <a:solidFill>
            <a:srgbClr val="399A68"/>
          </a:solidFill>
        </p:spPr>
        <p:txBody>
          <a:bodyPr wrap="square" lIns="0" tIns="0" rIns="0" bIns="0" rtlCol="0"/>
          <a:lstStyle/>
          <a:p/>
        </p:txBody>
      </p:sp>
      <p:sp>
        <p:nvSpPr>
          <p:cNvPr id="44" name="object 48"/>
          <p:cNvSpPr/>
          <p:nvPr/>
        </p:nvSpPr>
        <p:spPr>
          <a:xfrm>
            <a:off x="4538471" y="9793223"/>
            <a:ext cx="64135" cy="41275"/>
          </a:xfrm>
          <a:custGeom>
            <a:avLst/>
            <a:gdLst/>
            <a:ahLst/>
            <a:cxnLst/>
            <a:rect l="l" t="t" r="r" b="b"/>
            <a:pathLst>
              <a:path w="64135" h="41275">
                <a:moveTo>
                  <a:pt x="64007" y="0"/>
                </a:moveTo>
                <a:lnTo>
                  <a:pt x="29082" y="14604"/>
                </a:lnTo>
                <a:lnTo>
                  <a:pt x="0" y="41147"/>
                </a:lnTo>
                <a:lnTo>
                  <a:pt x="11683" y="35813"/>
                </a:lnTo>
                <a:lnTo>
                  <a:pt x="23367" y="30733"/>
                </a:lnTo>
                <a:lnTo>
                  <a:pt x="35051" y="25780"/>
                </a:lnTo>
                <a:lnTo>
                  <a:pt x="58419" y="16255"/>
                </a:lnTo>
                <a:lnTo>
                  <a:pt x="64007" y="0"/>
                </a:lnTo>
                <a:close/>
              </a:path>
            </a:pathLst>
          </a:custGeom>
          <a:solidFill>
            <a:srgbClr val="399A68"/>
          </a:solidFill>
        </p:spPr>
        <p:txBody>
          <a:bodyPr wrap="square" lIns="0" tIns="0" rIns="0" bIns="0" rtlCol="0"/>
          <a:lstStyle/>
          <a:p/>
        </p:txBody>
      </p:sp>
      <p:sp>
        <p:nvSpPr>
          <p:cNvPr id="45" name="object 49"/>
          <p:cNvSpPr/>
          <p:nvPr/>
        </p:nvSpPr>
        <p:spPr>
          <a:xfrm>
            <a:off x="4678679" y="9741408"/>
            <a:ext cx="67310" cy="36830"/>
          </a:xfrm>
          <a:custGeom>
            <a:avLst/>
            <a:gdLst/>
            <a:ahLst/>
            <a:cxnLst/>
            <a:rect l="l" t="t" r="r" b="b"/>
            <a:pathLst>
              <a:path w="67310" h="36829">
                <a:moveTo>
                  <a:pt x="67056" y="0"/>
                </a:moveTo>
                <a:lnTo>
                  <a:pt x="54737" y="3937"/>
                </a:lnTo>
                <a:lnTo>
                  <a:pt x="6477" y="20574"/>
                </a:lnTo>
                <a:lnTo>
                  <a:pt x="0" y="36575"/>
                </a:lnTo>
                <a:lnTo>
                  <a:pt x="11557" y="32131"/>
                </a:lnTo>
                <a:lnTo>
                  <a:pt x="23495" y="27812"/>
                </a:lnTo>
                <a:lnTo>
                  <a:pt x="35433" y="23749"/>
                </a:lnTo>
                <a:lnTo>
                  <a:pt x="59817" y="15875"/>
                </a:lnTo>
                <a:lnTo>
                  <a:pt x="67056" y="0"/>
                </a:lnTo>
                <a:close/>
              </a:path>
            </a:pathLst>
          </a:custGeom>
          <a:solidFill>
            <a:srgbClr val="399A68"/>
          </a:solidFill>
        </p:spPr>
        <p:txBody>
          <a:bodyPr wrap="square" lIns="0" tIns="0" rIns="0" bIns="0" rtlCol="0"/>
          <a:lstStyle/>
          <a:p/>
        </p:txBody>
      </p:sp>
      <p:sp>
        <p:nvSpPr>
          <p:cNvPr id="46" name="object 50"/>
          <p:cNvSpPr/>
          <p:nvPr/>
        </p:nvSpPr>
        <p:spPr>
          <a:xfrm>
            <a:off x="4821935" y="9701784"/>
            <a:ext cx="70485" cy="30480"/>
          </a:xfrm>
          <a:custGeom>
            <a:avLst/>
            <a:gdLst/>
            <a:ahLst/>
            <a:cxnLst/>
            <a:rect l="l" t="t" r="r" b="b"/>
            <a:pathLst>
              <a:path w="70485" h="30479">
                <a:moveTo>
                  <a:pt x="70103" y="0"/>
                </a:moveTo>
                <a:lnTo>
                  <a:pt x="8509" y="15367"/>
                </a:lnTo>
                <a:lnTo>
                  <a:pt x="0" y="30480"/>
                </a:lnTo>
                <a:lnTo>
                  <a:pt x="61594" y="15112"/>
                </a:lnTo>
                <a:lnTo>
                  <a:pt x="70103" y="0"/>
                </a:lnTo>
                <a:close/>
              </a:path>
            </a:pathLst>
          </a:custGeom>
          <a:solidFill>
            <a:srgbClr val="399A68"/>
          </a:solidFill>
        </p:spPr>
        <p:txBody>
          <a:bodyPr wrap="square" lIns="0" tIns="0" rIns="0" bIns="0" rtlCol="0"/>
          <a:lstStyle/>
          <a:p/>
        </p:txBody>
      </p:sp>
      <p:sp>
        <p:nvSpPr>
          <p:cNvPr id="47" name="object 51"/>
          <p:cNvSpPr/>
          <p:nvPr/>
        </p:nvSpPr>
        <p:spPr>
          <a:xfrm>
            <a:off x="4969764" y="9672828"/>
            <a:ext cx="71755" cy="26034"/>
          </a:xfrm>
          <a:custGeom>
            <a:avLst/>
            <a:gdLst/>
            <a:ahLst/>
            <a:cxnLst/>
            <a:rect l="l" t="t" r="r" b="b"/>
            <a:pathLst>
              <a:path w="71754" h="26034">
                <a:moveTo>
                  <a:pt x="71627" y="0"/>
                </a:moveTo>
                <a:lnTo>
                  <a:pt x="33909" y="5587"/>
                </a:lnTo>
                <a:lnTo>
                  <a:pt x="0" y="25908"/>
                </a:lnTo>
                <a:lnTo>
                  <a:pt x="12191" y="23113"/>
                </a:lnTo>
                <a:lnTo>
                  <a:pt x="24511" y="20574"/>
                </a:lnTo>
                <a:lnTo>
                  <a:pt x="36830" y="18414"/>
                </a:lnTo>
                <a:lnTo>
                  <a:pt x="61975" y="14350"/>
                </a:lnTo>
                <a:lnTo>
                  <a:pt x="71627" y="0"/>
                </a:lnTo>
                <a:close/>
              </a:path>
            </a:pathLst>
          </a:custGeom>
          <a:solidFill>
            <a:srgbClr val="399A68"/>
          </a:solidFill>
        </p:spPr>
        <p:txBody>
          <a:bodyPr wrap="square" lIns="0" tIns="0" rIns="0" bIns="0" rtlCol="0"/>
          <a:lstStyle/>
          <a:p/>
        </p:txBody>
      </p:sp>
      <p:sp>
        <p:nvSpPr>
          <p:cNvPr id="48" name="object 52"/>
          <p:cNvSpPr/>
          <p:nvPr/>
        </p:nvSpPr>
        <p:spPr>
          <a:xfrm>
            <a:off x="5119115" y="9656064"/>
            <a:ext cx="74930" cy="20320"/>
          </a:xfrm>
          <a:custGeom>
            <a:avLst/>
            <a:gdLst/>
            <a:ahLst/>
            <a:cxnLst/>
            <a:rect l="l" t="t" r="r" b="b"/>
            <a:pathLst>
              <a:path w="74929" h="20320">
                <a:moveTo>
                  <a:pt x="74675" y="0"/>
                </a:moveTo>
                <a:lnTo>
                  <a:pt x="36068" y="2413"/>
                </a:lnTo>
                <a:lnTo>
                  <a:pt x="0" y="19812"/>
                </a:lnTo>
                <a:lnTo>
                  <a:pt x="37846" y="15367"/>
                </a:lnTo>
                <a:lnTo>
                  <a:pt x="63246" y="12954"/>
                </a:lnTo>
                <a:lnTo>
                  <a:pt x="74675" y="0"/>
                </a:lnTo>
                <a:close/>
              </a:path>
            </a:pathLst>
          </a:custGeom>
          <a:solidFill>
            <a:srgbClr val="399A68"/>
          </a:solidFill>
        </p:spPr>
        <p:txBody>
          <a:bodyPr wrap="square" lIns="0" tIns="0" rIns="0" bIns="0" rtlCol="0"/>
          <a:lstStyle/>
          <a:p/>
        </p:txBody>
      </p:sp>
      <p:sp>
        <p:nvSpPr>
          <p:cNvPr id="49" name="object 53"/>
          <p:cNvSpPr/>
          <p:nvPr/>
        </p:nvSpPr>
        <p:spPr>
          <a:xfrm>
            <a:off x="5269991" y="9649968"/>
            <a:ext cx="74930" cy="13970"/>
          </a:xfrm>
          <a:custGeom>
            <a:avLst/>
            <a:gdLst/>
            <a:ahLst/>
            <a:cxnLst/>
            <a:rect l="l" t="t" r="r" b="b"/>
            <a:pathLst>
              <a:path w="74929" h="13970">
                <a:moveTo>
                  <a:pt x="74549" y="0"/>
                </a:moveTo>
                <a:lnTo>
                  <a:pt x="37084" y="127"/>
                </a:lnTo>
                <a:lnTo>
                  <a:pt x="0" y="13716"/>
                </a:lnTo>
                <a:lnTo>
                  <a:pt x="12446" y="13081"/>
                </a:lnTo>
                <a:lnTo>
                  <a:pt x="25273" y="12573"/>
                </a:lnTo>
                <a:lnTo>
                  <a:pt x="37973" y="12319"/>
                </a:lnTo>
                <a:lnTo>
                  <a:pt x="63500" y="12192"/>
                </a:lnTo>
                <a:lnTo>
                  <a:pt x="74549" y="0"/>
                </a:lnTo>
                <a:close/>
              </a:path>
            </a:pathLst>
          </a:custGeom>
          <a:solidFill>
            <a:srgbClr val="399A68"/>
          </a:solidFill>
        </p:spPr>
        <p:txBody>
          <a:bodyPr wrap="square" lIns="0" tIns="0" rIns="0" bIns="0" rtlCol="0"/>
          <a:lstStyle/>
          <a:p/>
        </p:txBody>
      </p:sp>
      <p:sp>
        <p:nvSpPr>
          <p:cNvPr id="50" name="object 54"/>
          <p:cNvSpPr/>
          <p:nvPr/>
        </p:nvSpPr>
        <p:spPr>
          <a:xfrm>
            <a:off x="5420740" y="9651492"/>
            <a:ext cx="76200" cy="15875"/>
          </a:xfrm>
          <a:custGeom>
            <a:avLst/>
            <a:gdLst/>
            <a:ahLst/>
            <a:cxnLst/>
            <a:rect l="l" t="t" r="r" b="b"/>
            <a:pathLst>
              <a:path w="76200" h="15875">
                <a:moveTo>
                  <a:pt x="126" y="0"/>
                </a:moveTo>
                <a:lnTo>
                  <a:pt x="0" y="12191"/>
                </a:lnTo>
                <a:lnTo>
                  <a:pt x="50926" y="14604"/>
                </a:lnTo>
                <a:lnTo>
                  <a:pt x="63626" y="15620"/>
                </a:lnTo>
                <a:lnTo>
                  <a:pt x="76200" y="3047"/>
                </a:lnTo>
                <a:lnTo>
                  <a:pt x="38735" y="888"/>
                </a:lnTo>
                <a:lnTo>
                  <a:pt x="13081" y="126"/>
                </a:lnTo>
                <a:lnTo>
                  <a:pt x="126" y="0"/>
                </a:lnTo>
                <a:close/>
              </a:path>
            </a:pathLst>
          </a:custGeom>
          <a:solidFill>
            <a:srgbClr val="399A68"/>
          </a:solidFill>
        </p:spPr>
        <p:txBody>
          <a:bodyPr wrap="square" lIns="0" tIns="0" rIns="0" bIns="0" rtlCol="0"/>
          <a:lstStyle/>
          <a:p/>
        </p:txBody>
      </p:sp>
      <p:sp>
        <p:nvSpPr>
          <p:cNvPr id="51" name="object 55"/>
          <p:cNvSpPr/>
          <p:nvPr/>
        </p:nvSpPr>
        <p:spPr>
          <a:xfrm>
            <a:off x="5571616" y="9663557"/>
            <a:ext cx="76200" cy="19685"/>
          </a:xfrm>
          <a:custGeom>
            <a:avLst/>
            <a:gdLst/>
            <a:ahLst/>
            <a:cxnLst/>
            <a:rect l="l" t="t" r="r" b="b"/>
            <a:pathLst>
              <a:path w="76200" h="19684">
                <a:moveTo>
                  <a:pt x="13208" y="0"/>
                </a:moveTo>
                <a:lnTo>
                  <a:pt x="0" y="10795"/>
                </a:lnTo>
                <a:lnTo>
                  <a:pt x="37719" y="15621"/>
                </a:lnTo>
                <a:lnTo>
                  <a:pt x="50419" y="17399"/>
                </a:lnTo>
                <a:lnTo>
                  <a:pt x="62992" y="19431"/>
                </a:lnTo>
                <a:lnTo>
                  <a:pt x="76200" y="9271"/>
                </a:lnTo>
                <a:lnTo>
                  <a:pt x="63881" y="7112"/>
                </a:lnTo>
                <a:lnTo>
                  <a:pt x="51181" y="5080"/>
                </a:lnTo>
                <a:lnTo>
                  <a:pt x="13208" y="0"/>
                </a:lnTo>
                <a:close/>
              </a:path>
            </a:pathLst>
          </a:custGeom>
          <a:solidFill>
            <a:srgbClr val="399A68"/>
          </a:solidFill>
        </p:spPr>
        <p:txBody>
          <a:bodyPr wrap="square" lIns="0" tIns="0" rIns="0" bIns="0" rtlCol="0"/>
          <a:lstStyle/>
          <a:p/>
        </p:txBody>
      </p:sp>
      <p:sp>
        <p:nvSpPr>
          <p:cNvPr id="52" name="object 56"/>
          <p:cNvSpPr/>
          <p:nvPr/>
        </p:nvSpPr>
        <p:spPr>
          <a:xfrm>
            <a:off x="5720969" y="9685020"/>
            <a:ext cx="76200" cy="26670"/>
          </a:xfrm>
          <a:custGeom>
            <a:avLst/>
            <a:gdLst/>
            <a:ahLst/>
            <a:cxnLst/>
            <a:rect l="l" t="t" r="r" b="b"/>
            <a:pathLst>
              <a:path w="76200" h="26670">
                <a:moveTo>
                  <a:pt x="1904" y="0"/>
                </a:moveTo>
                <a:lnTo>
                  <a:pt x="0" y="12192"/>
                </a:lnTo>
                <a:lnTo>
                  <a:pt x="12445" y="14605"/>
                </a:lnTo>
                <a:lnTo>
                  <a:pt x="37210" y="20066"/>
                </a:lnTo>
                <a:lnTo>
                  <a:pt x="61975" y="26162"/>
                </a:lnTo>
                <a:lnTo>
                  <a:pt x="76200" y="16764"/>
                </a:lnTo>
                <a:lnTo>
                  <a:pt x="39623" y="7874"/>
                </a:lnTo>
                <a:lnTo>
                  <a:pt x="27304" y="5080"/>
                </a:lnTo>
                <a:lnTo>
                  <a:pt x="14731" y="2413"/>
                </a:lnTo>
                <a:lnTo>
                  <a:pt x="1904" y="0"/>
                </a:lnTo>
                <a:close/>
              </a:path>
            </a:pathLst>
          </a:custGeom>
          <a:solidFill>
            <a:srgbClr val="399A68"/>
          </a:solidFill>
        </p:spPr>
        <p:txBody>
          <a:bodyPr wrap="square" lIns="0" tIns="0" rIns="0" bIns="0" rtlCol="0"/>
          <a:lstStyle/>
          <a:p/>
        </p:txBody>
      </p:sp>
      <p:sp>
        <p:nvSpPr>
          <p:cNvPr id="53" name="object 57"/>
          <p:cNvSpPr/>
          <p:nvPr/>
        </p:nvSpPr>
        <p:spPr>
          <a:xfrm>
            <a:off x="5867272" y="9720072"/>
            <a:ext cx="78105" cy="33655"/>
          </a:xfrm>
          <a:custGeom>
            <a:avLst/>
            <a:gdLst/>
            <a:ahLst/>
            <a:cxnLst/>
            <a:rect l="l" t="t" r="r" b="b"/>
            <a:pathLst>
              <a:path w="78104" h="33654">
                <a:moveTo>
                  <a:pt x="4572" y="0"/>
                </a:moveTo>
                <a:lnTo>
                  <a:pt x="0" y="12192"/>
                </a:lnTo>
                <a:lnTo>
                  <a:pt x="12191" y="15367"/>
                </a:lnTo>
                <a:lnTo>
                  <a:pt x="24384" y="18669"/>
                </a:lnTo>
                <a:lnTo>
                  <a:pt x="36575" y="22225"/>
                </a:lnTo>
                <a:lnTo>
                  <a:pt x="73151" y="33528"/>
                </a:lnTo>
                <a:lnTo>
                  <a:pt x="77724" y="21336"/>
                </a:lnTo>
                <a:lnTo>
                  <a:pt x="41148" y="10033"/>
                </a:lnTo>
                <a:lnTo>
                  <a:pt x="28955" y="6477"/>
                </a:lnTo>
                <a:lnTo>
                  <a:pt x="16763" y="3175"/>
                </a:lnTo>
                <a:lnTo>
                  <a:pt x="4572" y="0"/>
                </a:lnTo>
                <a:close/>
              </a:path>
            </a:pathLst>
          </a:custGeom>
          <a:solidFill>
            <a:srgbClr val="399A68"/>
          </a:solidFill>
        </p:spPr>
        <p:txBody>
          <a:bodyPr wrap="square" lIns="0" tIns="0" rIns="0" bIns="0" rtlCol="0"/>
          <a:lstStyle/>
          <a:p/>
        </p:txBody>
      </p:sp>
      <p:sp>
        <p:nvSpPr>
          <p:cNvPr id="55" name="object 58"/>
          <p:cNvSpPr/>
          <p:nvPr/>
        </p:nvSpPr>
        <p:spPr>
          <a:xfrm>
            <a:off x="6012053" y="9765919"/>
            <a:ext cx="76200" cy="33655"/>
          </a:xfrm>
          <a:custGeom>
            <a:avLst/>
            <a:gdLst/>
            <a:ahLst/>
            <a:cxnLst/>
            <a:rect l="l" t="t" r="r" b="b"/>
            <a:pathLst>
              <a:path w="76200" h="33654">
                <a:moveTo>
                  <a:pt x="5080" y="0"/>
                </a:moveTo>
                <a:lnTo>
                  <a:pt x="0" y="12064"/>
                </a:lnTo>
                <a:lnTo>
                  <a:pt x="12064" y="16001"/>
                </a:lnTo>
                <a:lnTo>
                  <a:pt x="24002" y="20065"/>
                </a:lnTo>
                <a:lnTo>
                  <a:pt x="35813" y="24383"/>
                </a:lnTo>
                <a:lnTo>
                  <a:pt x="59562" y="33400"/>
                </a:lnTo>
                <a:lnTo>
                  <a:pt x="76200" y="27304"/>
                </a:lnTo>
                <a:lnTo>
                  <a:pt x="64262" y="22224"/>
                </a:lnTo>
                <a:lnTo>
                  <a:pt x="52450" y="17525"/>
                </a:lnTo>
                <a:lnTo>
                  <a:pt x="5080" y="0"/>
                </a:lnTo>
                <a:close/>
              </a:path>
            </a:pathLst>
          </a:custGeom>
          <a:solidFill>
            <a:srgbClr val="399A68"/>
          </a:solidFill>
        </p:spPr>
        <p:txBody>
          <a:bodyPr wrap="square" lIns="0" tIns="0" rIns="0" bIns="0" rtlCol="0"/>
          <a:lstStyle/>
          <a:p/>
        </p:txBody>
      </p:sp>
      <p:sp>
        <p:nvSpPr>
          <p:cNvPr id="56" name="object 59"/>
          <p:cNvSpPr/>
          <p:nvPr/>
        </p:nvSpPr>
        <p:spPr>
          <a:xfrm>
            <a:off x="6152260" y="9822180"/>
            <a:ext cx="74930" cy="39370"/>
          </a:xfrm>
          <a:custGeom>
            <a:avLst/>
            <a:gdLst/>
            <a:ahLst/>
            <a:cxnLst/>
            <a:rect l="l" t="t" r="r" b="b"/>
            <a:pathLst>
              <a:path w="74929" h="39370">
                <a:moveTo>
                  <a:pt x="6223" y="0"/>
                </a:moveTo>
                <a:lnTo>
                  <a:pt x="0" y="12191"/>
                </a:lnTo>
                <a:lnTo>
                  <a:pt x="24129" y="22860"/>
                </a:lnTo>
                <a:lnTo>
                  <a:pt x="47116" y="33654"/>
                </a:lnTo>
                <a:lnTo>
                  <a:pt x="58165" y="38988"/>
                </a:lnTo>
                <a:lnTo>
                  <a:pt x="74675" y="33527"/>
                </a:lnTo>
                <a:lnTo>
                  <a:pt x="63246" y="27559"/>
                </a:lnTo>
                <a:lnTo>
                  <a:pt x="51942" y="21844"/>
                </a:lnTo>
                <a:lnTo>
                  <a:pt x="40512" y="16256"/>
                </a:lnTo>
                <a:lnTo>
                  <a:pt x="6223" y="0"/>
                </a:lnTo>
                <a:close/>
              </a:path>
            </a:pathLst>
          </a:custGeom>
          <a:solidFill>
            <a:srgbClr val="399A68"/>
          </a:solidFill>
        </p:spPr>
        <p:txBody>
          <a:bodyPr wrap="square" lIns="0" tIns="0" rIns="0" bIns="0" rtlCol="0"/>
          <a:lstStyle/>
          <a:p/>
        </p:txBody>
      </p:sp>
      <p:sp>
        <p:nvSpPr>
          <p:cNvPr id="57" name="object 60"/>
          <p:cNvSpPr/>
          <p:nvPr/>
        </p:nvSpPr>
        <p:spPr>
          <a:xfrm>
            <a:off x="6287896" y="9890760"/>
            <a:ext cx="73660" cy="48260"/>
          </a:xfrm>
          <a:custGeom>
            <a:avLst/>
            <a:gdLst/>
            <a:ahLst/>
            <a:cxnLst/>
            <a:rect l="l" t="t" r="r" b="b"/>
            <a:pathLst>
              <a:path w="73660" h="48259">
                <a:moveTo>
                  <a:pt x="6350" y="0"/>
                </a:moveTo>
                <a:lnTo>
                  <a:pt x="0" y="10668"/>
                </a:lnTo>
                <a:lnTo>
                  <a:pt x="33147" y="28956"/>
                </a:lnTo>
                <a:lnTo>
                  <a:pt x="66293" y="48260"/>
                </a:lnTo>
                <a:lnTo>
                  <a:pt x="73151" y="36576"/>
                </a:lnTo>
                <a:lnTo>
                  <a:pt x="62483" y="30480"/>
                </a:lnTo>
                <a:lnTo>
                  <a:pt x="51435" y="24384"/>
                </a:lnTo>
                <a:lnTo>
                  <a:pt x="6350" y="0"/>
                </a:lnTo>
                <a:close/>
              </a:path>
            </a:pathLst>
          </a:custGeom>
          <a:solidFill>
            <a:srgbClr val="399A68"/>
          </a:solidFill>
        </p:spPr>
        <p:txBody>
          <a:bodyPr wrap="square" lIns="0" tIns="0" rIns="0" bIns="0" rtlCol="0"/>
          <a:lstStyle/>
          <a:p/>
        </p:txBody>
      </p:sp>
      <p:sp>
        <p:nvSpPr>
          <p:cNvPr id="58" name="object 61"/>
          <p:cNvSpPr/>
          <p:nvPr/>
        </p:nvSpPr>
        <p:spPr>
          <a:xfrm>
            <a:off x="6418960" y="9968865"/>
            <a:ext cx="70485" cy="45720"/>
          </a:xfrm>
          <a:custGeom>
            <a:avLst/>
            <a:gdLst/>
            <a:ahLst/>
            <a:cxnLst/>
            <a:rect l="l" t="t" r="r" b="b"/>
            <a:pathLst>
              <a:path w="70485" h="45720">
                <a:moveTo>
                  <a:pt x="6730" y="0"/>
                </a:moveTo>
                <a:lnTo>
                  <a:pt x="0" y="10286"/>
                </a:lnTo>
                <a:lnTo>
                  <a:pt x="10667" y="17144"/>
                </a:lnTo>
                <a:lnTo>
                  <a:pt x="52324" y="45719"/>
                </a:lnTo>
                <a:lnTo>
                  <a:pt x="70103" y="42290"/>
                </a:lnTo>
                <a:lnTo>
                  <a:pt x="49022" y="27558"/>
                </a:lnTo>
                <a:lnTo>
                  <a:pt x="6730" y="0"/>
                </a:lnTo>
                <a:close/>
              </a:path>
            </a:pathLst>
          </a:custGeom>
          <a:solidFill>
            <a:srgbClr val="399A68"/>
          </a:solidFill>
        </p:spPr>
        <p:txBody>
          <a:bodyPr wrap="square" lIns="0" tIns="0" rIns="0" bIns="0" rtlCol="0"/>
          <a:lstStyle/>
          <a:p/>
        </p:txBody>
      </p:sp>
      <p:sp>
        <p:nvSpPr>
          <p:cNvPr id="59" name="object 62"/>
          <p:cNvSpPr/>
          <p:nvPr/>
        </p:nvSpPr>
        <p:spPr>
          <a:xfrm>
            <a:off x="6542405" y="10063480"/>
            <a:ext cx="67310" cy="41910"/>
          </a:xfrm>
          <a:custGeom>
            <a:avLst/>
            <a:gdLst/>
            <a:ahLst/>
            <a:cxnLst/>
            <a:rect l="l" t="t" r="r" b="b"/>
            <a:pathLst>
              <a:path w="67309" h="41909">
                <a:moveTo>
                  <a:pt x="17399" y="0"/>
                </a:moveTo>
                <a:lnTo>
                  <a:pt x="0" y="2539"/>
                </a:lnTo>
                <a:lnTo>
                  <a:pt x="19939" y="17907"/>
                </a:lnTo>
                <a:lnTo>
                  <a:pt x="29845" y="25653"/>
                </a:lnTo>
                <a:lnTo>
                  <a:pt x="39750" y="33527"/>
                </a:lnTo>
                <a:lnTo>
                  <a:pt x="49784" y="41656"/>
                </a:lnTo>
                <a:lnTo>
                  <a:pt x="67055" y="39115"/>
                </a:lnTo>
                <a:lnTo>
                  <a:pt x="37211" y="15875"/>
                </a:lnTo>
                <a:lnTo>
                  <a:pt x="27304" y="8000"/>
                </a:lnTo>
                <a:lnTo>
                  <a:pt x="17399" y="0"/>
                </a:lnTo>
                <a:close/>
              </a:path>
            </a:pathLst>
          </a:custGeom>
          <a:solidFill>
            <a:srgbClr val="399A68"/>
          </a:solidFill>
        </p:spPr>
        <p:txBody>
          <a:bodyPr wrap="square" lIns="0" tIns="0" rIns="0" bIns="0" rtlCol="0"/>
          <a:lstStyle/>
          <a:p/>
        </p:txBody>
      </p:sp>
      <p:sp>
        <p:nvSpPr>
          <p:cNvPr id="60" name="object 63"/>
          <p:cNvSpPr/>
          <p:nvPr/>
        </p:nvSpPr>
        <p:spPr>
          <a:xfrm>
            <a:off x="6658229" y="10153142"/>
            <a:ext cx="66040" cy="60325"/>
          </a:xfrm>
          <a:custGeom>
            <a:avLst/>
            <a:gdLst/>
            <a:ahLst/>
            <a:cxnLst/>
            <a:rect l="l" t="t" r="r" b="b"/>
            <a:pathLst>
              <a:path w="66040" h="60325">
                <a:moveTo>
                  <a:pt x="9398" y="0"/>
                </a:moveTo>
                <a:lnTo>
                  <a:pt x="0" y="8889"/>
                </a:lnTo>
                <a:lnTo>
                  <a:pt x="19303" y="25526"/>
                </a:lnTo>
                <a:lnTo>
                  <a:pt x="56134" y="60324"/>
                </a:lnTo>
                <a:lnTo>
                  <a:pt x="65531" y="51561"/>
                </a:lnTo>
                <a:lnTo>
                  <a:pt x="56388" y="42544"/>
                </a:lnTo>
                <a:lnTo>
                  <a:pt x="46990" y="33781"/>
                </a:lnTo>
                <a:lnTo>
                  <a:pt x="18669" y="8254"/>
                </a:lnTo>
                <a:lnTo>
                  <a:pt x="9398" y="0"/>
                </a:lnTo>
                <a:close/>
              </a:path>
            </a:pathLst>
          </a:custGeom>
          <a:solidFill>
            <a:srgbClr val="399A68"/>
          </a:solidFill>
        </p:spPr>
        <p:txBody>
          <a:bodyPr wrap="square" lIns="0" tIns="0" rIns="0" bIns="0" rtlCol="0"/>
          <a:lstStyle/>
          <a:p/>
        </p:txBody>
      </p:sp>
      <p:sp>
        <p:nvSpPr>
          <p:cNvPr id="61" name="object 64"/>
          <p:cNvSpPr/>
          <p:nvPr/>
        </p:nvSpPr>
        <p:spPr>
          <a:xfrm>
            <a:off x="6767956" y="10258297"/>
            <a:ext cx="60960" cy="56515"/>
          </a:xfrm>
          <a:custGeom>
            <a:avLst/>
            <a:gdLst/>
            <a:ahLst/>
            <a:cxnLst/>
            <a:rect l="l" t="t" r="r" b="b"/>
            <a:pathLst>
              <a:path w="60959" h="56515">
                <a:moveTo>
                  <a:pt x="9398" y="0"/>
                </a:moveTo>
                <a:lnTo>
                  <a:pt x="0" y="8889"/>
                </a:lnTo>
                <a:lnTo>
                  <a:pt x="43815" y="54990"/>
                </a:lnTo>
                <a:lnTo>
                  <a:pt x="60960" y="56006"/>
                </a:lnTo>
                <a:lnTo>
                  <a:pt x="52577" y="46354"/>
                </a:lnTo>
                <a:lnTo>
                  <a:pt x="43942" y="36829"/>
                </a:lnTo>
                <a:lnTo>
                  <a:pt x="17787" y="8889"/>
                </a:lnTo>
                <a:lnTo>
                  <a:pt x="9398" y="0"/>
                </a:lnTo>
                <a:close/>
              </a:path>
            </a:pathLst>
          </a:custGeom>
          <a:solidFill>
            <a:srgbClr val="399A68"/>
          </a:solidFill>
        </p:spPr>
        <p:txBody>
          <a:bodyPr wrap="square" lIns="0" tIns="0" rIns="0" bIns="0" rtlCol="0"/>
          <a:lstStyle/>
          <a:p/>
        </p:txBody>
      </p:sp>
      <p:sp>
        <p:nvSpPr>
          <p:cNvPr id="62" name="object 65"/>
          <p:cNvSpPr/>
          <p:nvPr/>
        </p:nvSpPr>
        <p:spPr>
          <a:xfrm>
            <a:off x="6868541" y="10379836"/>
            <a:ext cx="56515" cy="52069"/>
          </a:xfrm>
          <a:custGeom>
            <a:avLst/>
            <a:gdLst/>
            <a:ahLst/>
            <a:cxnLst/>
            <a:rect l="l" t="t" r="r" b="b"/>
            <a:pathLst>
              <a:path w="56515" h="52070">
                <a:moveTo>
                  <a:pt x="0" y="0"/>
                </a:moveTo>
                <a:lnTo>
                  <a:pt x="7747" y="10033"/>
                </a:lnTo>
                <a:lnTo>
                  <a:pt x="31750" y="39878"/>
                </a:lnTo>
                <a:lnTo>
                  <a:pt x="39624" y="49784"/>
                </a:lnTo>
                <a:lnTo>
                  <a:pt x="56387" y="51816"/>
                </a:lnTo>
                <a:lnTo>
                  <a:pt x="33274" y="21463"/>
                </a:lnTo>
                <a:lnTo>
                  <a:pt x="25400" y="11430"/>
                </a:lnTo>
                <a:lnTo>
                  <a:pt x="17272" y="1651"/>
                </a:lnTo>
                <a:lnTo>
                  <a:pt x="0" y="0"/>
                </a:lnTo>
                <a:close/>
              </a:path>
            </a:pathLst>
          </a:custGeom>
          <a:solidFill>
            <a:srgbClr val="399A68"/>
          </a:solidFill>
        </p:spPr>
        <p:txBody>
          <a:bodyPr wrap="square" lIns="0" tIns="0" rIns="0" bIns="0" rtlCol="0"/>
          <a:lstStyle/>
          <a:p/>
        </p:txBody>
      </p:sp>
      <p:sp>
        <p:nvSpPr>
          <p:cNvPr id="63" name="object 66"/>
          <p:cNvSpPr/>
          <p:nvPr/>
        </p:nvSpPr>
        <p:spPr>
          <a:xfrm>
            <a:off x="6959981" y="10500233"/>
            <a:ext cx="53340" cy="55244"/>
          </a:xfrm>
          <a:custGeom>
            <a:avLst/>
            <a:gdLst/>
            <a:ahLst/>
            <a:cxnLst/>
            <a:rect l="l" t="t" r="r" b="b"/>
            <a:pathLst>
              <a:path w="53340" h="55245">
                <a:moveTo>
                  <a:pt x="0" y="0"/>
                </a:moveTo>
                <a:lnTo>
                  <a:pt x="29083" y="41529"/>
                </a:lnTo>
                <a:lnTo>
                  <a:pt x="36068" y="52197"/>
                </a:lnTo>
                <a:lnTo>
                  <a:pt x="53340" y="54863"/>
                </a:lnTo>
                <a:lnTo>
                  <a:pt x="46354" y="44323"/>
                </a:lnTo>
                <a:lnTo>
                  <a:pt x="39116" y="33782"/>
                </a:lnTo>
                <a:lnTo>
                  <a:pt x="17399" y="2667"/>
                </a:lnTo>
                <a:lnTo>
                  <a:pt x="0" y="0"/>
                </a:lnTo>
                <a:close/>
              </a:path>
            </a:pathLst>
          </a:custGeom>
          <a:solidFill>
            <a:srgbClr val="399A68"/>
          </a:solidFill>
        </p:spPr>
        <p:txBody>
          <a:bodyPr wrap="square" lIns="0" tIns="0" rIns="0" bIns="0" rtlCol="0"/>
          <a:lstStyle/>
          <a:p/>
        </p:txBody>
      </p:sp>
      <p:sp>
        <p:nvSpPr>
          <p:cNvPr id="64" name="object 67"/>
          <p:cNvSpPr/>
          <p:nvPr/>
        </p:nvSpPr>
        <p:spPr>
          <a:xfrm>
            <a:off x="7042277" y="10626725"/>
            <a:ext cx="48895" cy="59690"/>
          </a:xfrm>
          <a:custGeom>
            <a:avLst/>
            <a:gdLst/>
            <a:ahLst/>
            <a:cxnLst/>
            <a:rect l="l" t="t" r="r" b="b"/>
            <a:pathLst>
              <a:path w="48895" h="59690">
                <a:moveTo>
                  <a:pt x="0" y="0"/>
                </a:moveTo>
                <a:lnTo>
                  <a:pt x="6223" y="10794"/>
                </a:lnTo>
                <a:lnTo>
                  <a:pt x="19176" y="32384"/>
                </a:lnTo>
                <a:lnTo>
                  <a:pt x="25653" y="43433"/>
                </a:lnTo>
                <a:lnTo>
                  <a:pt x="32003" y="54482"/>
                </a:lnTo>
                <a:lnTo>
                  <a:pt x="48768" y="59436"/>
                </a:lnTo>
                <a:lnTo>
                  <a:pt x="42672" y="48132"/>
                </a:lnTo>
                <a:lnTo>
                  <a:pt x="36449" y="36956"/>
                </a:lnTo>
                <a:lnTo>
                  <a:pt x="30225" y="25907"/>
                </a:lnTo>
                <a:lnTo>
                  <a:pt x="17272" y="4317"/>
                </a:lnTo>
                <a:lnTo>
                  <a:pt x="0" y="0"/>
                </a:lnTo>
                <a:close/>
              </a:path>
            </a:pathLst>
          </a:custGeom>
          <a:solidFill>
            <a:srgbClr val="399A68"/>
          </a:solidFill>
        </p:spPr>
        <p:txBody>
          <a:bodyPr wrap="square" lIns="0" tIns="0" rIns="0" bIns="0" rtlCol="0"/>
          <a:lstStyle/>
          <a:p/>
        </p:txBody>
      </p:sp>
      <p:sp>
        <p:nvSpPr>
          <p:cNvPr id="65" name="object 68"/>
          <p:cNvSpPr/>
          <p:nvPr/>
        </p:nvSpPr>
        <p:spPr>
          <a:xfrm>
            <a:off x="7113905" y="10759313"/>
            <a:ext cx="44450" cy="62865"/>
          </a:xfrm>
          <a:custGeom>
            <a:avLst/>
            <a:gdLst/>
            <a:ahLst/>
            <a:cxnLst/>
            <a:rect l="l" t="t" r="r" b="b"/>
            <a:pathLst>
              <a:path w="44450" h="62865">
                <a:moveTo>
                  <a:pt x="0" y="0"/>
                </a:moveTo>
                <a:lnTo>
                  <a:pt x="23114" y="44957"/>
                </a:lnTo>
                <a:lnTo>
                  <a:pt x="28575" y="56641"/>
                </a:lnTo>
                <a:lnTo>
                  <a:pt x="44196" y="62483"/>
                </a:lnTo>
                <a:lnTo>
                  <a:pt x="17399" y="4952"/>
                </a:lnTo>
                <a:lnTo>
                  <a:pt x="0" y="0"/>
                </a:lnTo>
                <a:close/>
              </a:path>
            </a:pathLst>
          </a:custGeom>
          <a:solidFill>
            <a:srgbClr val="399A68"/>
          </a:solidFill>
        </p:spPr>
        <p:txBody>
          <a:bodyPr wrap="square" lIns="0" tIns="0" rIns="0" bIns="0" rtlCol="0"/>
          <a:lstStyle/>
          <a:p/>
        </p:txBody>
      </p:sp>
      <p:sp>
        <p:nvSpPr>
          <p:cNvPr id="66" name="object 69"/>
          <p:cNvSpPr/>
          <p:nvPr/>
        </p:nvSpPr>
        <p:spPr>
          <a:xfrm>
            <a:off x="7176389" y="10896472"/>
            <a:ext cx="40005" cy="66040"/>
          </a:xfrm>
          <a:custGeom>
            <a:avLst/>
            <a:gdLst/>
            <a:ahLst/>
            <a:cxnLst/>
            <a:rect l="l" t="t" r="r" b="b"/>
            <a:pathLst>
              <a:path w="40004" h="66040">
                <a:moveTo>
                  <a:pt x="0" y="0"/>
                </a:moveTo>
                <a:lnTo>
                  <a:pt x="4571" y="11683"/>
                </a:lnTo>
                <a:lnTo>
                  <a:pt x="9270" y="23494"/>
                </a:lnTo>
                <a:lnTo>
                  <a:pt x="18541" y="47370"/>
                </a:lnTo>
                <a:lnTo>
                  <a:pt x="23113" y="59308"/>
                </a:lnTo>
                <a:lnTo>
                  <a:pt x="39624" y="65531"/>
                </a:lnTo>
                <a:lnTo>
                  <a:pt x="35051" y="53847"/>
                </a:lnTo>
                <a:lnTo>
                  <a:pt x="30352" y="42036"/>
                </a:lnTo>
                <a:lnTo>
                  <a:pt x="21081" y="18160"/>
                </a:lnTo>
                <a:lnTo>
                  <a:pt x="16509" y="6222"/>
                </a:lnTo>
                <a:lnTo>
                  <a:pt x="0" y="0"/>
                </a:lnTo>
                <a:close/>
              </a:path>
            </a:pathLst>
          </a:custGeom>
          <a:solidFill>
            <a:srgbClr val="399A68"/>
          </a:solidFill>
        </p:spPr>
        <p:txBody>
          <a:bodyPr wrap="square" lIns="0" tIns="0" rIns="0" bIns="0" rtlCol="0"/>
          <a:lstStyle/>
          <a:p/>
        </p:txBody>
      </p:sp>
      <p:sp>
        <p:nvSpPr>
          <p:cNvPr id="67" name="object 70"/>
          <p:cNvSpPr/>
          <p:nvPr/>
        </p:nvSpPr>
        <p:spPr>
          <a:xfrm>
            <a:off x="7228205" y="11035157"/>
            <a:ext cx="33655" cy="73660"/>
          </a:xfrm>
          <a:custGeom>
            <a:avLst/>
            <a:gdLst/>
            <a:ahLst/>
            <a:cxnLst/>
            <a:rect l="l" t="t" r="r" b="b"/>
            <a:pathLst>
              <a:path w="33654" h="73659">
                <a:moveTo>
                  <a:pt x="12192" y="0"/>
                </a:moveTo>
                <a:lnTo>
                  <a:pt x="0" y="3048"/>
                </a:lnTo>
                <a:lnTo>
                  <a:pt x="3683" y="15239"/>
                </a:lnTo>
                <a:lnTo>
                  <a:pt x="7239" y="27432"/>
                </a:lnTo>
                <a:lnTo>
                  <a:pt x="14097" y="51816"/>
                </a:lnTo>
                <a:lnTo>
                  <a:pt x="17652" y="64008"/>
                </a:lnTo>
                <a:lnTo>
                  <a:pt x="33527" y="73151"/>
                </a:lnTo>
                <a:lnTo>
                  <a:pt x="29845" y="60960"/>
                </a:lnTo>
                <a:lnTo>
                  <a:pt x="26289" y="48768"/>
                </a:lnTo>
                <a:lnTo>
                  <a:pt x="19430" y="24384"/>
                </a:lnTo>
                <a:lnTo>
                  <a:pt x="15875" y="12192"/>
                </a:lnTo>
                <a:lnTo>
                  <a:pt x="12192" y="0"/>
                </a:lnTo>
                <a:close/>
              </a:path>
            </a:pathLst>
          </a:custGeom>
          <a:solidFill>
            <a:srgbClr val="399A68"/>
          </a:solidFill>
        </p:spPr>
        <p:txBody>
          <a:bodyPr wrap="square" lIns="0" tIns="0" rIns="0" bIns="0" rtlCol="0"/>
          <a:lstStyle/>
          <a:p/>
        </p:txBody>
      </p:sp>
      <p:sp>
        <p:nvSpPr>
          <p:cNvPr id="68" name="object 71"/>
          <p:cNvSpPr/>
          <p:nvPr/>
        </p:nvSpPr>
        <p:spPr>
          <a:xfrm>
            <a:off x="7267829" y="11181460"/>
            <a:ext cx="27940" cy="74930"/>
          </a:xfrm>
          <a:custGeom>
            <a:avLst/>
            <a:gdLst/>
            <a:ahLst/>
            <a:cxnLst/>
            <a:rect l="l" t="t" r="r" b="b"/>
            <a:pathLst>
              <a:path w="27940" h="74929">
                <a:moveTo>
                  <a:pt x="12192" y="0"/>
                </a:moveTo>
                <a:lnTo>
                  <a:pt x="0" y="3047"/>
                </a:lnTo>
                <a:lnTo>
                  <a:pt x="3048" y="15493"/>
                </a:lnTo>
                <a:lnTo>
                  <a:pt x="8381" y="40385"/>
                </a:lnTo>
                <a:lnTo>
                  <a:pt x="13207" y="65150"/>
                </a:lnTo>
                <a:lnTo>
                  <a:pt x="27431" y="74675"/>
                </a:lnTo>
                <a:lnTo>
                  <a:pt x="22860" y="49148"/>
                </a:lnTo>
                <a:lnTo>
                  <a:pt x="12192" y="0"/>
                </a:lnTo>
                <a:close/>
              </a:path>
            </a:pathLst>
          </a:custGeom>
          <a:solidFill>
            <a:srgbClr val="399A68"/>
          </a:solidFill>
        </p:spPr>
        <p:txBody>
          <a:bodyPr wrap="square" lIns="0" tIns="0" rIns="0" bIns="0" rtlCol="0"/>
          <a:lstStyle/>
          <a:p/>
        </p:txBody>
      </p:sp>
      <p:sp>
        <p:nvSpPr>
          <p:cNvPr id="69" name="object 72"/>
          <p:cNvSpPr/>
          <p:nvPr/>
        </p:nvSpPr>
        <p:spPr>
          <a:xfrm>
            <a:off x="7296784" y="11332336"/>
            <a:ext cx="22860" cy="73660"/>
          </a:xfrm>
          <a:custGeom>
            <a:avLst/>
            <a:gdLst/>
            <a:ahLst/>
            <a:cxnLst/>
            <a:rect l="l" t="t" r="r" b="b"/>
            <a:pathLst>
              <a:path w="22859" h="73659">
                <a:moveTo>
                  <a:pt x="0" y="0"/>
                </a:moveTo>
                <a:lnTo>
                  <a:pt x="3048" y="25781"/>
                </a:lnTo>
                <a:lnTo>
                  <a:pt x="22860" y="73152"/>
                </a:lnTo>
                <a:lnTo>
                  <a:pt x="19685" y="48133"/>
                </a:lnTo>
                <a:lnTo>
                  <a:pt x="14224" y="10160"/>
                </a:lnTo>
                <a:lnTo>
                  <a:pt x="0" y="0"/>
                </a:lnTo>
                <a:close/>
              </a:path>
            </a:pathLst>
          </a:custGeom>
          <a:solidFill>
            <a:srgbClr val="399A68"/>
          </a:solidFill>
        </p:spPr>
        <p:txBody>
          <a:bodyPr wrap="square" lIns="0" tIns="0" rIns="0" bIns="0" rtlCol="0"/>
          <a:lstStyle/>
          <a:p/>
        </p:txBody>
      </p:sp>
      <p:sp>
        <p:nvSpPr>
          <p:cNvPr id="70" name="object 73"/>
          <p:cNvSpPr/>
          <p:nvPr/>
        </p:nvSpPr>
        <p:spPr>
          <a:xfrm>
            <a:off x="7313548" y="11481816"/>
            <a:ext cx="17145" cy="76200"/>
          </a:xfrm>
          <a:custGeom>
            <a:avLst/>
            <a:gdLst/>
            <a:ahLst/>
            <a:cxnLst/>
            <a:rect l="l" t="t" r="r" b="b"/>
            <a:pathLst>
              <a:path w="17145" h="76200">
                <a:moveTo>
                  <a:pt x="12192" y="0"/>
                </a:moveTo>
                <a:lnTo>
                  <a:pt x="0" y="1397"/>
                </a:lnTo>
                <a:lnTo>
                  <a:pt x="3936" y="64897"/>
                </a:lnTo>
                <a:lnTo>
                  <a:pt x="16764" y="76073"/>
                </a:lnTo>
                <a:lnTo>
                  <a:pt x="15621" y="37973"/>
                </a:lnTo>
                <a:lnTo>
                  <a:pt x="12192" y="0"/>
                </a:lnTo>
                <a:close/>
              </a:path>
            </a:pathLst>
          </a:custGeom>
          <a:solidFill>
            <a:srgbClr val="399A68"/>
          </a:solidFill>
        </p:spPr>
        <p:txBody>
          <a:bodyPr wrap="square" lIns="0" tIns="0" rIns="0" bIns="0" rtlCol="0"/>
          <a:lstStyle/>
          <a:p/>
        </p:txBody>
      </p:sp>
      <p:sp>
        <p:nvSpPr>
          <p:cNvPr id="71" name="object 74"/>
          <p:cNvSpPr/>
          <p:nvPr/>
        </p:nvSpPr>
        <p:spPr>
          <a:xfrm>
            <a:off x="7318756" y="11633961"/>
            <a:ext cx="13335" cy="76200"/>
          </a:xfrm>
          <a:custGeom>
            <a:avLst/>
            <a:gdLst/>
            <a:ahLst/>
            <a:cxnLst/>
            <a:rect l="l" t="t" r="r" b="b"/>
            <a:pathLst>
              <a:path w="13334" h="76200">
                <a:moveTo>
                  <a:pt x="13080" y="0"/>
                </a:moveTo>
                <a:lnTo>
                  <a:pt x="889" y="0"/>
                </a:lnTo>
                <a:lnTo>
                  <a:pt x="889" y="26543"/>
                </a:lnTo>
                <a:lnTo>
                  <a:pt x="616" y="39116"/>
                </a:lnTo>
                <a:lnTo>
                  <a:pt x="380" y="51816"/>
                </a:lnTo>
                <a:lnTo>
                  <a:pt x="0" y="64770"/>
                </a:lnTo>
                <a:lnTo>
                  <a:pt x="11557" y="76200"/>
                </a:lnTo>
                <a:lnTo>
                  <a:pt x="12192" y="63754"/>
                </a:lnTo>
                <a:lnTo>
                  <a:pt x="12700" y="50927"/>
                </a:lnTo>
                <a:lnTo>
                  <a:pt x="12847" y="38100"/>
                </a:lnTo>
                <a:lnTo>
                  <a:pt x="13080" y="26543"/>
                </a:lnTo>
                <a:lnTo>
                  <a:pt x="13080" y="0"/>
                </a:lnTo>
                <a:close/>
              </a:path>
            </a:pathLst>
          </a:custGeom>
          <a:solidFill>
            <a:srgbClr val="399A68"/>
          </a:solidFill>
        </p:spPr>
        <p:txBody>
          <a:bodyPr wrap="square" lIns="0" tIns="0" rIns="0" bIns="0" rtlCol="0"/>
          <a:lstStyle/>
          <a:p/>
        </p:txBody>
      </p:sp>
      <p:sp>
        <p:nvSpPr>
          <p:cNvPr id="72" name="object 75"/>
          <p:cNvSpPr/>
          <p:nvPr/>
        </p:nvSpPr>
        <p:spPr>
          <a:xfrm>
            <a:off x="7308215" y="11784838"/>
            <a:ext cx="17780" cy="76200"/>
          </a:xfrm>
          <a:custGeom>
            <a:avLst/>
            <a:gdLst/>
            <a:ahLst/>
            <a:cxnLst/>
            <a:rect l="l" t="t" r="r" b="b"/>
            <a:pathLst>
              <a:path w="17779" h="76200">
                <a:moveTo>
                  <a:pt x="5333" y="0"/>
                </a:moveTo>
                <a:lnTo>
                  <a:pt x="4444" y="12953"/>
                </a:lnTo>
                <a:lnTo>
                  <a:pt x="3394" y="25907"/>
                </a:lnTo>
                <a:lnTo>
                  <a:pt x="1142" y="51053"/>
                </a:lnTo>
                <a:lnTo>
                  <a:pt x="0" y="63499"/>
                </a:lnTo>
                <a:lnTo>
                  <a:pt x="11429" y="76199"/>
                </a:lnTo>
                <a:lnTo>
                  <a:pt x="12852" y="63499"/>
                </a:lnTo>
                <a:lnTo>
                  <a:pt x="14096" y="51053"/>
                </a:lnTo>
                <a:lnTo>
                  <a:pt x="16424" y="25526"/>
                </a:lnTo>
                <a:lnTo>
                  <a:pt x="17779" y="12953"/>
                </a:lnTo>
                <a:lnTo>
                  <a:pt x="5333" y="0"/>
                </a:lnTo>
                <a:close/>
              </a:path>
            </a:pathLst>
          </a:custGeom>
          <a:solidFill>
            <a:srgbClr val="399A68"/>
          </a:solidFill>
        </p:spPr>
        <p:txBody>
          <a:bodyPr wrap="square" lIns="0" tIns="0" rIns="0" bIns="0" rtlCol="0"/>
          <a:lstStyle/>
          <a:p/>
        </p:txBody>
      </p:sp>
      <p:sp>
        <p:nvSpPr>
          <p:cNvPr id="73" name="object 76"/>
          <p:cNvSpPr/>
          <p:nvPr/>
        </p:nvSpPr>
        <p:spPr>
          <a:xfrm>
            <a:off x="7286625" y="11935714"/>
            <a:ext cx="20955" cy="76200"/>
          </a:xfrm>
          <a:custGeom>
            <a:avLst/>
            <a:gdLst/>
            <a:ahLst/>
            <a:cxnLst/>
            <a:rect l="l" t="t" r="r" b="b"/>
            <a:pathLst>
              <a:path w="20954" h="76200">
                <a:moveTo>
                  <a:pt x="10159" y="0"/>
                </a:moveTo>
                <a:lnTo>
                  <a:pt x="8508" y="12573"/>
                </a:lnTo>
                <a:lnTo>
                  <a:pt x="6603" y="25146"/>
                </a:lnTo>
                <a:lnTo>
                  <a:pt x="2285" y="50165"/>
                </a:lnTo>
                <a:lnTo>
                  <a:pt x="0" y="62611"/>
                </a:lnTo>
                <a:lnTo>
                  <a:pt x="10159" y="76200"/>
                </a:lnTo>
                <a:lnTo>
                  <a:pt x="16891" y="38608"/>
                </a:lnTo>
                <a:lnTo>
                  <a:pt x="20827" y="13462"/>
                </a:lnTo>
                <a:lnTo>
                  <a:pt x="10159" y="0"/>
                </a:lnTo>
                <a:close/>
              </a:path>
            </a:pathLst>
          </a:custGeom>
          <a:solidFill>
            <a:srgbClr val="399A68"/>
          </a:solidFill>
        </p:spPr>
        <p:txBody>
          <a:bodyPr wrap="square" lIns="0" tIns="0" rIns="0" bIns="0" rtlCol="0"/>
          <a:lstStyle/>
          <a:p/>
        </p:txBody>
      </p:sp>
      <p:sp>
        <p:nvSpPr>
          <p:cNvPr id="74" name="object 77"/>
          <p:cNvSpPr/>
          <p:nvPr/>
        </p:nvSpPr>
        <p:spPr>
          <a:xfrm>
            <a:off x="7253096" y="12083542"/>
            <a:ext cx="26034" cy="76200"/>
          </a:xfrm>
          <a:custGeom>
            <a:avLst/>
            <a:gdLst/>
            <a:ahLst/>
            <a:cxnLst/>
            <a:rect l="l" t="t" r="r" b="b"/>
            <a:pathLst>
              <a:path w="26034" h="76200">
                <a:moveTo>
                  <a:pt x="14731" y="0"/>
                </a:moveTo>
                <a:lnTo>
                  <a:pt x="3428" y="49275"/>
                </a:lnTo>
                <a:lnTo>
                  <a:pt x="0" y="61594"/>
                </a:lnTo>
                <a:lnTo>
                  <a:pt x="8635" y="76199"/>
                </a:lnTo>
                <a:lnTo>
                  <a:pt x="12319" y="64007"/>
                </a:lnTo>
                <a:lnTo>
                  <a:pt x="15875" y="51688"/>
                </a:lnTo>
                <a:lnTo>
                  <a:pt x="19176" y="39496"/>
                </a:lnTo>
                <a:lnTo>
                  <a:pt x="22351" y="27177"/>
                </a:lnTo>
                <a:lnTo>
                  <a:pt x="25526" y="14985"/>
                </a:lnTo>
                <a:lnTo>
                  <a:pt x="14731" y="0"/>
                </a:lnTo>
                <a:close/>
              </a:path>
            </a:pathLst>
          </a:custGeom>
          <a:solidFill>
            <a:srgbClr val="399A68"/>
          </a:solidFill>
        </p:spPr>
        <p:txBody>
          <a:bodyPr wrap="square" lIns="0" tIns="0" rIns="0" bIns="0" rtlCol="0"/>
          <a:lstStyle/>
          <a:p/>
        </p:txBody>
      </p:sp>
      <p:sp>
        <p:nvSpPr>
          <p:cNvPr id="75" name="object 78"/>
          <p:cNvSpPr/>
          <p:nvPr/>
        </p:nvSpPr>
        <p:spPr>
          <a:xfrm>
            <a:off x="7208139" y="12229846"/>
            <a:ext cx="32384" cy="76200"/>
          </a:xfrm>
          <a:custGeom>
            <a:avLst/>
            <a:gdLst/>
            <a:ahLst/>
            <a:cxnLst/>
            <a:rect l="l" t="t" r="r" b="b"/>
            <a:pathLst>
              <a:path w="32384" h="76200">
                <a:moveTo>
                  <a:pt x="20065" y="0"/>
                </a:moveTo>
                <a:lnTo>
                  <a:pt x="16255" y="12191"/>
                </a:lnTo>
                <a:lnTo>
                  <a:pt x="8381" y="36067"/>
                </a:lnTo>
                <a:lnTo>
                  <a:pt x="4317" y="48005"/>
                </a:lnTo>
                <a:lnTo>
                  <a:pt x="0" y="59943"/>
                </a:lnTo>
                <a:lnTo>
                  <a:pt x="7874" y="76199"/>
                </a:lnTo>
                <a:lnTo>
                  <a:pt x="12318" y="64134"/>
                </a:lnTo>
                <a:lnTo>
                  <a:pt x="16509" y="52069"/>
                </a:lnTo>
                <a:lnTo>
                  <a:pt x="32003" y="3936"/>
                </a:lnTo>
                <a:lnTo>
                  <a:pt x="20065" y="0"/>
                </a:lnTo>
                <a:close/>
              </a:path>
            </a:pathLst>
          </a:custGeom>
          <a:solidFill>
            <a:srgbClr val="399A68"/>
          </a:solidFill>
        </p:spPr>
        <p:txBody>
          <a:bodyPr wrap="square" lIns="0" tIns="0" rIns="0" bIns="0" rtlCol="0"/>
          <a:lstStyle/>
          <a:p/>
        </p:txBody>
      </p:sp>
      <p:sp>
        <p:nvSpPr>
          <p:cNvPr id="76" name="object 79"/>
          <p:cNvSpPr/>
          <p:nvPr/>
        </p:nvSpPr>
        <p:spPr>
          <a:xfrm>
            <a:off x="7147559" y="12371578"/>
            <a:ext cx="36830" cy="74930"/>
          </a:xfrm>
          <a:custGeom>
            <a:avLst/>
            <a:gdLst/>
            <a:ahLst/>
            <a:cxnLst/>
            <a:rect l="l" t="t" r="r" b="b"/>
            <a:pathLst>
              <a:path w="36829" h="74929">
                <a:moveTo>
                  <a:pt x="30353" y="0"/>
                </a:moveTo>
                <a:lnTo>
                  <a:pt x="15748" y="35559"/>
                </a:lnTo>
                <a:lnTo>
                  <a:pt x="0" y="69850"/>
                </a:lnTo>
                <a:lnTo>
                  <a:pt x="12065" y="74675"/>
                </a:lnTo>
                <a:lnTo>
                  <a:pt x="31876" y="28320"/>
                </a:lnTo>
                <a:lnTo>
                  <a:pt x="36575" y="16382"/>
                </a:lnTo>
                <a:lnTo>
                  <a:pt x="30353" y="0"/>
                </a:lnTo>
                <a:close/>
              </a:path>
            </a:pathLst>
          </a:custGeom>
          <a:solidFill>
            <a:srgbClr val="399A68"/>
          </a:solidFill>
        </p:spPr>
        <p:txBody>
          <a:bodyPr wrap="square" lIns="0" tIns="0" rIns="0" bIns="0" rtlCol="0"/>
          <a:lstStyle/>
          <a:p/>
        </p:txBody>
      </p:sp>
      <p:sp>
        <p:nvSpPr>
          <p:cNvPr id="77" name="object 80"/>
          <p:cNvSpPr/>
          <p:nvPr/>
        </p:nvSpPr>
        <p:spPr>
          <a:xfrm>
            <a:off x="7086218" y="12510261"/>
            <a:ext cx="35560" cy="73660"/>
          </a:xfrm>
          <a:custGeom>
            <a:avLst/>
            <a:gdLst/>
            <a:ahLst/>
            <a:cxnLst/>
            <a:rect l="l" t="t" r="r" b="b"/>
            <a:pathLst>
              <a:path w="35559" h="73659">
                <a:moveTo>
                  <a:pt x="29209" y="0"/>
                </a:moveTo>
                <a:lnTo>
                  <a:pt x="12191" y="34290"/>
                </a:lnTo>
                <a:lnTo>
                  <a:pt x="0" y="56642"/>
                </a:lnTo>
                <a:lnTo>
                  <a:pt x="6350" y="73152"/>
                </a:lnTo>
                <a:lnTo>
                  <a:pt x="11810" y="61722"/>
                </a:lnTo>
                <a:lnTo>
                  <a:pt x="17525" y="50546"/>
                </a:lnTo>
                <a:lnTo>
                  <a:pt x="29463" y="28194"/>
                </a:lnTo>
                <a:lnTo>
                  <a:pt x="35559" y="17018"/>
                </a:lnTo>
                <a:lnTo>
                  <a:pt x="29209" y="0"/>
                </a:lnTo>
                <a:close/>
              </a:path>
            </a:pathLst>
          </a:custGeom>
          <a:solidFill>
            <a:srgbClr val="399A68"/>
          </a:solidFill>
        </p:spPr>
        <p:txBody>
          <a:bodyPr wrap="square" lIns="0" tIns="0" rIns="0" bIns="0" rtlCol="0"/>
          <a:lstStyle/>
          <a:p/>
        </p:txBody>
      </p:sp>
      <p:sp>
        <p:nvSpPr>
          <p:cNvPr id="78" name="object 81"/>
          <p:cNvSpPr/>
          <p:nvPr/>
        </p:nvSpPr>
        <p:spPr>
          <a:xfrm>
            <a:off x="7009510" y="12642850"/>
            <a:ext cx="38100" cy="71755"/>
          </a:xfrm>
          <a:custGeom>
            <a:avLst/>
            <a:gdLst/>
            <a:ahLst/>
            <a:cxnLst/>
            <a:rect l="l" t="t" r="r" b="b"/>
            <a:pathLst>
              <a:path w="38100" h="71754">
                <a:moveTo>
                  <a:pt x="34290" y="0"/>
                </a:moveTo>
                <a:lnTo>
                  <a:pt x="13716" y="33146"/>
                </a:lnTo>
                <a:lnTo>
                  <a:pt x="0" y="53974"/>
                </a:lnTo>
                <a:lnTo>
                  <a:pt x="3810" y="71627"/>
                </a:lnTo>
                <a:lnTo>
                  <a:pt x="38100" y="18160"/>
                </a:lnTo>
                <a:lnTo>
                  <a:pt x="34290" y="0"/>
                </a:lnTo>
                <a:close/>
              </a:path>
            </a:pathLst>
          </a:custGeom>
          <a:solidFill>
            <a:srgbClr val="399A68"/>
          </a:solidFill>
        </p:spPr>
        <p:txBody>
          <a:bodyPr wrap="square" lIns="0" tIns="0" rIns="0" bIns="0" rtlCol="0"/>
          <a:lstStyle/>
          <a:p/>
        </p:txBody>
      </p:sp>
      <p:sp>
        <p:nvSpPr>
          <p:cNvPr id="79" name="object 82"/>
          <p:cNvSpPr/>
          <p:nvPr/>
        </p:nvSpPr>
        <p:spPr>
          <a:xfrm>
            <a:off x="6915784" y="12770866"/>
            <a:ext cx="55244" cy="68580"/>
          </a:xfrm>
          <a:custGeom>
            <a:avLst/>
            <a:gdLst/>
            <a:ahLst/>
            <a:cxnLst/>
            <a:rect l="l" t="t" r="r" b="b"/>
            <a:pathLst>
              <a:path w="55245" h="68579">
                <a:moveTo>
                  <a:pt x="45720" y="0"/>
                </a:moveTo>
                <a:lnTo>
                  <a:pt x="38100" y="10033"/>
                </a:lnTo>
                <a:lnTo>
                  <a:pt x="30480" y="20193"/>
                </a:lnTo>
                <a:lnTo>
                  <a:pt x="7620" y="50927"/>
                </a:lnTo>
                <a:lnTo>
                  <a:pt x="0" y="60960"/>
                </a:lnTo>
                <a:lnTo>
                  <a:pt x="10668" y="68580"/>
                </a:lnTo>
                <a:lnTo>
                  <a:pt x="18288" y="58039"/>
                </a:lnTo>
                <a:lnTo>
                  <a:pt x="33274" y="37465"/>
                </a:lnTo>
                <a:lnTo>
                  <a:pt x="40640" y="27178"/>
                </a:lnTo>
                <a:lnTo>
                  <a:pt x="47751" y="16891"/>
                </a:lnTo>
                <a:lnTo>
                  <a:pt x="54737" y="6350"/>
                </a:lnTo>
                <a:lnTo>
                  <a:pt x="45720" y="0"/>
                </a:lnTo>
                <a:close/>
              </a:path>
            </a:pathLst>
          </a:custGeom>
          <a:solidFill>
            <a:srgbClr val="399A68"/>
          </a:solidFill>
        </p:spPr>
        <p:txBody>
          <a:bodyPr wrap="square" lIns="0" tIns="0" rIns="0" bIns="0" rtlCol="0"/>
          <a:lstStyle/>
          <a:p/>
        </p:txBody>
      </p:sp>
      <p:sp>
        <p:nvSpPr>
          <p:cNvPr id="80" name="object 83"/>
          <p:cNvSpPr/>
          <p:nvPr/>
        </p:nvSpPr>
        <p:spPr>
          <a:xfrm>
            <a:off x="6827266" y="12891261"/>
            <a:ext cx="52069" cy="65405"/>
          </a:xfrm>
          <a:custGeom>
            <a:avLst/>
            <a:gdLst/>
            <a:ahLst/>
            <a:cxnLst/>
            <a:rect l="l" t="t" r="r" b="b"/>
            <a:pathLst>
              <a:path w="52070" h="65404">
                <a:moveTo>
                  <a:pt x="41275" y="0"/>
                </a:moveTo>
                <a:lnTo>
                  <a:pt x="25273" y="19050"/>
                </a:lnTo>
                <a:lnTo>
                  <a:pt x="16890" y="28702"/>
                </a:lnTo>
                <a:lnTo>
                  <a:pt x="8508" y="38481"/>
                </a:lnTo>
                <a:lnTo>
                  <a:pt x="0" y="48133"/>
                </a:lnTo>
                <a:lnTo>
                  <a:pt x="1650" y="65405"/>
                </a:lnTo>
                <a:lnTo>
                  <a:pt x="51688" y="8001"/>
                </a:lnTo>
                <a:lnTo>
                  <a:pt x="41275" y="0"/>
                </a:lnTo>
                <a:close/>
              </a:path>
            </a:pathLst>
          </a:custGeom>
          <a:solidFill>
            <a:srgbClr val="399A68"/>
          </a:solidFill>
        </p:spPr>
        <p:txBody>
          <a:bodyPr wrap="square" lIns="0" tIns="0" rIns="0" bIns="0" rtlCol="0"/>
          <a:lstStyle/>
          <a:p/>
        </p:txBody>
      </p:sp>
      <p:sp>
        <p:nvSpPr>
          <p:cNvPr id="81" name="object 84"/>
          <p:cNvSpPr/>
          <p:nvPr/>
        </p:nvSpPr>
        <p:spPr>
          <a:xfrm>
            <a:off x="6723253" y="13003910"/>
            <a:ext cx="53975" cy="62865"/>
          </a:xfrm>
          <a:custGeom>
            <a:avLst/>
            <a:gdLst/>
            <a:ahLst/>
            <a:cxnLst/>
            <a:rect l="l" t="t" r="r" b="b"/>
            <a:pathLst>
              <a:path w="53975" h="62865">
                <a:moveTo>
                  <a:pt x="44703" y="0"/>
                </a:moveTo>
                <a:lnTo>
                  <a:pt x="36068" y="9144"/>
                </a:lnTo>
                <a:lnTo>
                  <a:pt x="27304" y="18161"/>
                </a:lnTo>
                <a:lnTo>
                  <a:pt x="18288" y="27051"/>
                </a:lnTo>
                <a:lnTo>
                  <a:pt x="0" y="44831"/>
                </a:lnTo>
                <a:lnTo>
                  <a:pt x="507" y="62484"/>
                </a:lnTo>
                <a:lnTo>
                  <a:pt x="27686" y="35179"/>
                </a:lnTo>
                <a:lnTo>
                  <a:pt x="36449" y="26162"/>
                </a:lnTo>
                <a:lnTo>
                  <a:pt x="45212" y="17018"/>
                </a:lnTo>
                <a:lnTo>
                  <a:pt x="53594" y="7874"/>
                </a:lnTo>
                <a:lnTo>
                  <a:pt x="44703" y="0"/>
                </a:lnTo>
                <a:close/>
              </a:path>
            </a:pathLst>
          </a:custGeom>
          <a:solidFill>
            <a:srgbClr val="399A68"/>
          </a:solidFill>
        </p:spPr>
        <p:txBody>
          <a:bodyPr wrap="square" lIns="0" tIns="0" rIns="0" bIns="0" rtlCol="0"/>
          <a:lstStyle/>
          <a:p/>
        </p:txBody>
      </p:sp>
      <p:sp>
        <p:nvSpPr>
          <p:cNvPr id="82" name="object 85"/>
          <p:cNvSpPr/>
          <p:nvPr/>
        </p:nvSpPr>
        <p:spPr>
          <a:xfrm>
            <a:off x="6602221" y="13107542"/>
            <a:ext cx="57785" cy="59690"/>
          </a:xfrm>
          <a:custGeom>
            <a:avLst/>
            <a:gdLst/>
            <a:ahLst/>
            <a:cxnLst/>
            <a:rect l="l" t="t" r="r" b="b"/>
            <a:pathLst>
              <a:path w="57784" h="59690">
                <a:moveTo>
                  <a:pt x="57530" y="0"/>
                </a:moveTo>
                <a:lnTo>
                  <a:pt x="48386" y="8382"/>
                </a:lnTo>
                <a:lnTo>
                  <a:pt x="38988" y="16764"/>
                </a:lnTo>
                <a:lnTo>
                  <a:pt x="0" y="50038"/>
                </a:lnTo>
                <a:lnTo>
                  <a:pt x="8762" y="59436"/>
                </a:lnTo>
                <a:lnTo>
                  <a:pt x="18669" y="51689"/>
                </a:lnTo>
                <a:lnTo>
                  <a:pt x="28321" y="43688"/>
                </a:lnTo>
                <a:lnTo>
                  <a:pt x="37973" y="35560"/>
                </a:lnTo>
                <a:lnTo>
                  <a:pt x="57276" y="18796"/>
                </a:lnTo>
                <a:lnTo>
                  <a:pt x="57530" y="0"/>
                </a:lnTo>
                <a:close/>
              </a:path>
            </a:pathLst>
          </a:custGeom>
          <a:solidFill>
            <a:srgbClr val="399A68"/>
          </a:solidFill>
        </p:spPr>
        <p:txBody>
          <a:bodyPr wrap="square" lIns="0" tIns="0" rIns="0" bIns="0" rtlCol="0"/>
          <a:lstStyle/>
          <a:p/>
        </p:txBody>
      </p:sp>
      <p:sp>
        <p:nvSpPr>
          <p:cNvPr id="83" name="object 86"/>
          <p:cNvSpPr/>
          <p:nvPr/>
        </p:nvSpPr>
        <p:spPr>
          <a:xfrm>
            <a:off x="6489065" y="13205079"/>
            <a:ext cx="61594" cy="55244"/>
          </a:xfrm>
          <a:custGeom>
            <a:avLst/>
            <a:gdLst/>
            <a:ahLst/>
            <a:cxnLst/>
            <a:rect l="l" t="t" r="r" b="b"/>
            <a:pathLst>
              <a:path w="61595" h="55244">
                <a:moveTo>
                  <a:pt x="54863" y="0"/>
                </a:moveTo>
                <a:lnTo>
                  <a:pt x="23494" y="22351"/>
                </a:lnTo>
                <a:lnTo>
                  <a:pt x="13335" y="29718"/>
                </a:lnTo>
                <a:lnTo>
                  <a:pt x="3301" y="37211"/>
                </a:lnTo>
                <a:lnTo>
                  <a:pt x="0" y="54863"/>
                </a:lnTo>
                <a:lnTo>
                  <a:pt x="10413" y="47370"/>
                </a:lnTo>
                <a:lnTo>
                  <a:pt x="61467" y="9906"/>
                </a:lnTo>
                <a:lnTo>
                  <a:pt x="54863" y="0"/>
                </a:lnTo>
                <a:close/>
              </a:path>
            </a:pathLst>
          </a:custGeom>
          <a:solidFill>
            <a:srgbClr val="399A68"/>
          </a:solidFill>
        </p:spPr>
        <p:txBody>
          <a:bodyPr wrap="square" lIns="0" tIns="0" rIns="0" bIns="0" rtlCol="0"/>
          <a:lstStyle/>
          <a:p/>
        </p:txBody>
      </p:sp>
      <p:sp>
        <p:nvSpPr>
          <p:cNvPr id="84" name="object 87"/>
          <p:cNvSpPr/>
          <p:nvPr/>
        </p:nvSpPr>
        <p:spPr>
          <a:xfrm>
            <a:off x="6362572" y="13291946"/>
            <a:ext cx="58419" cy="50800"/>
          </a:xfrm>
          <a:custGeom>
            <a:avLst/>
            <a:gdLst/>
            <a:ahLst/>
            <a:cxnLst/>
            <a:rect l="l" t="t" r="r" b="b"/>
            <a:pathLst>
              <a:path w="58420" h="50800">
                <a:moveTo>
                  <a:pt x="57912" y="0"/>
                </a:moveTo>
                <a:lnTo>
                  <a:pt x="47116" y="6858"/>
                </a:lnTo>
                <a:lnTo>
                  <a:pt x="3937" y="33274"/>
                </a:lnTo>
                <a:lnTo>
                  <a:pt x="0" y="50292"/>
                </a:lnTo>
                <a:lnTo>
                  <a:pt x="10794" y="44069"/>
                </a:lnTo>
                <a:lnTo>
                  <a:pt x="32385" y="30861"/>
                </a:lnTo>
                <a:lnTo>
                  <a:pt x="53975" y="17145"/>
                </a:lnTo>
                <a:lnTo>
                  <a:pt x="57912" y="0"/>
                </a:lnTo>
                <a:close/>
              </a:path>
            </a:pathLst>
          </a:custGeom>
          <a:solidFill>
            <a:srgbClr val="399A68"/>
          </a:solidFill>
        </p:spPr>
        <p:txBody>
          <a:bodyPr wrap="square" lIns="0" tIns="0" rIns="0" bIns="0" rtlCol="0"/>
          <a:lstStyle/>
          <a:p/>
        </p:txBody>
      </p:sp>
      <p:sp>
        <p:nvSpPr>
          <p:cNvPr id="85" name="object 88"/>
          <p:cNvSpPr/>
          <p:nvPr/>
        </p:nvSpPr>
        <p:spPr>
          <a:xfrm>
            <a:off x="6228460" y="13368146"/>
            <a:ext cx="67945" cy="47625"/>
          </a:xfrm>
          <a:custGeom>
            <a:avLst/>
            <a:gdLst/>
            <a:ahLst/>
            <a:cxnLst/>
            <a:rect l="l" t="t" r="r" b="b"/>
            <a:pathLst>
              <a:path w="67945" h="47625">
                <a:moveTo>
                  <a:pt x="62484" y="0"/>
                </a:moveTo>
                <a:lnTo>
                  <a:pt x="28701" y="18288"/>
                </a:lnTo>
                <a:lnTo>
                  <a:pt x="17652" y="24130"/>
                </a:lnTo>
                <a:lnTo>
                  <a:pt x="6350" y="29845"/>
                </a:lnTo>
                <a:lnTo>
                  <a:pt x="0" y="47244"/>
                </a:lnTo>
                <a:lnTo>
                  <a:pt x="11302" y="41402"/>
                </a:lnTo>
                <a:lnTo>
                  <a:pt x="56514" y="18542"/>
                </a:lnTo>
                <a:lnTo>
                  <a:pt x="67944" y="12573"/>
                </a:lnTo>
                <a:lnTo>
                  <a:pt x="62484" y="0"/>
                </a:lnTo>
                <a:close/>
              </a:path>
            </a:pathLst>
          </a:custGeom>
          <a:solidFill>
            <a:srgbClr val="399A68"/>
          </a:solidFill>
        </p:spPr>
        <p:txBody>
          <a:bodyPr wrap="square" lIns="0" tIns="0" rIns="0" bIns="0" rtlCol="0"/>
          <a:lstStyle/>
          <a:p/>
        </p:txBody>
      </p:sp>
      <p:sp>
        <p:nvSpPr>
          <p:cNvPr id="86" name="object 89"/>
          <p:cNvSpPr/>
          <p:nvPr/>
        </p:nvSpPr>
        <p:spPr>
          <a:xfrm>
            <a:off x="6091301" y="13436727"/>
            <a:ext cx="64135" cy="41275"/>
          </a:xfrm>
          <a:custGeom>
            <a:avLst/>
            <a:gdLst/>
            <a:ahLst/>
            <a:cxnLst/>
            <a:rect l="l" t="t" r="r" b="b"/>
            <a:pathLst>
              <a:path w="64135" h="41275">
                <a:moveTo>
                  <a:pt x="64008" y="0"/>
                </a:moveTo>
                <a:lnTo>
                  <a:pt x="52324" y="4825"/>
                </a:lnTo>
                <a:lnTo>
                  <a:pt x="5587" y="24891"/>
                </a:lnTo>
                <a:lnTo>
                  <a:pt x="0" y="41147"/>
                </a:lnTo>
                <a:lnTo>
                  <a:pt x="11684" y="35813"/>
                </a:lnTo>
                <a:lnTo>
                  <a:pt x="58038" y="15493"/>
                </a:lnTo>
                <a:lnTo>
                  <a:pt x="64008" y="0"/>
                </a:lnTo>
                <a:close/>
              </a:path>
            </a:pathLst>
          </a:custGeom>
          <a:solidFill>
            <a:srgbClr val="399A68"/>
          </a:solidFill>
        </p:spPr>
        <p:txBody>
          <a:bodyPr wrap="square" lIns="0" tIns="0" rIns="0" bIns="0" rtlCol="0"/>
          <a:lstStyle/>
          <a:p/>
        </p:txBody>
      </p:sp>
      <p:sp>
        <p:nvSpPr>
          <p:cNvPr id="87" name="object 90"/>
          <p:cNvSpPr/>
          <p:nvPr/>
        </p:nvSpPr>
        <p:spPr>
          <a:xfrm>
            <a:off x="5948045" y="13493115"/>
            <a:ext cx="67310" cy="36830"/>
          </a:xfrm>
          <a:custGeom>
            <a:avLst/>
            <a:gdLst/>
            <a:ahLst/>
            <a:cxnLst/>
            <a:rect l="l" t="t" r="r" b="b"/>
            <a:pathLst>
              <a:path w="67310" h="36830">
                <a:moveTo>
                  <a:pt x="67055" y="0"/>
                </a:moveTo>
                <a:lnTo>
                  <a:pt x="7238" y="20573"/>
                </a:lnTo>
                <a:lnTo>
                  <a:pt x="0" y="36575"/>
                </a:lnTo>
                <a:lnTo>
                  <a:pt x="12191" y="32638"/>
                </a:lnTo>
                <a:lnTo>
                  <a:pt x="48005" y="20065"/>
                </a:lnTo>
                <a:lnTo>
                  <a:pt x="60070" y="16001"/>
                </a:lnTo>
                <a:lnTo>
                  <a:pt x="67055" y="0"/>
                </a:lnTo>
                <a:close/>
              </a:path>
            </a:pathLst>
          </a:custGeom>
          <a:solidFill>
            <a:srgbClr val="399A68"/>
          </a:solidFill>
        </p:spPr>
        <p:txBody>
          <a:bodyPr wrap="square" lIns="0" tIns="0" rIns="0" bIns="0" rtlCol="0"/>
          <a:lstStyle/>
          <a:p/>
        </p:txBody>
      </p:sp>
      <p:sp>
        <p:nvSpPr>
          <p:cNvPr id="88" name="object 91"/>
          <p:cNvSpPr/>
          <p:nvPr/>
        </p:nvSpPr>
        <p:spPr>
          <a:xfrm>
            <a:off x="5800216" y="13538835"/>
            <a:ext cx="74295" cy="30480"/>
          </a:xfrm>
          <a:custGeom>
            <a:avLst/>
            <a:gdLst/>
            <a:ahLst/>
            <a:cxnLst/>
            <a:rect l="l" t="t" r="r" b="b"/>
            <a:pathLst>
              <a:path w="74295" h="30480">
                <a:moveTo>
                  <a:pt x="71628" y="0"/>
                </a:moveTo>
                <a:lnTo>
                  <a:pt x="10033" y="15367"/>
                </a:lnTo>
                <a:lnTo>
                  <a:pt x="0" y="30480"/>
                </a:lnTo>
                <a:lnTo>
                  <a:pt x="74041" y="12319"/>
                </a:lnTo>
                <a:lnTo>
                  <a:pt x="71628" y="0"/>
                </a:lnTo>
                <a:close/>
              </a:path>
            </a:pathLst>
          </a:custGeom>
          <a:solidFill>
            <a:srgbClr val="399A68"/>
          </a:solidFill>
        </p:spPr>
        <p:txBody>
          <a:bodyPr wrap="square" lIns="0" tIns="0" rIns="0" bIns="0" rtlCol="0"/>
          <a:lstStyle/>
          <a:p/>
        </p:txBody>
      </p:sp>
      <p:sp>
        <p:nvSpPr>
          <p:cNvPr id="89" name="object 92"/>
          <p:cNvSpPr/>
          <p:nvPr/>
        </p:nvSpPr>
        <p:spPr>
          <a:xfrm>
            <a:off x="5652389" y="13572363"/>
            <a:ext cx="71755" cy="26034"/>
          </a:xfrm>
          <a:custGeom>
            <a:avLst/>
            <a:gdLst/>
            <a:ahLst/>
            <a:cxnLst/>
            <a:rect l="l" t="t" r="r" b="b"/>
            <a:pathLst>
              <a:path w="71754" h="26034">
                <a:moveTo>
                  <a:pt x="71627" y="0"/>
                </a:moveTo>
                <a:lnTo>
                  <a:pt x="59436" y="2793"/>
                </a:lnTo>
                <a:lnTo>
                  <a:pt x="47116" y="5206"/>
                </a:lnTo>
                <a:lnTo>
                  <a:pt x="34798" y="7492"/>
                </a:lnTo>
                <a:lnTo>
                  <a:pt x="9651" y="11556"/>
                </a:lnTo>
                <a:lnTo>
                  <a:pt x="0" y="25907"/>
                </a:lnTo>
                <a:lnTo>
                  <a:pt x="12319" y="24256"/>
                </a:lnTo>
                <a:lnTo>
                  <a:pt x="37084" y="20319"/>
                </a:lnTo>
                <a:lnTo>
                  <a:pt x="62357" y="15874"/>
                </a:lnTo>
                <a:lnTo>
                  <a:pt x="71627" y="0"/>
                </a:lnTo>
                <a:close/>
              </a:path>
            </a:pathLst>
          </a:custGeom>
          <a:solidFill>
            <a:srgbClr val="399A68"/>
          </a:solidFill>
        </p:spPr>
        <p:txBody>
          <a:bodyPr wrap="square" lIns="0" tIns="0" rIns="0" bIns="0" rtlCol="0"/>
          <a:lstStyle/>
          <a:p/>
        </p:txBody>
      </p:sp>
      <p:sp>
        <p:nvSpPr>
          <p:cNvPr id="90" name="object 93"/>
          <p:cNvSpPr/>
          <p:nvPr/>
        </p:nvSpPr>
        <p:spPr>
          <a:xfrm>
            <a:off x="5499989" y="13596746"/>
            <a:ext cx="76200" cy="20320"/>
          </a:xfrm>
          <a:custGeom>
            <a:avLst/>
            <a:gdLst/>
            <a:ahLst/>
            <a:cxnLst/>
            <a:rect l="l" t="t" r="r" b="b"/>
            <a:pathLst>
              <a:path w="76200" h="20319">
                <a:moveTo>
                  <a:pt x="74675" y="0"/>
                </a:moveTo>
                <a:lnTo>
                  <a:pt x="62230" y="889"/>
                </a:lnTo>
                <a:lnTo>
                  <a:pt x="11302" y="5334"/>
                </a:lnTo>
                <a:lnTo>
                  <a:pt x="0" y="19812"/>
                </a:lnTo>
                <a:lnTo>
                  <a:pt x="12953" y="18415"/>
                </a:lnTo>
                <a:lnTo>
                  <a:pt x="63626" y="13589"/>
                </a:lnTo>
                <a:lnTo>
                  <a:pt x="75946" y="12192"/>
                </a:lnTo>
                <a:lnTo>
                  <a:pt x="74675" y="0"/>
                </a:lnTo>
                <a:close/>
              </a:path>
            </a:pathLst>
          </a:custGeom>
          <a:solidFill>
            <a:srgbClr val="399A68"/>
          </a:solidFill>
        </p:spPr>
        <p:txBody>
          <a:bodyPr wrap="square" lIns="0" tIns="0" rIns="0" bIns="0" rtlCol="0"/>
          <a:lstStyle/>
          <a:p/>
        </p:txBody>
      </p:sp>
      <p:sp>
        <p:nvSpPr>
          <p:cNvPr id="91" name="object 94"/>
          <p:cNvSpPr/>
          <p:nvPr/>
        </p:nvSpPr>
        <p:spPr>
          <a:xfrm>
            <a:off x="5349113" y="13607415"/>
            <a:ext cx="76200" cy="13970"/>
          </a:xfrm>
          <a:custGeom>
            <a:avLst/>
            <a:gdLst/>
            <a:ahLst/>
            <a:cxnLst/>
            <a:rect l="l" t="t" r="r" b="b"/>
            <a:pathLst>
              <a:path w="76200" h="13969">
                <a:moveTo>
                  <a:pt x="74675" y="0"/>
                </a:moveTo>
                <a:lnTo>
                  <a:pt x="62229" y="634"/>
                </a:lnTo>
                <a:lnTo>
                  <a:pt x="49402" y="1142"/>
                </a:lnTo>
                <a:lnTo>
                  <a:pt x="36575" y="1396"/>
                </a:lnTo>
                <a:lnTo>
                  <a:pt x="11175" y="1523"/>
                </a:lnTo>
                <a:lnTo>
                  <a:pt x="0" y="13715"/>
                </a:lnTo>
                <a:lnTo>
                  <a:pt x="24891" y="13715"/>
                </a:lnTo>
                <a:lnTo>
                  <a:pt x="63246" y="12826"/>
                </a:lnTo>
                <a:lnTo>
                  <a:pt x="76200" y="12191"/>
                </a:lnTo>
                <a:lnTo>
                  <a:pt x="74675" y="0"/>
                </a:lnTo>
                <a:close/>
              </a:path>
            </a:pathLst>
          </a:custGeom>
          <a:solidFill>
            <a:srgbClr val="399A68"/>
          </a:solidFill>
        </p:spPr>
        <p:txBody>
          <a:bodyPr wrap="square" lIns="0" tIns="0" rIns="0" bIns="0" rtlCol="0"/>
          <a:lstStyle/>
          <a:p/>
        </p:txBody>
      </p:sp>
      <p:sp>
        <p:nvSpPr>
          <p:cNvPr id="92" name="object 95"/>
          <p:cNvSpPr/>
          <p:nvPr/>
        </p:nvSpPr>
        <p:spPr>
          <a:xfrm>
            <a:off x="5196840" y="13604366"/>
            <a:ext cx="76200" cy="17145"/>
          </a:xfrm>
          <a:custGeom>
            <a:avLst/>
            <a:gdLst/>
            <a:ahLst/>
            <a:cxnLst/>
            <a:rect l="l" t="t" r="r" b="b"/>
            <a:pathLst>
              <a:path w="76200" h="17144">
                <a:moveTo>
                  <a:pt x="0" y="0"/>
                </a:moveTo>
                <a:lnTo>
                  <a:pt x="0" y="12191"/>
                </a:lnTo>
                <a:lnTo>
                  <a:pt x="75946" y="16763"/>
                </a:lnTo>
                <a:lnTo>
                  <a:pt x="76200" y="3047"/>
                </a:lnTo>
                <a:lnTo>
                  <a:pt x="63246" y="2920"/>
                </a:lnTo>
                <a:lnTo>
                  <a:pt x="38100" y="2158"/>
                </a:lnTo>
                <a:lnTo>
                  <a:pt x="0" y="0"/>
                </a:lnTo>
                <a:close/>
              </a:path>
            </a:pathLst>
          </a:custGeom>
          <a:solidFill>
            <a:srgbClr val="399A68"/>
          </a:solidFill>
        </p:spPr>
        <p:txBody>
          <a:bodyPr wrap="square" lIns="0" tIns="0" rIns="0" bIns="0" rtlCol="0"/>
          <a:lstStyle/>
          <a:p/>
        </p:txBody>
      </p:sp>
      <p:sp>
        <p:nvSpPr>
          <p:cNvPr id="93" name="object 96"/>
          <p:cNvSpPr/>
          <p:nvPr/>
        </p:nvSpPr>
        <p:spPr>
          <a:xfrm>
            <a:off x="5045964" y="13588111"/>
            <a:ext cx="76200" cy="19685"/>
          </a:xfrm>
          <a:custGeom>
            <a:avLst/>
            <a:gdLst/>
            <a:ahLst/>
            <a:cxnLst/>
            <a:rect l="l" t="t" r="r" b="b"/>
            <a:pathLst>
              <a:path w="76200" h="19684">
                <a:moveTo>
                  <a:pt x="13081" y="0"/>
                </a:moveTo>
                <a:lnTo>
                  <a:pt x="0" y="11683"/>
                </a:lnTo>
                <a:lnTo>
                  <a:pt x="63119" y="19430"/>
                </a:lnTo>
                <a:lnTo>
                  <a:pt x="76200" y="8635"/>
                </a:lnTo>
                <a:lnTo>
                  <a:pt x="38481" y="3809"/>
                </a:lnTo>
                <a:lnTo>
                  <a:pt x="25781" y="2031"/>
                </a:lnTo>
                <a:lnTo>
                  <a:pt x="13081" y="0"/>
                </a:lnTo>
                <a:close/>
              </a:path>
            </a:pathLst>
          </a:custGeom>
          <a:solidFill>
            <a:srgbClr val="399A68"/>
          </a:solidFill>
        </p:spPr>
        <p:txBody>
          <a:bodyPr wrap="square" lIns="0" tIns="0" rIns="0" bIns="0" rtlCol="0"/>
          <a:lstStyle/>
          <a:p/>
        </p:txBody>
      </p:sp>
      <p:sp>
        <p:nvSpPr>
          <p:cNvPr id="94" name="object 97"/>
          <p:cNvSpPr/>
          <p:nvPr/>
        </p:nvSpPr>
        <p:spPr>
          <a:xfrm>
            <a:off x="4896611" y="13560806"/>
            <a:ext cx="76200" cy="23495"/>
          </a:xfrm>
          <a:custGeom>
            <a:avLst/>
            <a:gdLst/>
            <a:ahLst/>
            <a:cxnLst/>
            <a:rect l="l" t="t" r="r" b="b"/>
            <a:pathLst>
              <a:path w="76200" h="23494">
                <a:moveTo>
                  <a:pt x="13970" y="0"/>
                </a:moveTo>
                <a:lnTo>
                  <a:pt x="0" y="10033"/>
                </a:lnTo>
                <a:lnTo>
                  <a:pt x="12446" y="13081"/>
                </a:lnTo>
                <a:lnTo>
                  <a:pt x="37211" y="18415"/>
                </a:lnTo>
                <a:lnTo>
                  <a:pt x="62102" y="23241"/>
                </a:lnTo>
                <a:lnTo>
                  <a:pt x="76200" y="13081"/>
                </a:lnTo>
                <a:lnTo>
                  <a:pt x="63753" y="10668"/>
                </a:lnTo>
                <a:lnTo>
                  <a:pt x="13970" y="0"/>
                </a:lnTo>
                <a:close/>
              </a:path>
            </a:pathLst>
          </a:custGeom>
          <a:solidFill>
            <a:srgbClr val="399A68"/>
          </a:solidFill>
        </p:spPr>
        <p:txBody>
          <a:bodyPr wrap="square" lIns="0" tIns="0" rIns="0" bIns="0" rtlCol="0"/>
          <a:lstStyle/>
          <a:p/>
        </p:txBody>
      </p:sp>
      <p:sp>
        <p:nvSpPr>
          <p:cNvPr id="95" name="object 98"/>
          <p:cNvSpPr/>
          <p:nvPr/>
        </p:nvSpPr>
        <p:spPr>
          <a:xfrm>
            <a:off x="4748784" y="13522325"/>
            <a:ext cx="76200" cy="30480"/>
          </a:xfrm>
          <a:custGeom>
            <a:avLst/>
            <a:gdLst/>
            <a:ahLst/>
            <a:cxnLst/>
            <a:rect l="l" t="t" r="r" b="b"/>
            <a:pathLst>
              <a:path w="76200" h="30480">
                <a:moveTo>
                  <a:pt x="15493" y="0"/>
                </a:moveTo>
                <a:lnTo>
                  <a:pt x="0" y="8889"/>
                </a:lnTo>
                <a:lnTo>
                  <a:pt x="12191" y="12572"/>
                </a:lnTo>
                <a:lnTo>
                  <a:pt x="60960" y="26542"/>
                </a:lnTo>
                <a:lnTo>
                  <a:pt x="73151" y="30225"/>
                </a:lnTo>
                <a:lnTo>
                  <a:pt x="76200" y="18033"/>
                </a:lnTo>
                <a:lnTo>
                  <a:pt x="63880" y="14223"/>
                </a:lnTo>
                <a:lnTo>
                  <a:pt x="15493" y="0"/>
                </a:lnTo>
                <a:close/>
              </a:path>
            </a:pathLst>
          </a:custGeom>
          <a:solidFill>
            <a:srgbClr val="399A68"/>
          </a:solidFill>
        </p:spPr>
        <p:txBody>
          <a:bodyPr wrap="square" lIns="0" tIns="0" rIns="0" bIns="0" rtlCol="0"/>
          <a:lstStyle/>
          <a:p/>
        </p:txBody>
      </p:sp>
      <p:sp>
        <p:nvSpPr>
          <p:cNvPr id="96" name="object 99"/>
          <p:cNvSpPr/>
          <p:nvPr/>
        </p:nvSpPr>
        <p:spPr>
          <a:xfrm>
            <a:off x="4605528" y="13467461"/>
            <a:ext cx="76200" cy="39370"/>
          </a:xfrm>
          <a:custGeom>
            <a:avLst/>
            <a:gdLst/>
            <a:ahLst/>
            <a:cxnLst/>
            <a:rect l="l" t="t" r="r" b="b"/>
            <a:pathLst>
              <a:path w="76200" h="39369">
                <a:moveTo>
                  <a:pt x="4952" y="0"/>
                </a:moveTo>
                <a:lnTo>
                  <a:pt x="0" y="11937"/>
                </a:lnTo>
                <a:lnTo>
                  <a:pt x="71120" y="39242"/>
                </a:lnTo>
                <a:lnTo>
                  <a:pt x="76200" y="27177"/>
                </a:lnTo>
                <a:lnTo>
                  <a:pt x="4952" y="0"/>
                </a:lnTo>
                <a:close/>
              </a:path>
            </a:pathLst>
          </a:custGeom>
          <a:solidFill>
            <a:srgbClr val="399A68"/>
          </a:solidFill>
        </p:spPr>
        <p:txBody>
          <a:bodyPr wrap="square" lIns="0" tIns="0" rIns="0" bIns="0" rtlCol="0"/>
          <a:lstStyle/>
          <a:p/>
        </p:txBody>
      </p:sp>
      <p:sp>
        <p:nvSpPr>
          <p:cNvPr id="97" name="object 100"/>
          <p:cNvSpPr/>
          <p:nvPr/>
        </p:nvSpPr>
        <p:spPr>
          <a:xfrm>
            <a:off x="4466844" y="13411454"/>
            <a:ext cx="73660" cy="33020"/>
          </a:xfrm>
          <a:custGeom>
            <a:avLst/>
            <a:gdLst/>
            <a:ahLst/>
            <a:cxnLst/>
            <a:rect l="l" t="t" r="r" b="b"/>
            <a:pathLst>
              <a:path w="73660" h="33019">
                <a:moveTo>
                  <a:pt x="15620" y="0"/>
                </a:moveTo>
                <a:lnTo>
                  <a:pt x="0" y="5461"/>
                </a:lnTo>
                <a:lnTo>
                  <a:pt x="11429" y="10922"/>
                </a:lnTo>
                <a:lnTo>
                  <a:pt x="34543" y="22225"/>
                </a:lnTo>
                <a:lnTo>
                  <a:pt x="45973" y="27686"/>
                </a:lnTo>
                <a:lnTo>
                  <a:pt x="57530" y="32893"/>
                </a:lnTo>
                <a:lnTo>
                  <a:pt x="73151" y="26797"/>
                </a:lnTo>
                <a:lnTo>
                  <a:pt x="15620" y="0"/>
                </a:lnTo>
                <a:close/>
              </a:path>
            </a:pathLst>
          </a:custGeom>
          <a:solidFill>
            <a:srgbClr val="399A68"/>
          </a:solidFill>
        </p:spPr>
        <p:txBody>
          <a:bodyPr wrap="square" lIns="0" tIns="0" rIns="0" bIns="0" rtlCol="0"/>
          <a:lstStyle/>
          <a:p/>
        </p:txBody>
      </p:sp>
      <p:sp>
        <p:nvSpPr>
          <p:cNvPr id="98" name="object 101"/>
          <p:cNvSpPr/>
          <p:nvPr/>
        </p:nvSpPr>
        <p:spPr>
          <a:xfrm>
            <a:off x="4332732" y="13339698"/>
            <a:ext cx="71755" cy="36195"/>
          </a:xfrm>
          <a:custGeom>
            <a:avLst/>
            <a:gdLst/>
            <a:ahLst/>
            <a:cxnLst/>
            <a:rect l="l" t="t" r="r" b="b"/>
            <a:pathLst>
              <a:path w="71754" h="36194">
                <a:moveTo>
                  <a:pt x="16509" y="0"/>
                </a:moveTo>
                <a:lnTo>
                  <a:pt x="0" y="4064"/>
                </a:lnTo>
                <a:lnTo>
                  <a:pt x="10794" y="10922"/>
                </a:lnTo>
                <a:lnTo>
                  <a:pt x="21843" y="17399"/>
                </a:lnTo>
                <a:lnTo>
                  <a:pt x="32892" y="23749"/>
                </a:lnTo>
                <a:lnTo>
                  <a:pt x="54990" y="36195"/>
                </a:lnTo>
                <a:lnTo>
                  <a:pt x="71627" y="31496"/>
                </a:lnTo>
                <a:lnTo>
                  <a:pt x="38607" y="12954"/>
                </a:lnTo>
                <a:lnTo>
                  <a:pt x="27558" y="6604"/>
                </a:lnTo>
                <a:lnTo>
                  <a:pt x="16509" y="0"/>
                </a:lnTo>
                <a:close/>
              </a:path>
            </a:pathLst>
          </a:custGeom>
          <a:solidFill>
            <a:srgbClr val="399A68"/>
          </a:solidFill>
        </p:spPr>
        <p:txBody>
          <a:bodyPr wrap="square" lIns="0" tIns="0" rIns="0" bIns="0" rtlCol="0"/>
          <a:lstStyle/>
          <a:p/>
        </p:txBody>
      </p:sp>
      <p:sp>
        <p:nvSpPr>
          <p:cNvPr id="99" name="object 102"/>
          <p:cNvSpPr/>
          <p:nvPr/>
        </p:nvSpPr>
        <p:spPr>
          <a:xfrm>
            <a:off x="4204715" y="13258038"/>
            <a:ext cx="70485" cy="40005"/>
          </a:xfrm>
          <a:custGeom>
            <a:avLst/>
            <a:gdLst/>
            <a:ahLst/>
            <a:cxnLst/>
            <a:rect l="l" t="t" r="r" b="b"/>
            <a:pathLst>
              <a:path w="70485" h="40005">
                <a:moveTo>
                  <a:pt x="17272" y="0"/>
                </a:moveTo>
                <a:lnTo>
                  <a:pt x="0" y="3428"/>
                </a:lnTo>
                <a:lnTo>
                  <a:pt x="31369" y="25526"/>
                </a:lnTo>
                <a:lnTo>
                  <a:pt x="52324" y="39496"/>
                </a:lnTo>
                <a:lnTo>
                  <a:pt x="70104" y="35432"/>
                </a:lnTo>
                <a:lnTo>
                  <a:pt x="48641" y="21589"/>
                </a:lnTo>
                <a:lnTo>
                  <a:pt x="38100" y="14604"/>
                </a:lnTo>
                <a:lnTo>
                  <a:pt x="27559" y="7365"/>
                </a:lnTo>
                <a:lnTo>
                  <a:pt x="17272" y="0"/>
                </a:lnTo>
                <a:close/>
              </a:path>
            </a:pathLst>
          </a:custGeom>
          <a:solidFill>
            <a:srgbClr val="399A68"/>
          </a:solidFill>
        </p:spPr>
        <p:txBody>
          <a:bodyPr wrap="square" lIns="0" tIns="0" rIns="0" bIns="0" rtlCol="0"/>
          <a:lstStyle/>
          <a:p/>
        </p:txBody>
      </p:sp>
      <p:sp>
        <p:nvSpPr>
          <p:cNvPr id="100" name="object 103"/>
          <p:cNvSpPr/>
          <p:nvPr/>
        </p:nvSpPr>
        <p:spPr>
          <a:xfrm>
            <a:off x="4084320" y="13167487"/>
            <a:ext cx="67310" cy="41275"/>
          </a:xfrm>
          <a:custGeom>
            <a:avLst/>
            <a:gdLst/>
            <a:ahLst/>
            <a:cxnLst/>
            <a:rect l="l" t="t" r="r" b="b"/>
            <a:pathLst>
              <a:path w="67310" h="41275">
                <a:moveTo>
                  <a:pt x="17271" y="0"/>
                </a:moveTo>
                <a:lnTo>
                  <a:pt x="0" y="1016"/>
                </a:lnTo>
                <a:lnTo>
                  <a:pt x="18795" y="17399"/>
                </a:lnTo>
                <a:lnTo>
                  <a:pt x="49021" y="40767"/>
                </a:lnTo>
                <a:lnTo>
                  <a:pt x="67055" y="39116"/>
                </a:lnTo>
                <a:lnTo>
                  <a:pt x="37210" y="16002"/>
                </a:lnTo>
                <a:lnTo>
                  <a:pt x="27304" y="8128"/>
                </a:lnTo>
                <a:lnTo>
                  <a:pt x="17271" y="0"/>
                </a:lnTo>
                <a:close/>
              </a:path>
            </a:pathLst>
          </a:custGeom>
          <a:solidFill>
            <a:srgbClr val="399A68"/>
          </a:solidFill>
        </p:spPr>
        <p:txBody>
          <a:bodyPr wrap="square" lIns="0" tIns="0" rIns="0" bIns="0" rtlCol="0"/>
          <a:lstStyle/>
          <a:p/>
        </p:txBody>
      </p:sp>
      <p:sp>
        <p:nvSpPr>
          <p:cNvPr id="101" name="object 104"/>
          <p:cNvSpPr/>
          <p:nvPr/>
        </p:nvSpPr>
        <p:spPr>
          <a:xfrm>
            <a:off x="3970020" y="13067411"/>
            <a:ext cx="64135" cy="52069"/>
          </a:xfrm>
          <a:custGeom>
            <a:avLst/>
            <a:gdLst/>
            <a:ahLst/>
            <a:cxnLst/>
            <a:rect l="l" t="t" r="r" b="b"/>
            <a:pathLst>
              <a:path w="64135" h="52069">
                <a:moveTo>
                  <a:pt x="17779" y="0"/>
                </a:moveTo>
                <a:lnTo>
                  <a:pt x="0" y="507"/>
                </a:lnTo>
                <a:lnTo>
                  <a:pt x="27431" y="26923"/>
                </a:lnTo>
                <a:lnTo>
                  <a:pt x="56133" y="52069"/>
                </a:lnTo>
                <a:lnTo>
                  <a:pt x="64007" y="43179"/>
                </a:lnTo>
                <a:lnTo>
                  <a:pt x="36321" y="17652"/>
                </a:lnTo>
                <a:lnTo>
                  <a:pt x="27050" y="8889"/>
                </a:lnTo>
                <a:lnTo>
                  <a:pt x="17779" y="0"/>
                </a:lnTo>
                <a:close/>
              </a:path>
            </a:pathLst>
          </a:custGeom>
          <a:solidFill>
            <a:srgbClr val="399A68"/>
          </a:solidFill>
        </p:spPr>
        <p:txBody>
          <a:bodyPr wrap="square" lIns="0" tIns="0" rIns="0" bIns="0" rtlCol="0"/>
          <a:lstStyle/>
          <a:p/>
        </p:txBody>
      </p:sp>
      <p:sp>
        <p:nvSpPr>
          <p:cNvPr id="102" name="object 105"/>
          <p:cNvSpPr/>
          <p:nvPr/>
        </p:nvSpPr>
        <p:spPr>
          <a:xfrm>
            <a:off x="3864864" y="12958191"/>
            <a:ext cx="60960" cy="56515"/>
          </a:xfrm>
          <a:custGeom>
            <a:avLst/>
            <a:gdLst/>
            <a:ahLst/>
            <a:cxnLst/>
            <a:rect l="l" t="t" r="r" b="b"/>
            <a:pathLst>
              <a:path w="60960" h="56515">
                <a:moveTo>
                  <a:pt x="0" y="0"/>
                </a:moveTo>
                <a:lnTo>
                  <a:pt x="16763" y="19304"/>
                </a:lnTo>
                <a:lnTo>
                  <a:pt x="51562" y="56134"/>
                </a:lnTo>
                <a:lnTo>
                  <a:pt x="60960" y="47244"/>
                </a:lnTo>
                <a:lnTo>
                  <a:pt x="51815" y="38100"/>
                </a:lnTo>
                <a:lnTo>
                  <a:pt x="42925" y="28829"/>
                </a:lnTo>
                <a:lnTo>
                  <a:pt x="34162" y="19558"/>
                </a:lnTo>
                <a:lnTo>
                  <a:pt x="25653" y="10414"/>
                </a:lnTo>
                <a:lnTo>
                  <a:pt x="17145" y="1143"/>
                </a:lnTo>
                <a:lnTo>
                  <a:pt x="0" y="0"/>
                </a:lnTo>
                <a:close/>
              </a:path>
            </a:pathLst>
          </a:custGeom>
          <a:solidFill>
            <a:srgbClr val="399A68"/>
          </a:solidFill>
        </p:spPr>
        <p:txBody>
          <a:bodyPr wrap="square" lIns="0" tIns="0" rIns="0" bIns="0" rtlCol="0"/>
          <a:lstStyle/>
          <a:p/>
        </p:txBody>
      </p:sp>
      <p:sp>
        <p:nvSpPr>
          <p:cNvPr id="103" name="object 106"/>
          <p:cNvSpPr/>
          <p:nvPr/>
        </p:nvSpPr>
        <p:spPr>
          <a:xfrm>
            <a:off x="3767328" y="12840970"/>
            <a:ext cx="58419" cy="52069"/>
          </a:xfrm>
          <a:custGeom>
            <a:avLst/>
            <a:gdLst/>
            <a:ahLst/>
            <a:cxnLst/>
            <a:rect l="l" t="t" r="r" b="b"/>
            <a:pathLst>
              <a:path w="58420" h="52070">
                <a:moveTo>
                  <a:pt x="0" y="0"/>
                </a:moveTo>
                <a:lnTo>
                  <a:pt x="23749" y="30860"/>
                </a:lnTo>
                <a:lnTo>
                  <a:pt x="57912" y="51815"/>
                </a:lnTo>
                <a:lnTo>
                  <a:pt x="41529" y="31876"/>
                </a:lnTo>
                <a:lnTo>
                  <a:pt x="33655" y="21970"/>
                </a:lnTo>
                <a:lnTo>
                  <a:pt x="25781" y="11937"/>
                </a:lnTo>
                <a:lnTo>
                  <a:pt x="18161" y="2031"/>
                </a:lnTo>
                <a:lnTo>
                  <a:pt x="0" y="0"/>
                </a:lnTo>
                <a:close/>
              </a:path>
            </a:pathLst>
          </a:custGeom>
          <a:solidFill>
            <a:srgbClr val="399A68"/>
          </a:solidFill>
        </p:spPr>
        <p:txBody>
          <a:bodyPr wrap="square" lIns="0" tIns="0" rIns="0" bIns="0" rtlCol="0"/>
          <a:lstStyle/>
          <a:p/>
        </p:txBody>
      </p:sp>
      <p:sp>
        <p:nvSpPr>
          <p:cNvPr id="104" name="object 107"/>
          <p:cNvSpPr/>
          <p:nvPr/>
        </p:nvSpPr>
        <p:spPr>
          <a:xfrm>
            <a:off x="3680459" y="12717526"/>
            <a:ext cx="52069" cy="55244"/>
          </a:xfrm>
          <a:custGeom>
            <a:avLst/>
            <a:gdLst/>
            <a:ahLst/>
            <a:cxnLst/>
            <a:rect l="l" t="t" r="r" b="b"/>
            <a:pathLst>
              <a:path w="52070" h="55245">
                <a:moveTo>
                  <a:pt x="0" y="0"/>
                </a:moveTo>
                <a:lnTo>
                  <a:pt x="20954" y="32003"/>
                </a:lnTo>
                <a:lnTo>
                  <a:pt x="51815" y="54863"/>
                </a:lnTo>
                <a:lnTo>
                  <a:pt x="44830" y="44576"/>
                </a:lnTo>
                <a:lnTo>
                  <a:pt x="37845" y="34162"/>
                </a:lnTo>
                <a:lnTo>
                  <a:pt x="30861" y="23621"/>
                </a:lnTo>
                <a:lnTo>
                  <a:pt x="16890" y="2031"/>
                </a:lnTo>
                <a:lnTo>
                  <a:pt x="0" y="0"/>
                </a:lnTo>
                <a:close/>
              </a:path>
            </a:pathLst>
          </a:custGeom>
          <a:solidFill>
            <a:srgbClr val="399A68"/>
          </a:solidFill>
        </p:spPr>
        <p:txBody>
          <a:bodyPr wrap="square" lIns="0" tIns="0" rIns="0" bIns="0" rtlCol="0"/>
          <a:lstStyle/>
          <a:p/>
        </p:txBody>
      </p:sp>
      <p:sp>
        <p:nvSpPr>
          <p:cNvPr id="105" name="object 108"/>
          <p:cNvSpPr/>
          <p:nvPr/>
        </p:nvSpPr>
        <p:spPr>
          <a:xfrm>
            <a:off x="3601211" y="12586461"/>
            <a:ext cx="48895" cy="66675"/>
          </a:xfrm>
          <a:custGeom>
            <a:avLst/>
            <a:gdLst/>
            <a:ahLst/>
            <a:cxnLst/>
            <a:rect l="l" t="t" r="r" b="b"/>
            <a:pathLst>
              <a:path w="48895" h="66675">
                <a:moveTo>
                  <a:pt x="0" y="0"/>
                </a:moveTo>
                <a:lnTo>
                  <a:pt x="6096" y="11176"/>
                </a:lnTo>
                <a:lnTo>
                  <a:pt x="12446" y="22225"/>
                </a:lnTo>
                <a:lnTo>
                  <a:pt x="31496" y="54991"/>
                </a:lnTo>
                <a:lnTo>
                  <a:pt x="37591" y="66167"/>
                </a:lnTo>
                <a:lnTo>
                  <a:pt x="48767" y="59436"/>
                </a:lnTo>
                <a:lnTo>
                  <a:pt x="36322" y="37719"/>
                </a:lnTo>
                <a:lnTo>
                  <a:pt x="30225" y="26670"/>
                </a:lnTo>
                <a:lnTo>
                  <a:pt x="24002" y="15621"/>
                </a:lnTo>
                <a:lnTo>
                  <a:pt x="17779" y="4318"/>
                </a:lnTo>
                <a:lnTo>
                  <a:pt x="0" y="0"/>
                </a:lnTo>
                <a:close/>
              </a:path>
            </a:pathLst>
          </a:custGeom>
          <a:solidFill>
            <a:srgbClr val="399A68"/>
          </a:solidFill>
        </p:spPr>
        <p:txBody>
          <a:bodyPr wrap="square" lIns="0" tIns="0" rIns="0" bIns="0" rtlCol="0"/>
          <a:lstStyle/>
          <a:p/>
        </p:txBody>
      </p:sp>
      <p:sp>
        <p:nvSpPr>
          <p:cNvPr id="106" name="object 109"/>
          <p:cNvSpPr/>
          <p:nvPr/>
        </p:nvSpPr>
        <p:spPr>
          <a:xfrm>
            <a:off x="3534155" y="12450826"/>
            <a:ext cx="44450" cy="62865"/>
          </a:xfrm>
          <a:custGeom>
            <a:avLst/>
            <a:gdLst/>
            <a:ahLst/>
            <a:cxnLst/>
            <a:rect l="l" t="t" r="r" b="b"/>
            <a:pathLst>
              <a:path w="44450" h="62865">
                <a:moveTo>
                  <a:pt x="0" y="0"/>
                </a:moveTo>
                <a:lnTo>
                  <a:pt x="26797" y="57530"/>
                </a:lnTo>
                <a:lnTo>
                  <a:pt x="44196" y="62483"/>
                </a:lnTo>
                <a:lnTo>
                  <a:pt x="38100" y="51434"/>
                </a:lnTo>
                <a:lnTo>
                  <a:pt x="32258" y="40131"/>
                </a:lnTo>
                <a:lnTo>
                  <a:pt x="26670" y="28701"/>
                </a:lnTo>
                <a:lnTo>
                  <a:pt x="21336" y="17017"/>
                </a:lnTo>
                <a:lnTo>
                  <a:pt x="16256" y="5333"/>
                </a:lnTo>
                <a:lnTo>
                  <a:pt x="0" y="0"/>
                </a:lnTo>
                <a:close/>
              </a:path>
            </a:pathLst>
          </a:custGeom>
          <a:solidFill>
            <a:srgbClr val="399A68"/>
          </a:solidFill>
        </p:spPr>
        <p:txBody>
          <a:bodyPr wrap="square" lIns="0" tIns="0" rIns="0" bIns="0" rtlCol="0"/>
          <a:lstStyle/>
          <a:p/>
        </p:txBody>
      </p:sp>
      <p:sp>
        <p:nvSpPr>
          <p:cNvPr id="107" name="object 110"/>
          <p:cNvSpPr/>
          <p:nvPr/>
        </p:nvSpPr>
        <p:spPr>
          <a:xfrm>
            <a:off x="3477767" y="12310618"/>
            <a:ext cx="38100" cy="66040"/>
          </a:xfrm>
          <a:custGeom>
            <a:avLst/>
            <a:gdLst/>
            <a:ahLst/>
            <a:cxnLst/>
            <a:rect l="l" t="t" r="r" b="b"/>
            <a:pathLst>
              <a:path w="38100" h="66040">
                <a:moveTo>
                  <a:pt x="0" y="0"/>
                </a:moveTo>
                <a:lnTo>
                  <a:pt x="12573" y="35687"/>
                </a:lnTo>
                <a:lnTo>
                  <a:pt x="38100" y="65532"/>
                </a:lnTo>
                <a:lnTo>
                  <a:pt x="28829" y="42291"/>
                </a:lnTo>
                <a:lnTo>
                  <a:pt x="24257" y="30607"/>
                </a:lnTo>
                <a:lnTo>
                  <a:pt x="19558" y="18796"/>
                </a:lnTo>
                <a:lnTo>
                  <a:pt x="14986" y="6731"/>
                </a:lnTo>
                <a:lnTo>
                  <a:pt x="0" y="0"/>
                </a:lnTo>
                <a:close/>
              </a:path>
            </a:pathLst>
          </a:custGeom>
          <a:solidFill>
            <a:srgbClr val="399A68"/>
          </a:solidFill>
        </p:spPr>
        <p:txBody>
          <a:bodyPr wrap="square" lIns="0" tIns="0" rIns="0" bIns="0" rtlCol="0"/>
          <a:lstStyle/>
          <a:p/>
        </p:txBody>
      </p:sp>
      <p:sp>
        <p:nvSpPr>
          <p:cNvPr id="108" name="object 111"/>
          <p:cNvSpPr/>
          <p:nvPr/>
        </p:nvSpPr>
        <p:spPr>
          <a:xfrm>
            <a:off x="3430523" y="12165838"/>
            <a:ext cx="33655" cy="68580"/>
          </a:xfrm>
          <a:custGeom>
            <a:avLst/>
            <a:gdLst/>
            <a:ahLst/>
            <a:cxnLst/>
            <a:rect l="l" t="t" r="r" b="b"/>
            <a:pathLst>
              <a:path w="33654" h="68579">
                <a:moveTo>
                  <a:pt x="0" y="0"/>
                </a:moveTo>
                <a:lnTo>
                  <a:pt x="11556" y="36830"/>
                </a:lnTo>
                <a:lnTo>
                  <a:pt x="33527" y="68580"/>
                </a:lnTo>
                <a:lnTo>
                  <a:pt x="29845" y="56388"/>
                </a:lnTo>
                <a:lnTo>
                  <a:pt x="26288" y="44196"/>
                </a:lnTo>
                <a:lnTo>
                  <a:pt x="19430" y="19812"/>
                </a:lnTo>
                <a:lnTo>
                  <a:pt x="15875" y="7620"/>
                </a:lnTo>
                <a:lnTo>
                  <a:pt x="0" y="0"/>
                </a:lnTo>
                <a:close/>
              </a:path>
            </a:pathLst>
          </a:custGeom>
          <a:solidFill>
            <a:srgbClr val="399A68"/>
          </a:solidFill>
        </p:spPr>
        <p:txBody>
          <a:bodyPr wrap="square" lIns="0" tIns="0" rIns="0" bIns="0" rtlCol="0"/>
          <a:lstStyle/>
          <a:p/>
        </p:txBody>
      </p:sp>
      <p:sp>
        <p:nvSpPr>
          <p:cNvPr id="109" name="object 112"/>
          <p:cNvSpPr/>
          <p:nvPr/>
        </p:nvSpPr>
        <p:spPr>
          <a:xfrm>
            <a:off x="3396996" y="12016485"/>
            <a:ext cx="27940" cy="74930"/>
          </a:xfrm>
          <a:custGeom>
            <a:avLst/>
            <a:gdLst/>
            <a:ahLst/>
            <a:cxnLst/>
            <a:rect l="l" t="t" r="r" b="b"/>
            <a:pathLst>
              <a:path w="27939" h="74929">
                <a:moveTo>
                  <a:pt x="0" y="0"/>
                </a:moveTo>
                <a:lnTo>
                  <a:pt x="4571" y="25527"/>
                </a:lnTo>
                <a:lnTo>
                  <a:pt x="15239" y="74676"/>
                </a:lnTo>
                <a:lnTo>
                  <a:pt x="27431" y="71628"/>
                </a:lnTo>
                <a:lnTo>
                  <a:pt x="24383" y="59182"/>
                </a:lnTo>
                <a:lnTo>
                  <a:pt x="19050" y="34290"/>
                </a:lnTo>
                <a:lnTo>
                  <a:pt x="14224" y="9525"/>
                </a:lnTo>
                <a:lnTo>
                  <a:pt x="0" y="0"/>
                </a:lnTo>
                <a:close/>
              </a:path>
            </a:pathLst>
          </a:custGeom>
          <a:solidFill>
            <a:srgbClr val="399A68"/>
          </a:solidFill>
        </p:spPr>
        <p:txBody>
          <a:bodyPr wrap="square" lIns="0" tIns="0" rIns="0" bIns="0" rtlCol="0"/>
          <a:lstStyle/>
          <a:p/>
        </p:txBody>
      </p:sp>
      <p:sp>
        <p:nvSpPr>
          <p:cNvPr id="110" name="object 113"/>
          <p:cNvSpPr/>
          <p:nvPr/>
        </p:nvSpPr>
        <p:spPr>
          <a:xfrm>
            <a:off x="3372611" y="11867134"/>
            <a:ext cx="22860" cy="73660"/>
          </a:xfrm>
          <a:custGeom>
            <a:avLst/>
            <a:gdLst/>
            <a:ahLst/>
            <a:cxnLst/>
            <a:rect l="l" t="t" r="r" b="b"/>
            <a:pathLst>
              <a:path w="22860" h="73659">
                <a:moveTo>
                  <a:pt x="0" y="0"/>
                </a:moveTo>
                <a:lnTo>
                  <a:pt x="4825" y="37719"/>
                </a:lnTo>
                <a:lnTo>
                  <a:pt x="22860" y="73152"/>
                </a:lnTo>
                <a:lnTo>
                  <a:pt x="21209" y="60706"/>
                </a:lnTo>
                <a:lnTo>
                  <a:pt x="19430" y="48133"/>
                </a:lnTo>
                <a:lnTo>
                  <a:pt x="13715" y="10160"/>
                </a:lnTo>
                <a:lnTo>
                  <a:pt x="0" y="0"/>
                </a:lnTo>
                <a:close/>
              </a:path>
            </a:pathLst>
          </a:custGeom>
          <a:solidFill>
            <a:srgbClr val="399A68"/>
          </a:solidFill>
        </p:spPr>
        <p:txBody>
          <a:bodyPr wrap="square" lIns="0" tIns="0" rIns="0" bIns="0" rtlCol="0"/>
          <a:lstStyle/>
          <a:p/>
        </p:txBody>
      </p:sp>
      <p:sp>
        <p:nvSpPr>
          <p:cNvPr id="111" name="object 114"/>
          <p:cNvSpPr/>
          <p:nvPr/>
        </p:nvSpPr>
        <p:spPr>
          <a:xfrm>
            <a:off x="3361944" y="11714734"/>
            <a:ext cx="17145" cy="76200"/>
          </a:xfrm>
          <a:custGeom>
            <a:avLst/>
            <a:gdLst/>
            <a:ahLst/>
            <a:cxnLst/>
            <a:rect l="l" t="t" r="r" b="b"/>
            <a:pathLst>
              <a:path w="17145" h="76200">
                <a:moveTo>
                  <a:pt x="0" y="0"/>
                </a:moveTo>
                <a:lnTo>
                  <a:pt x="507" y="25908"/>
                </a:lnTo>
                <a:lnTo>
                  <a:pt x="3047" y="76200"/>
                </a:lnTo>
                <a:lnTo>
                  <a:pt x="16763" y="74675"/>
                </a:lnTo>
                <a:lnTo>
                  <a:pt x="15366" y="62357"/>
                </a:lnTo>
                <a:lnTo>
                  <a:pt x="14223" y="49784"/>
                </a:lnTo>
                <a:lnTo>
                  <a:pt x="13334" y="37211"/>
                </a:lnTo>
                <a:lnTo>
                  <a:pt x="12700" y="24637"/>
                </a:lnTo>
                <a:lnTo>
                  <a:pt x="12318" y="11684"/>
                </a:lnTo>
                <a:lnTo>
                  <a:pt x="0" y="0"/>
                </a:lnTo>
                <a:close/>
              </a:path>
            </a:pathLst>
          </a:custGeom>
          <a:solidFill>
            <a:srgbClr val="399A68"/>
          </a:solidFill>
        </p:spPr>
        <p:txBody>
          <a:bodyPr wrap="square" lIns="0" tIns="0" rIns="0" bIns="0" rtlCol="0"/>
          <a:lstStyle/>
          <a:p/>
        </p:txBody>
      </p:sp>
      <p:sp>
        <p:nvSpPr>
          <p:cNvPr id="112" name="object 115"/>
          <p:cNvSpPr/>
          <p:nvPr/>
        </p:nvSpPr>
        <p:spPr>
          <a:xfrm>
            <a:off x="3358896" y="11559413"/>
            <a:ext cx="15240" cy="79375"/>
          </a:xfrm>
          <a:custGeom>
            <a:avLst/>
            <a:gdLst/>
            <a:ahLst/>
            <a:cxnLst/>
            <a:rect l="l" t="t" r="r" b="b"/>
            <a:pathLst>
              <a:path w="15239" h="79375">
                <a:moveTo>
                  <a:pt x="15239" y="0"/>
                </a:moveTo>
                <a:lnTo>
                  <a:pt x="1524" y="0"/>
                </a:lnTo>
                <a:lnTo>
                  <a:pt x="1396" y="12826"/>
                </a:lnTo>
                <a:lnTo>
                  <a:pt x="1142" y="25399"/>
                </a:lnTo>
                <a:lnTo>
                  <a:pt x="380" y="50672"/>
                </a:lnTo>
                <a:lnTo>
                  <a:pt x="126" y="63245"/>
                </a:lnTo>
                <a:lnTo>
                  <a:pt x="0" y="79120"/>
                </a:lnTo>
                <a:lnTo>
                  <a:pt x="13715" y="79120"/>
                </a:lnTo>
                <a:lnTo>
                  <a:pt x="13842" y="38099"/>
                </a:lnTo>
                <a:lnTo>
                  <a:pt x="14604" y="12826"/>
                </a:lnTo>
                <a:lnTo>
                  <a:pt x="15239" y="0"/>
                </a:lnTo>
                <a:close/>
              </a:path>
            </a:pathLst>
          </a:custGeom>
          <a:solidFill>
            <a:srgbClr val="399A68"/>
          </a:solidFill>
        </p:spPr>
        <p:txBody>
          <a:bodyPr wrap="square" lIns="0" tIns="0" rIns="0" bIns="0" rtlCol="0"/>
          <a:lstStyle/>
          <a:p/>
        </p:txBody>
      </p:sp>
      <p:sp>
        <p:nvSpPr>
          <p:cNvPr id="113" name="object 116"/>
          <p:cNvSpPr/>
          <p:nvPr/>
        </p:nvSpPr>
        <p:spPr>
          <a:xfrm>
            <a:off x="1223772" y="12338304"/>
            <a:ext cx="2880360" cy="575945"/>
          </a:xfrm>
          <a:custGeom>
            <a:avLst/>
            <a:gdLst/>
            <a:ahLst/>
            <a:cxnLst/>
            <a:rect l="l" t="t" r="r" b="b"/>
            <a:pathLst>
              <a:path w="2880360" h="575945">
                <a:moveTo>
                  <a:pt x="2592324" y="0"/>
                </a:moveTo>
                <a:lnTo>
                  <a:pt x="288036" y="0"/>
                </a:lnTo>
                <a:lnTo>
                  <a:pt x="264541" y="888"/>
                </a:lnTo>
                <a:lnTo>
                  <a:pt x="218947" y="8255"/>
                </a:lnTo>
                <a:lnTo>
                  <a:pt x="176149" y="22479"/>
                </a:lnTo>
                <a:lnTo>
                  <a:pt x="136525" y="42925"/>
                </a:lnTo>
                <a:lnTo>
                  <a:pt x="100837" y="68961"/>
                </a:lnTo>
                <a:lnTo>
                  <a:pt x="69468" y="100075"/>
                </a:lnTo>
                <a:lnTo>
                  <a:pt x="43294" y="135762"/>
                </a:lnTo>
                <a:lnTo>
                  <a:pt x="22720" y="175387"/>
                </a:lnTo>
                <a:lnTo>
                  <a:pt x="8407" y="218312"/>
                </a:lnTo>
                <a:lnTo>
                  <a:pt x="952" y="264032"/>
                </a:lnTo>
                <a:lnTo>
                  <a:pt x="0" y="287781"/>
                </a:lnTo>
                <a:lnTo>
                  <a:pt x="952" y="311276"/>
                </a:lnTo>
                <a:lnTo>
                  <a:pt x="8407" y="356743"/>
                </a:lnTo>
                <a:lnTo>
                  <a:pt x="22720" y="399542"/>
                </a:lnTo>
                <a:lnTo>
                  <a:pt x="43294" y="439166"/>
                </a:lnTo>
                <a:lnTo>
                  <a:pt x="69468" y="474852"/>
                </a:lnTo>
                <a:lnTo>
                  <a:pt x="100837" y="506094"/>
                </a:lnTo>
                <a:lnTo>
                  <a:pt x="136525" y="532257"/>
                </a:lnTo>
                <a:lnTo>
                  <a:pt x="176149" y="552831"/>
                </a:lnTo>
                <a:lnTo>
                  <a:pt x="218947" y="567182"/>
                </a:lnTo>
                <a:lnTo>
                  <a:pt x="264541" y="574548"/>
                </a:lnTo>
                <a:lnTo>
                  <a:pt x="288036" y="575563"/>
                </a:lnTo>
                <a:lnTo>
                  <a:pt x="2592324" y="575563"/>
                </a:lnTo>
                <a:lnTo>
                  <a:pt x="2661412" y="567182"/>
                </a:lnTo>
                <a:lnTo>
                  <a:pt x="2704211" y="552831"/>
                </a:lnTo>
                <a:lnTo>
                  <a:pt x="2743835" y="532257"/>
                </a:lnTo>
                <a:lnTo>
                  <a:pt x="2779522" y="506094"/>
                </a:lnTo>
                <a:lnTo>
                  <a:pt x="2810891" y="474852"/>
                </a:lnTo>
                <a:lnTo>
                  <a:pt x="2837053" y="439166"/>
                </a:lnTo>
                <a:lnTo>
                  <a:pt x="2857627" y="399542"/>
                </a:lnTo>
                <a:lnTo>
                  <a:pt x="2871978" y="356743"/>
                </a:lnTo>
                <a:lnTo>
                  <a:pt x="2879343" y="311276"/>
                </a:lnTo>
                <a:lnTo>
                  <a:pt x="2880360" y="287781"/>
                </a:lnTo>
                <a:lnTo>
                  <a:pt x="2876550" y="240919"/>
                </a:lnTo>
                <a:lnTo>
                  <a:pt x="2865628" y="196469"/>
                </a:lnTo>
                <a:lnTo>
                  <a:pt x="2848102" y="155067"/>
                </a:lnTo>
                <a:lnTo>
                  <a:pt x="2824606" y="117475"/>
                </a:lnTo>
                <a:lnTo>
                  <a:pt x="2795778" y="83947"/>
                </a:lnTo>
                <a:lnTo>
                  <a:pt x="2762123" y="55244"/>
                </a:lnTo>
                <a:lnTo>
                  <a:pt x="2724404" y="32004"/>
                </a:lnTo>
                <a:lnTo>
                  <a:pt x="2683129" y="14605"/>
                </a:lnTo>
                <a:lnTo>
                  <a:pt x="2638932" y="3682"/>
                </a:lnTo>
                <a:lnTo>
                  <a:pt x="2592324" y="0"/>
                </a:lnTo>
                <a:close/>
              </a:path>
            </a:pathLst>
          </a:custGeom>
          <a:solidFill>
            <a:srgbClr val="964091"/>
          </a:solidFill>
        </p:spPr>
        <p:txBody>
          <a:bodyPr wrap="square" lIns="0" tIns="0" rIns="0" bIns="0" rtlCol="0"/>
          <a:lstStyle/>
          <a:p/>
        </p:txBody>
      </p:sp>
      <p:sp>
        <p:nvSpPr>
          <p:cNvPr id="114" name="object 117"/>
          <p:cNvSpPr/>
          <p:nvPr/>
        </p:nvSpPr>
        <p:spPr>
          <a:xfrm>
            <a:off x="954024" y="10988040"/>
            <a:ext cx="2880360" cy="575945"/>
          </a:xfrm>
          <a:custGeom>
            <a:avLst/>
            <a:gdLst/>
            <a:ahLst/>
            <a:cxnLst/>
            <a:rect l="l" t="t" r="r" b="b"/>
            <a:pathLst>
              <a:path w="2880360" h="575945">
                <a:moveTo>
                  <a:pt x="2592324" y="0"/>
                </a:moveTo>
                <a:lnTo>
                  <a:pt x="288035" y="0"/>
                </a:lnTo>
                <a:lnTo>
                  <a:pt x="264490" y="888"/>
                </a:lnTo>
                <a:lnTo>
                  <a:pt x="219011" y="8254"/>
                </a:lnTo>
                <a:lnTo>
                  <a:pt x="176161" y="22478"/>
                </a:lnTo>
                <a:lnTo>
                  <a:pt x="136563" y="42925"/>
                </a:lnTo>
                <a:lnTo>
                  <a:pt x="100825" y="68960"/>
                </a:lnTo>
                <a:lnTo>
                  <a:pt x="69532" y="100075"/>
                </a:lnTo>
                <a:lnTo>
                  <a:pt x="43294" y="135762"/>
                </a:lnTo>
                <a:lnTo>
                  <a:pt x="22720" y="175386"/>
                </a:lnTo>
                <a:lnTo>
                  <a:pt x="8407" y="218312"/>
                </a:lnTo>
                <a:lnTo>
                  <a:pt x="952" y="264032"/>
                </a:lnTo>
                <a:lnTo>
                  <a:pt x="0" y="287781"/>
                </a:lnTo>
                <a:lnTo>
                  <a:pt x="952" y="311276"/>
                </a:lnTo>
                <a:lnTo>
                  <a:pt x="8407" y="356742"/>
                </a:lnTo>
                <a:lnTo>
                  <a:pt x="22720" y="399541"/>
                </a:lnTo>
                <a:lnTo>
                  <a:pt x="43294" y="439165"/>
                </a:lnTo>
                <a:lnTo>
                  <a:pt x="69532" y="474852"/>
                </a:lnTo>
                <a:lnTo>
                  <a:pt x="100825" y="506094"/>
                </a:lnTo>
                <a:lnTo>
                  <a:pt x="136563" y="532256"/>
                </a:lnTo>
                <a:lnTo>
                  <a:pt x="176161" y="552830"/>
                </a:lnTo>
                <a:lnTo>
                  <a:pt x="219011" y="567181"/>
                </a:lnTo>
                <a:lnTo>
                  <a:pt x="264490" y="574547"/>
                </a:lnTo>
                <a:lnTo>
                  <a:pt x="288035" y="575563"/>
                </a:lnTo>
                <a:lnTo>
                  <a:pt x="2592324" y="575563"/>
                </a:lnTo>
                <a:lnTo>
                  <a:pt x="2661412" y="567181"/>
                </a:lnTo>
                <a:lnTo>
                  <a:pt x="2704211" y="552830"/>
                </a:lnTo>
                <a:lnTo>
                  <a:pt x="2743835" y="532256"/>
                </a:lnTo>
                <a:lnTo>
                  <a:pt x="2779522" y="506094"/>
                </a:lnTo>
                <a:lnTo>
                  <a:pt x="2810891" y="474852"/>
                </a:lnTo>
                <a:lnTo>
                  <a:pt x="2837053" y="439165"/>
                </a:lnTo>
                <a:lnTo>
                  <a:pt x="2857627" y="399541"/>
                </a:lnTo>
                <a:lnTo>
                  <a:pt x="2871978" y="356742"/>
                </a:lnTo>
                <a:lnTo>
                  <a:pt x="2879343" y="311276"/>
                </a:lnTo>
                <a:lnTo>
                  <a:pt x="2880360" y="287781"/>
                </a:lnTo>
                <a:lnTo>
                  <a:pt x="2876550" y="240918"/>
                </a:lnTo>
                <a:lnTo>
                  <a:pt x="2865628" y="196468"/>
                </a:lnTo>
                <a:lnTo>
                  <a:pt x="2848102" y="155066"/>
                </a:lnTo>
                <a:lnTo>
                  <a:pt x="2824606" y="117474"/>
                </a:lnTo>
                <a:lnTo>
                  <a:pt x="2795778" y="83946"/>
                </a:lnTo>
                <a:lnTo>
                  <a:pt x="2762123" y="55244"/>
                </a:lnTo>
                <a:lnTo>
                  <a:pt x="2724404" y="32003"/>
                </a:lnTo>
                <a:lnTo>
                  <a:pt x="2683129" y="14604"/>
                </a:lnTo>
                <a:lnTo>
                  <a:pt x="2638933" y="3682"/>
                </a:lnTo>
                <a:lnTo>
                  <a:pt x="2592324" y="0"/>
                </a:lnTo>
                <a:close/>
              </a:path>
            </a:pathLst>
          </a:custGeom>
          <a:solidFill>
            <a:srgbClr val="46459A"/>
          </a:solidFill>
        </p:spPr>
        <p:txBody>
          <a:bodyPr wrap="square" lIns="0" tIns="0" rIns="0" bIns="0" rtlCol="0"/>
          <a:lstStyle/>
          <a:p/>
        </p:txBody>
      </p:sp>
      <p:sp>
        <p:nvSpPr>
          <p:cNvPr id="115" name="object 118"/>
          <p:cNvSpPr/>
          <p:nvPr/>
        </p:nvSpPr>
        <p:spPr>
          <a:xfrm>
            <a:off x="1799844" y="9637776"/>
            <a:ext cx="2880360" cy="575945"/>
          </a:xfrm>
          <a:custGeom>
            <a:avLst/>
            <a:gdLst/>
            <a:ahLst/>
            <a:cxnLst/>
            <a:rect l="l" t="t" r="r" b="b"/>
            <a:pathLst>
              <a:path w="2880360" h="575945">
                <a:moveTo>
                  <a:pt x="2592323" y="0"/>
                </a:moveTo>
                <a:lnTo>
                  <a:pt x="288036" y="0"/>
                </a:lnTo>
                <a:lnTo>
                  <a:pt x="264541" y="1015"/>
                </a:lnTo>
                <a:lnTo>
                  <a:pt x="218948" y="8381"/>
                </a:lnTo>
                <a:lnTo>
                  <a:pt x="176149" y="22732"/>
                </a:lnTo>
                <a:lnTo>
                  <a:pt x="136525" y="43306"/>
                </a:lnTo>
                <a:lnTo>
                  <a:pt x="100837" y="69468"/>
                </a:lnTo>
                <a:lnTo>
                  <a:pt x="69468" y="100711"/>
                </a:lnTo>
                <a:lnTo>
                  <a:pt x="43306" y="136398"/>
                </a:lnTo>
                <a:lnTo>
                  <a:pt x="22732" y="176022"/>
                </a:lnTo>
                <a:lnTo>
                  <a:pt x="8381" y="218820"/>
                </a:lnTo>
                <a:lnTo>
                  <a:pt x="1016" y="264287"/>
                </a:lnTo>
                <a:lnTo>
                  <a:pt x="0" y="287781"/>
                </a:lnTo>
                <a:lnTo>
                  <a:pt x="1016" y="311276"/>
                </a:lnTo>
                <a:lnTo>
                  <a:pt x="8381" y="356742"/>
                </a:lnTo>
                <a:lnTo>
                  <a:pt x="22732" y="399541"/>
                </a:lnTo>
                <a:lnTo>
                  <a:pt x="43306" y="439165"/>
                </a:lnTo>
                <a:lnTo>
                  <a:pt x="69468" y="474852"/>
                </a:lnTo>
                <a:lnTo>
                  <a:pt x="100837" y="506094"/>
                </a:lnTo>
                <a:lnTo>
                  <a:pt x="136525" y="532256"/>
                </a:lnTo>
                <a:lnTo>
                  <a:pt x="176149" y="552830"/>
                </a:lnTo>
                <a:lnTo>
                  <a:pt x="218948" y="567181"/>
                </a:lnTo>
                <a:lnTo>
                  <a:pt x="264541" y="574548"/>
                </a:lnTo>
                <a:lnTo>
                  <a:pt x="288036" y="575563"/>
                </a:lnTo>
                <a:lnTo>
                  <a:pt x="2592323" y="575563"/>
                </a:lnTo>
                <a:lnTo>
                  <a:pt x="2661411" y="567181"/>
                </a:lnTo>
                <a:lnTo>
                  <a:pt x="2704210" y="552830"/>
                </a:lnTo>
                <a:lnTo>
                  <a:pt x="2743835" y="532256"/>
                </a:lnTo>
                <a:lnTo>
                  <a:pt x="2779522" y="506094"/>
                </a:lnTo>
                <a:lnTo>
                  <a:pt x="2810891" y="474852"/>
                </a:lnTo>
                <a:lnTo>
                  <a:pt x="2837053" y="439165"/>
                </a:lnTo>
                <a:lnTo>
                  <a:pt x="2857627" y="399541"/>
                </a:lnTo>
                <a:lnTo>
                  <a:pt x="2871978" y="356742"/>
                </a:lnTo>
                <a:lnTo>
                  <a:pt x="2879344" y="311276"/>
                </a:lnTo>
                <a:lnTo>
                  <a:pt x="2880360" y="287781"/>
                </a:lnTo>
                <a:lnTo>
                  <a:pt x="2876550" y="241300"/>
                </a:lnTo>
                <a:lnTo>
                  <a:pt x="2865628" y="197103"/>
                </a:lnTo>
                <a:lnTo>
                  <a:pt x="2848102" y="155828"/>
                </a:lnTo>
                <a:lnTo>
                  <a:pt x="2824607" y="118110"/>
                </a:lnTo>
                <a:lnTo>
                  <a:pt x="2795778" y="84454"/>
                </a:lnTo>
                <a:lnTo>
                  <a:pt x="2762122" y="55752"/>
                </a:lnTo>
                <a:lnTo>
                  <a:pt x="2724404" y="32257"/>
                </a:lnTo>
                <a:lnTo>
                  <a:pt x="2683129" y="14731"/>
                </a:lnTo>
                <a:lnTo>
                  <a:pt x="2638933" y="3810"/>
                </a:lnTo>
                <a:lnTo>
                  <a:pt x="2592323" y="0"/>
                </a:lnTo>
                <a:close/>
              </a:path>
            </a:pathLst>
          </a:custGeom>
          <a:solidFill>
            <a:srgbClr val="769D3A"/>
          </a:solidFill>
        </p:spPr>
        <p:txBody>
          <a:bodyPr wrap="square" lIns="0" tIns="0" rIns="0" bIns="0" rtlCol="0"/>
          <a:lstStyle/>
          <a:p/>
        </p:txBody>
      </p:sp>
      <p:sp>
        <p:nvSpPr>
          <p:cNvPr id="116" name="object 119"/>
          <p:cNvSpPr/>
          <p:nvPr/>
        </p:nvSpPr>
        <p:spPr>
          <a:xfrm>
            <a:off x="6120384" y="9637776"/>
            <a:ext cx="2880360" cy="575945"/>
          </a:xfrm>
          <a:custGeom>
            <a:avLst/>
            <a:gdLst/>
            <a:ahLst/>
            <a:cxnLst/>
            <a:rect l="l" t="t" r="r" b="b"/>
            <a:pathLst>
              <a:path w="2880359" h="575945">
                <a:moveTo>
                  <a:pt x="2592323" y="0"/>
                </a:moveTo>
                <a:lnTo>
                  <a:pt x="288036" y="0"/>
                </a:lnTo>
                <a:lnTo>
                  <a:pt x="264287" y="1015"/>
                </a:lnTo>
                <a:lnTo>
                  <a:pt x="218566" y="8381"/>
                </a:lnTo>
                <a:lnTo>
                  <a:pt x="175513" y="22732"/>
                </a:lnTo>
                <a:lnTo>
                  <a:pt x="135889" y="43306"/>
                </a:lnTo>
                <a:lnTo>
                  <a:pt x="100202" y="69468"/>
                </a:lnTo>
                <a:lnTo>
                  <a:pt x="68961" y="100711"/>
                </a:lnTo>
                <a:lnTo>
                  <a:pt x="42925" y="136398"/>
                </a:lnTo>
                <a:lnTo>
                  <a:pt x="22478" y="176022"/>
                </a:lnTo>
                <a:lnTo>
                  <a:pt x="8254" y="218820"/>
                </a:lnTo>
                <a:lnTo>
                  <a:pt x="888" y="264287"/>
                </a:lnTo>
                <a:lnTo>
                  <a:pt x="0" y="287781"/>
                </a:lnTo>
                <a:lnTo>
                  <a:pt x="888" y="311276"/>
                </a:lnTo>
                <a:lnTo>
                  <a:pt x="8254" y="356742"/>
                </a:lnTo>
                <a:lnTo>
                  <a:pt x="22478" y="399541"/>
                </a:lnTo>
                <a:lnTo>
                  <a:pt x="42925" y="439165"/>
                </a:lnTo>
                <a:lnTo>
                  <a:pt x="68961" y="474852"/>
                </a:lnTo>
                <a:lnTo>
                  <a:pt x="100202" y="506094"/>
                </a:lnTo>
                <a:lnTo>
                  <a:pt x="135889" y="532256"/>
                </a:lnTo>
                <a:lnTo>
                  <a:pt x="175513" y="552830"/>
                </a:lnTo>
                <a:lnTo>
                  <a:pt x="218566" y="567181"/>
                </a:lnTo>
                <a:lnTo>
                  <a:pt x="264287" y="574548"/>
                </a:lnTo>
                <a:lnTo>
                  <a:pt x="288036" y="575563"/>
                </a:lnTo>
                <a:lnTo>
                  <a:pt x="2592323" y="575563"/>
                </a:lnTo>
                <a:lnTo>
                  <a:pt x="2661412" y="567181"/>
                </a:lnTo>
                <a:lnTo>
                  <a:pt x="2704211" y="552830"/>
                </a:lnTo>
                <a:lnTo>
                  <a:pt x="2743835" y="532256"/>
                </a:lnTo>
                <a:lnTo>
                  <a:pt x="2779521" y="506094"/>
                </a:lnTo>
                <a:lnTo>
                  <a:pt x="2810891" y="474852"/>
                </a:lnTo>
                <a:lnTo>
                  <a:pt x="2837052" y="439165"/>
                </a:lnTo>
                <a:lnTo>
                  <a:pt x="2857626" y="399541"/>
                </a:lnTo>
                <a:lnTo>
                  <a:pt x="2871977" y="356742"/>
                </a:lnTo>
                <a:lnTo>
                  <a:pt x="2879343" y="311276"/>
                </a:lnTo>
                <a:lnTo>
                  <a:pt x="2880360" y="287781"/>
                </a:lnTo>
                <a:lnTo>
                  <a:pt x="2876549" y="241300"/>
                </a:lnTo>
                <a:lnTo>
                  <a:pt x="2865627" y="197103"/>
                </a:lnTo>
                <a:lnTo>
                  <a:pt x="2848101" y="155828"/>
                </a:lnTo>
                <a:lnTo>
                  <a:pt x="2824607" y="118110"/>
                </a:lnTo>
                <a:lnTo>
                  <a:pt x="2795777" y="84454"/>
                </a:lnTo>
                <a:lnTo>
                  <a:pt x="2762122" y="55752"/>
                </a:lnTo>
                <a:lnTo>
                  <a:pt x="2724404" y="32257"/>
                </a:lnTo>
                <a:lnTo>
                  <a:pt x="2683129" y="14731"/>
                </a:lnTo>
                <a:lnTo>
                  <a:pt x="2638933" y="3810"/>
                </a:lnTo>
                <a:lnTo>
                  <a:pt x="2592323" y="0"/>
                </a:lnTo>
                <a:close/>
              </a:path>
            </a:pathLst>
          </a:custGeom>
          <a:solidFill>
            <a:srgbClr val="A15E39"/>
          </a:solidFill>
        </p:spPr>
        <p:txBody>
          <a:bodyPr wrap="square" lIns="0" tIns="0" rIns="0" bIns="0" rtlCol="0"/>
          <a:lstStyle/>
          <a:p/>
        </p:txBody>
      </p:sp>
      <p:sp>
        <p:nvSpPr>
          <p:cNvPr id="117" name="object 120"/>
          <p:cNvSpPr/>
          <p:nvPr/>
        </p:nvSpPr>
        <p:spPr>
          <a:xfrm>
            <a:off x="6966204" y="10988040"/>
            <a:ext cx="2880360" cy="575945"/>
          </a:xfrm>
          <a:custGeom>
            <a:avLst/>
            <a:gdLst/>
            <a:ahLst/>
            <a:cxnLst/>
            <a:rect l="l" t="t" r="r" b="b"/>
            <a:pathLst>
              <a:path w="2880359" h="575945">
                <a:moveTo>
                  <a:pt x="2592324" y="0"/>
                </a:moveTo>
                <a:lnTo>
                  <a:pt x="288036" y="0"/>
                </a:lnTo>
                <a:lnTo>
                  <a:pt x="264287" y="888"/>
                </a:lnTo>
                <a:lnTo>
                  <a:pt x="218567" y="8254"/>
                </a:lnTo>
                <a:lnTo>
                  <a:pt x="175514" y="22478"/>
                </a:lnTo>
                <a:lnTo>
                  <a:pt x="135890" y="42925"/>
                </a:lnTo>
                <a:lnTo>
                  <a:pt x="100202" y="68960"/>
                </a:lnTo>
                <a:lnTo>
                  <a:pt x="68961" y="100075"/>
                </a:lnTo>
                <a:lnTo>
                  <a:pt x="42925" y="135762"/>
                </a:lnTo>
                <a:lnTo>
                  <a:pt x="22478" y="175386"/>
                </a:lnTo>
                <a:lnTo>
                  <a:pt x="8254" y="218312"/>
                </a:lnTo>
                <a:lnTo>
                  <a:pt x="889" y="264032"/>
                </a:lnTo>
                <a:lnTo>
                  <a:pt x="0" y="287781"/>
                </a:lnTo>
                <a:lnTo>
                  <a:pt x="889" y="311276"/>
                </a:lnTo>
                <a:lnTo>
                  <a:pt x="8254" y="356742"/>
                </a:lnTo>
                <a:lnTo>
                  <a:pt x="22478" y="399541"/>
                </a:lnTo>
                <a:lnTo>
                  <a:pt x="42925" y="439165"/>
                </a:lnTo>
                <a:lnTo>
                  <a:pt x="68961" y="474852"/>
                </a:lnTo>
                <a:lnTo>
                  <a:pt x="100202" y="506094"/>
                </a:lnTo>
                <a:lnTo>
                  <a:pt x="135890" y="532256"/>
                </a:lnTo>
                <a:lnTo>
                  <a:pt x="175514" y="552830"/>
                </a:lnTo>
                <a:lnTo>
                  <a:pt x="218567" y="567181"/>
                </a:lnTo>
                <a:lnTo>
                  <a:pt x="264287" y="574547"/>
                </a:lnTo>
                <a:lnTo>
                  <a:pt x="288036" y="575563"/>
                </a:lnTo>
                <a:lnTo>
                  <a:pt x="2592324" y="575563"/>
                </a:lnTo>
                <a:lnTo>
                  <a:pt x="2661412" y="567181"/>
                </a:lnTo>
                <a:lnTo>
                  <a:pt x="2704211" y="552830"/>
                </a:lnTo>
                <a:lnTo>
                  <a:pt x="2743835" y="532256"/>
                </a:lnTo>
                <a:lnTo>
                  <a:pt x="2779522" y="506094"/>
                </a:lnTo>
                <a:lnTo>
                  <a:pt x="2810891" y="474852"/>
                </a:lnTo>
                <a:lnTo>
                  <a:pt x="2837053" y="439165"/>
                </a:lnTo>
                <a:lnTo>
                  <a:pt x="2857627" y="399541"/>
                </a:lnTo>
                <a:lnTo>
                  <a:pt x="2871978" y="356742"/>
                </a:lnTo>
                <a:lnTo>
                  <a:pt x="2879344" y="311276"/>
                </a:lnTo>
                <a:lnTo>
                  <a:pt x="2880360" y="287781"/>
                </a:lnTo>
                <a:lnTo>
                  <a:pt x="2876550" y="240918"/>
                </a:lnTo>
                <a:lnTo>
                  <a:pt x="2865628" y="196468"/>
                </a:lnTo>
                <a:lnTo>
                  <a:pt x="2848102" y="155066"/>
                </a:lnTo>
                <a:lnTo>
                  <a:pt x="2824606" y="117474"/>
                </a:lnTo>
                <a:lnTo>
                  <a:pt x="2795778" y="83946"/>
                </a:lnTo>
                <a:lnTo>
                  <a:pt x="2762123" y="55244"/>
                </a:lnTo>
                <a:lnTo>
                  <a:pt x="2724404" y="32003"/>
                </a:lnTo>
                <a:lnTo>
                  <a:pt x="2683129" y="14604"/>
                </a:lnTo>
                <a:lnTo>
                  <a:pt x="2638932" y="3682"/>
                </a:lnTo>
                <a:lnTo>
                  <a:pt x="2592324" y="0"/>
                </a:lnTo>
                <a:close/>
              </a:path>
            </a:pathLst>
          </a:custGeom>
          <a:solidFill>
            <a:srgbClr val="0D5E9F"/>
          </a:solidFill>
        </p:spPr>
        <p:txBody>
          <a:bodyPr wrap="square" lIns="0" tIns="0" rIns="0" bIns="0" rtlCol="0"/>
          <a:lstStyle/>
          <a:p/>
        </p:txBody>
      </p:sp>
      <p:sp>
        <p:nvSpPr>
          <p:cNvPr id="118" name="object 121"/>
          <p:cNvSpPr/>
          <p:nvPr/>
        </p:nvSpPr>
        <p:spPr>
          <a:xfrm>
            <a:off x="6696456" y="12338304"/>
            <a:ext cx="2879090" cy="575945"/>
          </a:xfrm>
          <a:custGeom>
            <a:avLst/>
            <a:gdLst/>
            <a:ahLst/>
            <a:cxnLst/>
            <a:rect l="l" t="t" r="r" b="b"/>
            <a:pathLst>
              <a:path w="2879090" h="575945">
                <a:moveTo>
                  <a:pt x="2590546" y="0"/>
                </a:moveTo>
                <a:lnTo>
                  <a:pt x="288036" y="0"/>
                </a:lnTo>
                <a:lnTo>
                  <a:pt x="264287" y="888"/>
                </a:lnTo>
                <a:lnTo>
                  <a:pt x="218440" y="8255"/>
                </a:lnTo>
                <a:lnTo>
                  <a:pt x="175514" y="22479"/>
                </a:lnTo>
                <a:lnTo>
                  <a:pt x="135890" y="42925"/>
                </a:lnTo>
                <a:lnTo>
                  <a:pt x="100202" y="68961"/>
                </a:lnTo>
                <a:lnTo>
                  <a:pt x="68961" y="100075"/>
                </a:lnTo>
                <a:lnTo>
                  <a:pt x="42925" y="135762"/>
                </a:lnTo>
                <a:lnTo>
                  <a:pt x="22478" y="175387"/>
                </a:lnTo>
                <a:lnTo>
                  <a:pt x="8254" y="218312"/>
                </a:lnTo>
                <a:lnTo>
                  <a:pt x="889" y="264032"/>
                </a:lnTo>
                <a:lnTo>
                  <a:pt x="0" y="287781"/>
                </a:lnTo>
                <a:lnTo>
                  <a:pt x="889" y="311276"/>
                </a:lnTo>
                <a:lnTo>
                  <a:pt x="8254" y="356743"/>
                </a:lnTo>
                <a:lnTo>
                  <a:pt x="22478" y="399542"/>
                </a:lnTo>
                <a:lnTo>
                  <a:pt x="42925" y="439166"/>
                </a:lnTo>
                <a:lnTo>
                  <a:pt x="68961" y="474852"/>
                </a:lnTo>
                <a:lnTo>
                  <a:pt x="100202" y="506094"/>
                </a:lnTo>
                <a:lnTo>
                  <a:pt x="135890" y="532257"/>
                </a:lnTo>
                <a:lnTo>
                  <a:pt x="175514" y="552831"/>
                </a:lnTo>
                <a:lnTo>
                  <a:pt x="218440" y="567182"/>
                </a:lnTo>
                <a:lnTo>
                  <a:pt x="264287" y="574548"/>
                </a:lnTo>
                <a:lnTo>
                  <a:pt x="288036" y="575563"/>
                </a:lnTo>
                <a:lnTo>
                  <a:pt x="2590546" y="575563"/>
                </a:lnTo>
                <a:lnTo>
                  <a:pt x="2660142" y="567182"/>
                </a:lnTo>
                <a:lnTo>
                  <a:pt x="2703068" y="552831"/>
                </a:lnTo>
                <a:lnTo>
                  <a:pt x="2742692" y="532257"/>
                </a:lnTo>
                <a:lnTo>
                  <a:pt x="2778379" y="506094"/>
                </a:lnTo>
                <a:lnTo>
                  <a:pt x="2809621" y="474852"/>
                </a:lnTo>
                <a:lnTo>
                  <a:pt x="2835655" y="439166"/>
                </a:lnTo>
                <a:lnTo>
                  <a:pt x="2856103" y="399542"/>
                </a:lnTo>
                <a:lnTo>
                  <a:pt x="2870327" y="356743"/>
                </a:lnTo>
                <a:lnTo>
                  <a:pt x="2877693" y="311276"/>
                </a:lnTo>
                <a:lnTo>
                  <a:pt x="2878582" y="287781"/>
                </a:lnTo>
                <a:lnTo>
                  <a:pt x="2874899" y="240919"/>
                </a:lnTo>
                <a:lnTo>
                  <a:pt x="2863977" y="196469"/>
                </a:lnTo>
                <a:lnTo>
                  <a:pt x="2846578" y="155067"/>
                </a:lnTo>
                <a:lnTo>
                  <a:pt x="2823337" y="117475"/>
                </a:lnTo>
                <a:lnTo>
                  <a:pt x="2794635" y="83947"/>
                </a:lnTo>
                <a:lnTo>
                  <a:pt x="2761107" y="55244"/>
                </a:lnTo>
                <a:lnTo>
                  <a:pt x="2723388" y="32004"/>
                </a:lnTo>
                <a:lnTo>
                  <a:pt x="2681986" y="14605"/>
                </a:lnTo>
                <a:lnTo>
                  <a:pt x="2637536" y="3682"/>
                </a:lnTo>
                <a:lnTo>
                  <a:pt x="2590546" y="0"/>
                </a:lnTo>
                <a:close/>
              </a:path>
            </a:pathLst>
          </a:custGeom>
          <a:solidFill>
            <a:srgbClr val="9D3D4D"/>
          </a:solidFill>
        </p:spPr>
        <p:txBody>
          <a:bodyPr wrap="square" lIns="0" tIns="0" rIns="0" bIns="0" rtlCol="0"/>
          <a:lstStyle/>
          <a:p/>
        </p:txBody>
      </p:sp>
      <p:sp>
        <p:nvSpPr>
          <p:cNvPr id="119" name="object 122"/>
          <p:cNvSpPr/>
          <p:nvPr/>
        </p:nvSpPr>
        <p:spPr>
          <a:xfrm>
            <a:off x="3906011" y="10195560"/>
            <a:ext cx="2880360" cy="2880360"/>
          </a:xfrm>
          <a:custGeom>
            <a:avLst/>
            <a:gdLst/>
            <a:ahLst/>
            <a:cxnLst/>
            <a:rect l="l" t="t" r="r" b="b"/>
            <a:pathLst>
              <a:path w="2880359" h="2880359">
                <a:moveTo>
                  <a:pt x="1440179" y="0"/>
                </a:moveTo>
                <a:lnTo>
                  <a:pt x="1322070" y="4826"/>
                </a:lnTo>
                <a:lnTo>
                  <a:pt x="1206500" y="18796"/>
                </a:lnTo>
                <a:lnTo>
                  <a:pt x="1094104" y="41783"/>
                </a:lnTo>
                <a:lnTo>
                  <a:pt x="984885" y="73406"/>
                </a:lnTo>
                <a:lnTo>
                  <a:pt x="879475" y="113157"/>
                </a:lnTo>
                <a:lnTo>
                  <a:pt x="778255" y="160782"/>
                </a:lnTo>
                <a:lnTo>
                  <a:pt x="681482" y="215773"/>
                </a:lnTo>
                <a:lnTo>
                  <a:pt x="589534" y="277876"/>
                </a:lnTo>
                <a:lnTo>
                  <a:pt x="502920" y="346583"/>
                </a:lnTo>
                <a:lnTo>
                  <a:pt x="421766" y="421767"/>
                </a:lnTo>
                <a:lnTo>
                  <a:pt x="346583" y="502920"/>
                </a:lnTo>
                <a:lnTo>
                  <a:pt x="277875" y="589534"/>
                </a:lnTo>
                <a:lnTo>
                  <a:pt x="215773" y="681482"/>
                </a:lnTo>
                <a:lnTo>
                  <a:pt x="160782" y="778256"/>
                </a:lnTo>
                <a:lnTo>
                  <a:pt x="113157" y="879475"/>
                </a:lnTo>
                <a:lnTo>
                  <a:pt x="73405" y="984885"/>
                </a:lnTo>
                <a:lnTo>
                  <a:pt x="41910" y="1094105"/>
                </a:lnTo>
                <a:lnTo>
                  <a:pt x="18796" y="1206500"/>
                </a:lnTo>
                <a:lnTo>
                  <a:pt x="4825" y="1322070"/>
                </a:lnTo>
                <a:lnTo>
                  <a:pt x="0" y="1440180"/>
                </a:lnTo>
                <a:lnTo>
                  <a:pt x="4825" y="1558290"/>
                </a:lnTo>
                <a:lnTo>
                  <a:pt x="18796" y="1673860"/>
                </a:lnTo>
                <a:lnTo>
                  <a:pt x="41910" y="1786255"/>
                </a:lnTo>
                <a:lnTo>
                  <a:pt x="73405" y="1895475"/>
                </a:lnTo>
                <a:lnTo>
                  <a:pt x="113157" y="2000758"/>
                </a:lnTo>
                <a:lnTo>
                  <a:pt x="160782" y="2102104"/>
                </a:lnTo>
                <a:lnTo>
                  <a:pt x="215773" y="2198878"/>
                </a:lnTo>
                <a:lnTo>
                  <a:pt x="277875" y="2290826"/>
                </a:lnTo>
                <a:lnTo>
                  <a:pt x="346583" y="2377440"/>
                </a:lnTo>
                <a:lnTo>
                  <a:pt x="421766" y="2458593"/>
                </a:lnTo>
                <a:lnTo>
                  <a:pt x="502920" y="2533777"/>
                </a:lnTo>
                <a:lnTo>
                  <a:pt x="589534" y="2602484"/>
                </a:lnTo>
                <a:lnTo>
                  <a:pt x="681482" y="2664587"/>
                </a:lnTo>
                <a:lnTo>
                  <a:pt x="778255" y="2719578"/>
                </a:lnTo>
                <a:lnTo>
                  <a:pt x="879475" y="2767203"/>
                </a:lnTo>
                <a:lnTo>
                  <a:pt x="984885" y="2806954"/>
                </a:lnTo>
                <a:lnTo>
                  <a:pt x="1094104" y="2838450"/>
                </a:lnTo>
                <a:lnTo>
                  <a:pt x="1206500" y="2861564"/>
                </a:lnTo>
                <a:lnTo>
                  <a:pt x="1322070" y="2875534"/>
                </a:lnTo>
                <a:lnTo>
                  <a:pt x="1440179" y="2880360"/>
                </a:lnTo>
                <a:lnTo>
                  <a:pt x="1558289" y="2875534"/>
                </a:lnTo>
                <a:lnTo>
                  <a:pt x="1673860" y="2861564"/>
                </a:lnTo>
                <a:lnTo>
                  <a:pt x="1786254" y="2838450"/>
                </a:lnTo>
                <a:lnTo>
                  <a:pt x="1895475" y="2806954"/>
                </a:lnTo>
                <a:lnTo>
                  <a:pt x="2000758" y="2767203"/>
                </a:lnTo>
                <a:lnTo>
                  <a:pt x="2102104" y="2719578"/>
                </a:lnTo>
                <a:lnTo>
                  <a:pt x="2198878" y="2664587"/>
                </a:lnTo>
                <a:lnTo>
                  <a:pt x="2290826" y="2602484"/>
                </a:lnTo>
                <a:lnTo>
                  <a:pt x="2377440" y="2533777"/>
                </a:lnTo>
                <a:lnTo>
                  <a:pt x="2458592" y="2458593"/>
                </a:lnTo>
                <a:lnTo>
                  <a:pt x="2533777" y="2377440"/>
                </a:lnTo>
                <a:lnTo>
                  <a:pt x="2602484" y="2290826"/>
                </a:lnTo>
                <a:lnTo>
                  <a:pt x="2664587" y="2198878"/>
                </a:lnTo>
                <a:lnTo>
                  <a:pt x="2719578" y="2102104"/>
                </a:lnTo>
                <a:lnTo>
                  <a:pt x="2767203" y="2000758"/>
                </a:lnTo>
                <a:lnTo>
                  <a:pt x="2806954" y="1895475"/>
                </a:lnTo>
                <a:lnTo>
                  <a:pt x="2838449" y="1786255"/>
                </a:lnTo>
                <a:lnTo>
                  <a:pt x="2861564" y="1673860"/>
                </a:lnTo>
                <a:lnTo>
                  <a:pt x="2875534" y="1558290"/>
                </a:lnTo>
                <a:lnTo>
                  <a:pt x="2880360" y="1440180"/>
                </a:lnTo>
                <a:lnTo>
                  <a:pt x="2875534" y="1322070"/>
                </a:lnTo>
                <a:lnTo>
                  <a:pt x="2861564" y="1206500"/>
                </a:lnTo>
                <a:lnTo>
                  <a:pt x="2838449" y="1094105"/>
                </a:lnTo>
                <a:lnTo>
                  <a:pt x="2806954" y="984885"/>
                </a:lnTo>
                <a:lnTo>
                  <a:pt x="2767203" y="879475"/>
                </a:lnTo>
                <a:lnTo>
                  <a:pt x="2719578" y="778256"/>
                </a:lnTo>
                <a:lnTo>
                  <a:pt x="2664587" y="681482"/>
                </a:lnTo>
                <a:lnTo>
                  <a:pt x="2602484" y="589534"/>
                </a:lnTo>
                <a:lnTo>
                  <a:pt x="2533777" y="502920"/>
                </a:lnTo>
                <a:lnTo>
                  <a:pt x="2458592" y="421767"/>
                </a:lnTo>
                <a:lnTo>
                  <a:pt x="2377440" y="346583"/>
                </a:lnTo>
                <a:lnTo>
                  <a:pt x="2290826" y="277876"/>
                </a:lnTo>
                <a:lnTo>
                  <a:pt x="2198878" y="215773"/>
                </a:lnTo>
                <a:lnTo>
                  <a:pt x="2102104" y="160782"/>
                </a:lnTo>
                <a:lnTo>
                  <a:pt x="2000758" y="113157"/>
                </a:lnTo>
                <a:lnTo>
                  <a:pt x="1895475" y="73406"/>
                </a:lnTo>
                <a:lnTo>
                  <a:pt x="1786254" y="41783"/>
                </a:lnTo>
                <a:lnTo>
                  <a:pt x="1673860" y="18796"/>
                </a:lnTo>
                <a:lnTo>
                  <a:pt x="1558289" y="4826"/>
                </a:lnTo>
                <a:lnTo>
                  <a:pt x="1440179" y="0"/>
                </a:lnTo>
                <a:close/>
              </a:path>
            </a:pathLst>
          </a:custGeom>
          <a:solidFill>
            <a:srgbClr val="399A68"/>
          </a:solidFill>
        </p:spPr>
        <p:txBody>
          <a:bodyPr wrap="square" lIns="0" tIns="0" rIns="0" bIns="0" rtlCol="0"/>
          <a:lstStyle/>
          <a:p/>
        </p:txBody>
      </p:sp>
      <p:sp>
        <p:nvSpPr>
          <p:cNvPr id="120" name="object 123"/>
          <p:cNvSpPr txBox="1"/>
          <p:nvPr/>
        </p:nvSpPr>
        <p:spPr>
          <a:xfrm>
            <a:off x="2362580" y="9664446"/>
            <a:ext cx="1243965" cy="511175"/>
          </a:xfrm>
          <a:prstGeom prst="rect">
            <a:avLst/>
          </a:prstGeom>
        </p:spPr>
        <p:txBody>
          <a:bodyPr vert="horz" wrap="square" lIns="0" tIns="12065" rIns="0" bIns="0" rtlCol="0">
            <a:spAutoFit/>
          </a:bodyPr>
          <a:lstStyle/>
          <a:p>
            <a:pPr marR="6350" algn="r">
              <a:lnSpc>
                <a:spcPts val="1915"/>
              </a:lnSpc>
              <a:spcBef>
                <a:spcPts val="95"/>
              </a:spcBef>
            </a:pPr>
            <a:r>
              <a:rPr sz="1600" b="1" spc="-5" dirty="0">
                <a:solidFill>
                  <a:srgbClr val="FFFFFF"/>
                </a:solidFill>
                <a:latin typeface="微软雅黑" panose="020B0503020204020204" pitchFamily="34" charset="-122"/>
                <a:cs typeface="微软雅黑" panose="020B0503020204020204" pitchFamily="34" charset="-122"/>
              </a:rPr>
              <a:t>优化防灾减灾</a:t>
            </a:r>
            <a:endParaRPr sz="1600">
              <a:latin typeface="微软雅黑" panose="020B0503020204020204" pitchFamily="34" charset="-122"/>
              <a:cs typeface="微软雅黑" panose="020B0503020204020204" pitchFamily="34" charset="-122"/>
            </a:endParaRPr>
          </a:p>
          <a:p>
            <a:pPr marR="5080" algn="r">
              <a:lnSpc>
                <a:spcPts val="1915"/>
              </a:lnSpc>
            </a:pPr>
            <a:r>
              <a:rPr sz="1600" b="1" spc="-5" dirty="0">
                <a:solidFill>
                  <a:srgbClr val="FFFFFF"/>
                </a:solidFill>
                <a:latin typeface="微软雅黑" panose="020B0503020204020204" pitchFamily="34" charset="-122"/>
                <a:cs typeface="微软雅黑" panose="020B0503020204020204" pitchFamily="34" charset="-122"/>
              </a:rPr>
              <a:t>空间格局</a:t>
            </a:r>
            <a:endParaRPr sz="1600">
              <a:latin typeface="微软雅黑" panose="020B0503020204020204" pitchFamily="34" charset="-122"/>
              <a:cs typeface="微软雅黑" panose="020B0503020204020204" pitchFamily="34" charset="-122"/>
            </a:endParaRPr>
          </a:p>
        </p:txBody>
      </p:sp>
      <p:sp>
        <p:nvSpPr>
          <p:cNvPr id="121" name="object 124"/>
          <p:cNvSpPr txBox="1"/>
          <p:nvPr/>
        </p:nvSpPr>
        <p:spPr>
          <a:xfrm>
            <a:off x="1355216" y="11014709"/>
            <a:ext cx="1444625" cy="513080"/>
          </a:xfrm>
          <a:prstGeom prst="rect">
            <a:avLst/>
          </a:prstGeom>
        </p:spPr>
        <p:txBody>
          <a:bodyPr vert="horz" wrap="square" lIns="0" tIns="12065" rIns="0" bIns="0" rtlCol="0">
            <a:spAutoFit/>
          </a:bodyPr>
          <a:lstStyle/>
          <a:p>
            <a:pPr marL="215265" marR="5080" indent="-203200">
              <a:lnSpc>
                <a:spcPct val="100000"/>
              </a:lnSpc>
              <a:spcBef>
                <a:spcPts val="95"/>
              </a:spcBef>
            </a:pPr>
            <a:r>
              <a:rPr sz="1600" b="1" spc="-5" dirty="0">
                <a:solidFill>
                  <a:srgbClr val="FFFFFF"/>
                </a:solidFill>
                <a:latin typeface="微软雅黑" panose="020B0503020204020204" pitchFamily="34" charset="-122"/>
                <a:cs typeface="微软雅黑" panose="020B0503020204020204" pitchFamily="34" charset="-122"/>
              </a:rPr>
              <a:t>提高防洪排涝及 防风暴潮能力</a:t>
            </a:r>
            <a:endParaRPr sz="1600">
              <a:latin typeface="微软雅黑" panose="020B0503020204020204" pitchFamily="34" charset="-122"/>
              <a:cs typeface="微软雅黑" panose="020B0503020204020204" pitchFamily="34" charset="-122"/>
            </a:endParaRPr>
          </a:p>
        </p:txBody>
      </p:sp>
      <p:sp>
        <p:nvSpPr>
          <p:cNvPr id="122" name="object 125"/>
          <p:cNvSpPr txBox="1"/>
          <p:nvPr/>
        </p:nvSpPr>
        <p:spPr>
          <a:xfrm>
            <a:off x="2146173" y="12365228"/>
            <a:ext cx="836930" cy="513080"/>
          </a:xfrm>
          <a:prstGeom prst="rect">
            <a:avLst/>
          </a:prstGeom>
        </p:spPr>
        <p:txBody>
          <a:bodyPr vert="horz" wrap="square" lIns="0" tIns="12065" rIns="0" bIns="0" rtlCol="0">
            <a:spAutoFit/>
          </a:bodyPr>
          <a:lstStyle/>
          <a:p>
            <a:pPr marL="12700" marR="5080">
              <a:lnSpc>
                <a:spcPct val="100000"/>
              </a:lnSpc>
              <a:spcBef>
                <a:spcPts val="95"/>
              </a:spcBef>
            </a:pPr>
            <a:r>
              <a:rPr sz="1600" b="1" spc="-5" dirty="0">
                <a:solidFill>
                  <a:srgbClr val="FFFFFF"/>
                </a:solidFill>
                <a:latin typeface="微软雅黑" panose="020B0503020204020204" pitchFamily="34" charset="-122"/>
                <a:cs typeface="微软雅黑" panose="020B0503020204020204" pitchFamily="34" charset="-122"/>
              </a:rPr>
              <a:t>提高消防 救援能力</a:t>
            </a:r>
            <a:endParaRPr sz="1600">
              <a:latin typeface="微软雅黑" panose="020B0503020204020204" pitchFamily="34" charset="-122"/>
              <a:cs typeface="微软雅黑" panose="020B0503020204020204" pitchFamily="34" charset="-122"/>
            </a:endParaRPr>
          </a:p>
        </p:txBody>
      </p:sp>
      <p:sp>
        <p:nvSpPr>
          <p:cNvPr id="123" name="object 126"/>
          <p:cNvSpPr/>
          <p:nvPr/>
        </p:nvSpPr>
        <p:spPr>
          <a:xfrm>
            <a:off x="3906011" y="13327380"/>
            <a:ext cx="2880360" cy="575945"/>
          </a:xfrm>
          <a:custGeom>
            <a:avLst/>
            <a:gdLst/>
            <a:ahLst/>
            <a:cxnLst/>
            <a:rect l="l" t="t" r="r" b="b"/>
            <a:pathLst>
              <a:path w="2880359" h="575944">
                <a:moveTo>
                  <a:pt x="2592324" y="0"/>
                </a:moveTo>
                <a:lnTo>
                  <a:pt x="288036" y="0"/>
                </a:lnTo>
                <a:lnTo>
                  <a:pt x="264540" y="1015"/>
                </a:lnTo>
                <a:lnTo>
                  <a:pt x="218948" y="8381"/>
                </a:lnTo>
                <a:lnTo>
                  <a:pt x="176149" y="22732"/>
                </a:lnTo>
                <a:lnTo>
                  <a:pt x="136525" y="43306"/>
                </a:lnTo>
                <a:lnTo>
                  <a:pt x="100837" y="69468"/>
                </a:lnTo>
                <a:lnTo>
                  <a:pt x="69468" y="100710"/>
                </a:lnTo>
                <a:lnTo>
                  <a:pt x="43307" y="136397"/>
                </a:lnTo>
                <a:lnTo>
                  <a:pt x="22733" y="176021"/>
                </a:lnTo>
                <a:lnTo>
                  <a:pt x="8382" y="218820"/>
                </a:lnTo>
                <a:lnTo>
                  <a:pt x="1015" y="264286"/>
                </a:lnTo>
                <a:lnTo>
                  <a:pt x="0" y="287781"/>
                </a:lnTo>
                <a:lnTo>
                  <a:pt x="1015" y="311530"/>
                </a:lnTo>
                <a:lnTo>
                  <a:pt x="8382" y="357250"/>
                </a:lnTo>
                <a:lnTo>
                  <a:pt x="22733" y="400176"/>
                </a:lnTo>
                <a:lnTo>
                  <a:pt x="43307" y="439800"/>
                </a:lnTo>
                <a:lnTo>
                  <a:pt x="69468" y="475487"/>
                </a:lnTo>
                <a:lnTo>
                  <a:pt x="100837" y="506602"/>
                </a:lnTo>
                <a:lnTo>
                  <a:pt x="136525" y="532676"/>
                </a:lnTo>
                <a:lnTo>
                  <a:pt x="176149" y="553084"/>
                </a:lnTo>
                <a:lnTo>
                  <a:pt x="218948" y="567258"/>
                </a:lnTo>
                <a:lnTo>
                  <a:pt x="264540" y="574611"/>
                </a:lnTo>
                <a:lnTo>
                  <a:pt x="288036" y="575563"/>
                </a:lnTo>
                <a:lnTo>
                  <a:pt x="2592324" y="575563"/>
                </a:lnTo>
                <a:lnTo>
                  <a:pt x="2661412" y="567258"/>
                </a:lnTo>
                <a:lnTo>
                  <a:pt x="2704211" y="553084"/>
                </a:lnTo>
                <a:lnTo>
                  <a:pt x="2743835" y="532676"/>
                </a:lnTo>
                <a:lnTo>
                  <a:pt x="2779521" y="506602"/>
                </a:lnTo>
                <a:lnTo>
                  <a:pt x="2810891" y="475487"/>
                </a:lnTo>
                <a:lnTo>
                  <a:pt x="2837053" y="439800"/>
                </a:lnTo>
                <a:lnTo>
                  <a:pt x="2857627" y="400176"/>
                </a:lnTo>
                <a:lnTo>
                  <a:pt x="2871978" y="357250"/>
                </a:lnTo>
                <a:lnTo>
                  <a:pt x="2879343" y="311530"/>
                </a:lnTo>
                <a:lnTo>
                  <a:pt x="2880360" y="287781"/>
                </a:lnTo>
                <a:lnTo>
                  <a:pt x="2876549" y="241299"/>
                </a:lnTo>
                <a:lnTo>
                  <a:pt x="2865628" y="197103"/>
                </a:lnTo>
                <a:lnTo>
                  <a:pt x="2848102" y="155828"/>
                </a:lnTo>
                <a:lnTo>
                  <a:pt x="2824607" y="118109"/>
                </a:lnTo>
                <a:lnTo>
                  <a:pt x="2795778" y="84454"/>
                </a:lnTo>
                <a:lnTo>
                  <a:pt x="2762122" y="55752"/>
                </a:lnTo>
                <a:lnTo>
                  <a:pt x="2724404" y="32257"/>
                </a:lnTo>
                <a:lnTo>
                  <a:pt x="2683129" y="14731"/>
                </a:lnTo>
                <a:lnTo>
                  <a:pt x="2638933" y="3809"/>
                </a:lnTo>
                <a:lnTo>
                  <a:pt x="2592324" y="0"/>
                </a:lnTo>
                <a:close/>
              </a:path>
            </a:pathLst>
          </a:custGeom>
          <a:solidFill>
            <a:srgbClr val="399263"/>
          </a:solidFill>
        </p:spPr>
        <p:txBody>
          <a:bodyPr wrap="square" lIns="0" tIns="0" rIns="0" bIns="0" rtlCol="0"/>
          <a:lstStyle/>
          <a:p/>
        </p:txBody>
      </p:sp>
      <p:sp>
        <p:nvSpPr>
          <p:cNvPr id="124" name="object 127"/>
          <p:cNvSpPr txBox="1"/>
          <p:nvPr/>
        </p:nvSpPr>
        <p:spPr>
          <a:xfrm>
            <a:off x="4316729" y="13486891"/>
            <a:ext cx="205295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微软雅黑" panose="020B0503020204020204" pitchFamily="34" charset="-122"/>
                <a:cs typeface="微软雅黑" panose="020B0503020204020204" pitchFamily="34" charset="-122"/>
              </a:rPr>
              <a:t>完善人防工程设施建设</a:t>
            </a:r>
            <a:endParaRPr sz="1600">
              <a:latin typeface="微软雅黑" panose="020B0503020204020204" pitchFamily="34" charset="-122"/>
              <a:cs typeface="微软雅黑" panose="020B0503020204020204" pitchFamily="34" charset="-122"/>
            </a:endParaRPr>
          </a:p>
        </p:txBody>
      </p:sp>
      <p:sp>
        <p:nvSpPr>
          <p:cNvPr id="125" name="object 128"/>
          <p:cNvSpPr txBox="1"/>
          <p:nvPr/>
        </p:nvSpPr>
        <p:spPr>
          <a:xfrm>
            <a:off x="7660893" y="12366752"/>
            <a:ext cx="1242060" cy="513080"/>
          </a:xfrm>
          <a:prstGeom prst="rect">
            <a:avLst/>
          </a:prstGeom>
        </p:spPr>
        <p:txBody>
          <a:bodyPr vert="horz" wrap="square" lIns="0" tIns="12065" rIns="0" bIns="0" rtlCol="0">
            <a:spAutoFit/>
          </a:bodyPr>
          <a:lstStyle/>
          <a:p>
            <a:pPr marL="12700" marR="5080">
              <a:lnSpc>
                <a:spcPct val="100000"/>
              </a:lnSpc>
              <a:spcBef>
                <a:spcPts val="95"/>
              </a:spcBef>
            </a:pPr>
            <a:r>
              <a:rPr sz="1600" b="1" spc="-5" dirty="0">
                <a:solidFill>
                  <a:srgbClr val="FFFFFF"/>
                </a:solidFill>
                <a:latin typeface="微软雅黑" panose="020B0503020204020204" pitchFamily="34" charset="-122"/>
                <a:cs typeface="微软雅黑" panose="020B0503020204020204" pitchFamily="34" charset="-122"/>
              </a:rPr>
              <a:t>提高地质灾害 防御能力</a:t>
            </a:r>
            <a:endParaRPr sz="1600">
              <a:latin typeface="微软雅黑" panose="020B0503020204020204" pitchFamily="34" charset="-122"/>
              <a:cs typeface="微软雅黑" panose="020B0503020204020204" pitchFamily="34" charset="-122"/>
            </a:endParaRPr>
          </a:p>
        </p:txBody>
      </p:sp>
      <p:sp>
        <p:nvSpPr>
          <p:cNvPr id="126" name="object 129"/>
          <p:cNvSpPr txBox="1"/>
          <p:nvPr/>
        </p:nvSpPr>
        <p:spPr>
          <a:xfrm>
            <a:off x="8051038" y="11014709"/>
            <a:ext cx="1242060" cy="513080"/>
          </a:xfrm>
          <a:prstGeom prst="rect">
            <a:avLst/>
          </a:prstGeom>
        </p:spPr>
        <p:txBody>
          <a:bodyPr vert="horz" wrap="square" lIns="0" tIns="12065" rIns="0" bIns="0" rtlCol="0">
            <a:spAutoFit/>
          </a:bodyPr>
          <a:lstStyle/>
          <a:p>
            <a:pPr marL="12700" marR="5080">
              <a:lnSpc>
                <a:spcPct val="100000"/>
              </a:lnSpc>
              <a:spcBef>
                <a:spcPts val="95"/>
              </a:spcBef>
            </a:pPr>
            <a:r>
              <a:rPr sz="1600" b="1" spc="-5" dirty="0">
                <a:solidFill>
                  <a:srgbClr val="FFFFFF"/>
                </a:solidFill>
                <a:latin typeface="微软雅黑" panose="020B0503020204020204" pitchFamily="34" charset="-122"/>
                <a:cs typeface="微软雅黑" panose="020B0503020204020204" pitchFamily="34" charset="-122"/>
              </a:rPr>
              <a:t>提高抗震减灾 综合能力</a:t>
            </a:r>
            <a:endParaRPr sz="1600">
              <a:latin typeface="微软雅黑" panose="020B0503020204020204" pitchFamily="34" charset="-122"/>
              <a:cs typeface="微软雅黑" panose="020B0503020204020204" pitchFamily="34" charset="-122"/>
            </a:endParaRPr>
          </a:p>
        </p:txBody>
      </p:sp>
      <p:sp>
        <p:nvSpPr>
          <p:cNvPr id="127" name="object 130"/>
          <p:cNvSpPr txBox="1"/>
          <p:nvPr/>
        </p:nvSpPr>
        <p:spPr>
          <a:xfrm>
            <a:off x="7186676" y="9664446"/>
            <a:ext cx="1039494" cy="513080"/>
          </a:xfrm>
          <a:prstGeom prst="rect">
            <a:avLst/>
          </a:prstGeom>
        </p:spPr>
        <p:txBody>
          <a:bodyPr vert="horz" wrap="square" lIns="0" tIns="12065" rIns="0" bIns="0" rtlCol="0">
            <a:spAutoFit/>
          </a:bodyPr>
          <a:lstStyle/>
          <a:p>
            <a:pPr marL="12700" marR="5080">
              <a:lnSpc>
                <a:spcPct val="100000"/>
              </a:lnSpc>
              <a:spcBef>
                <a:spcPts val="95"/>
              </a:spcBef>
            </a:pPr>
            <a:r>
              <a:rPr sz="1600" b="1" spc="-5" dirty="0">
                <a:solidFill>
                  <a:srgbClr val="FFFFFF"/>
                </a:solidFill>
                <a:latin typeface="微软雅黑" panose="020B0503020204020204" pitchFamily="34" charset="-122"/>
                <a:cs typeface="微软雅黑" panose="020B0503020204020204" pitchFamily="34" charset="-122"/>
              </a:rPr>
              <a:t>加强重大 危险源管控</a:t>
            </a:r>
            <a:endParaRPr sz="1600">
              <a:latin typeface="微软雅黑" panose="020B0503020204020204" pitchFamily="34" charset="-122"/>
              <a:cs typeface="微软雅黑" panose="020B0503020204020204" pitchFamily="34" charset="-122"/>
            </a:endParaRPr>
          </a:p>
        </p:txBody>
      </p:sp>
      <p:sp>
        <p:nvSpPr>
          <p:cNvPr id="128" name="object 131"/>
          <p:cNvSpPr txBox="1"/>
          <p:nvPr/>
        </p:nvSpPr>
        <p:spPr>
          <a:xfrm>
            <a:off x="4330446" y="11172900"/>
            <a:ext cx="2028189" cy="824230"/>
          </a:xfrm>
          <a:prstGeom prst="rect">
            <a:avLst/>
          </a:prstGeom>
        </p:spPr>
        <p:txBody>
          <a:bodyPr vert="horz" wrap="square" lIns="0" tIns="8255" rIns="0" bIns="0" rtlCol="0">
            <a:spAutoFit/>
          </a:bodyPr>
          <a:lstStyle/>
          <a:p>
            <a:pPr marL="12700" marR="5080" indent="381000">
              <a:lnSpc>
                <a:spcPct val="101000"/>
              </a:lnSpc>
              <a:spcBef>
                <a:spcPts val="65"/>
              </a:spcBef>
            </a:pPr>
            <a:r>
              <a:rPr sz="2600" b="1" spc="25" dirty="0">
                <a:solidFill>
                  <a:srgbClr val="FFFFFF"/>
                </a:solidFill>
                <a:latin typeface="微软雅黑" panose="020B0503020204020204" pitchFamily="34" charset="-122"/>
                <a:cs typeface="微软雅黑" panose="020B0503020204020204" pitchFamily="34" charset="-122"/>
              </a:rPr>
              <a:t>城镇</a:t>
            </a:r>
            <a:r>
              <a:rPr sz="2600" b="1" spc="50" dirty="0">
                <a:solidFill>
                  <a:srgbClr val="FFFFFF"/>
                </a:solidFill>
                <a:latin typeface="微软雅黑" panose="020B0503020204020204" pitchFamily="34" charset="-122"/>
                <a:cs typeface="微软雅黑" panose="020B0503020204020204" pitchFamily="34" charset="-122"/>
              </a:rPr>
              <a:t>综</a:t>
            </a:r>
            <a:r>
              <a:rPr sz="2600" b="1" spc="5" dirty="0">
                <a:solidFill>
                  <a:srgbClr val="FFFFFF"/>
                </a:solidFill>
                <a:latin typeface="微软雅黑" panose="020B0503020204020204" pitchFamily="34" charset="-122"/>
                <a:cs typeface="微软雅黑" panose="020B0503020204020204" pitchFamily="34" charset="-122"/>
              </a:rPr>
              <a:t>合 </a:t>
            </a:r>
            <a:r>
              <a:rPr sz="2600" b="1" spc="20" dirty="0">
                <a:solidFill>
                  <a:srgbClr val="FFFFFF"/>
                </a:solidFill>
                <a:latin typeface="微软雅黑" panose="020B0503020204020204" pitchFamily="34" charset="-122"/>
                <a:cs typeface="微软雅黑" panose="020B0503020204020204" pitchFamily="34" charset="-122"/>
              </a:rPr>
              <a:t>防灾减</a:t>
            </a:r>
            <a:r>
              <a:rPr sz="2600" b="1" spc="25" dirty="0">
                <a:solidFill>
                  <a:srgbClr val="FFFFFF"/>
                </a:solidFill>
                <a:latin typeface="微软雅黑" panose="020B0503020204020204" pitchFamily="34" charset="-122"/>
                <a:cs typeface="微软雅黑" panose="020B0503020204020204" pitchFamily="34" charset="-122"/>
              </a:rPr>
              <a:t>灾</a:t>
            </a:r>
            <a:r>
              <a:rPr sz="2600" b="1" spc="45" dirty="0">
                <a:solidFill>
                  <a:srgbClr val="FFFFFF"/>
                </a:solidFill>
                <a:latin typeface="微软雅黑" panose="020B0503020204020204" pitchFamily="34" charset="-122"/>
                <a:cs typeface="微软雅黑" panose="020B0503020204020204" pitchFamily="34" charset="-122"/>
              </a:rPr>
              <a:t>体</a:t>
            </a:r>
            <a:r>
              <a:rPr sz="2600" b="1" dirty="0">
                <a:solidFill>
                  <a:srgbClr val="FFFFFF"/>
                </a:solidFill>
                <a:latin typeface="微软雅黑" panose="020B0503020204020204" pitchFamily="34" charset="-122"/>
                <a:cs typeface="微软雅黑" panose="020B0503020204020204" pitchFamily="34" charset="-122"/>
              </a:rPr>
              <a:t>系</a:t>
            </a:r>
            <a:endParaRPr sz="2600">
              <a:latin typeface="微软雅黑" panose="020B0503020204020204" pitchFamily="34" charset="-122"/>
              <a:cs typeface="微软雅黑" panose="020B0503020204020204" pitchFamily="34" charset="-122"/>
            </a:endParaRPr>
          </a:p>
        </p:txBody>
      </p:sp>
      <p:sp>
        <p:nvSpPr>
          <p:cNvPr id="129" name="object 132"/>
          <p:cNvSpPr/>
          <p:nvPr/>
        </p:nvSpPr>
        <p:spPr>
          <a:xfrm>
            <a:off x="3364991" y="12252960"/>
            <a:ext cx="745236" cy="745236"/>
          </a:xfrm>
          <a:prstGeom prst="rect">
            <a:avLst/>
          </a:prstGeom>
          <a:blipFill>
            <a:blip r:embed="rId9" cstate="print"/>
            <a:stretch>
              <a:fillRect/>
            </a:stretch>
          </a:blipFill>
        </p:spPr>
        <p:txBody>
          <a:bodyPr wrap="square" lIns="0" tIns="0" rIns="0" bIns="0" rtlCol="0"/>
          <a:lstStyle/>
          <a:p/>
        </p:txBody>
      </p:sp>
      <p:sp>
        <p:nvSpPr>
          <p:cNvPr id="130" name="object 133"/>
          <p:cNvSpPr/>
          <p:nvPr/>
        </p:nvSpPr>
        <p:spPr>
          <a:xfrm>
            <a:off x="3113532" y="10913364"/>
            <a:ext cx="720725" cy="720725"/>
          </a:xfrm>
          <a:custGeom>
            <a:avLst/>
            <a:gdLst/>
            <a:ahLst/>
            <a:cxnLst/>
            <a:rect l="l" t="t" r="r" b="b"/>
            <a:pathLst>
              <a:path w="720725" h="720725">
                <a:moveTo>
                  <a:pt x="360933" y="0"/>
                </a:moveTo>
                <a:lnTo>
                  <a:pt x="274193" y="10414"/>
                </a:lnTo>
                <a:lnTo>
                  <a:pt x="220344" y="28321"/>
                </a:lnTo>
                <a:lnTo>
                  <a:pt x="170688" y="53975"/>
                </a:lnTo>
                <a:lnTo>
                  <a:pt x="125984" y="86741"/>
                </a:lnTo>
                <a:lnTo>
                  <a:pt x="86868" y="125730"/>
                </a:lnTo>
                <a:lnTo>
                  <a:pt x="53975" y="170307"/>
                </a:lnTo>
                <a:lnTo>
                  <a:pt x="28320" y="219710"/>
                </a:lnTo>
                <a:lnTo>
                  <a:pt x="10541" y="273177"/>
                </a:lnTo>
                <a:lnTo>
                  <a:pt x="1143" y="329946"/>
                </a:lnTo>
                <a:lnTo>
                  <a:pt x="0" y="359410"/>
                </a:lnTo>
                <a:lnTo>
                  <a:pt x="4699" y="417957"/>
                </a:lnTo>
                <a:lnTo>
                  <a:pt x="18415" y="473583"/>
                </a:lnTo>
                <a:lnTo>
                  <a:pt x="40259" y="525399"/>
                </a:lnTo>
                <a:lnTo>
                  <a:pt x="69595" y="572643"/>
                </a:lnTo>
                <a:lnTo>
                  <a:pt x="105663" y="614680"/>
                </a:lnTo>
                <a:lnTo>
                  <a:pt x="147701" y="650748"/>
                </a:lnTo>
                <a:lnTo>
                  <a:pt x="194944" y="680085"/>
                </a:lnTo>
                <a:lnTo>
                  <a:pt x="246760" y="701929"/>
                </a:lnTo>
                <a:lnTo>
                  <a:pt x="302387" y="715645"/>
                </a:lnTo>
                <a:lnTo>
                  <a:pt x="360933" y="720344"/>
                </a:lnTo>
                <a:lnTo>
                  <a:pt x="390397" y="719201"/>
                </a:lnTo>
                <a:lnTo>
                  <a:pt x="447167" y="709803"/>
                </a:lnTo>
                <a:lnTo>
                  <a:pt x="500633" y="692023"/>
                </a:lnTo>
                <a:lnTo>
                  <a:pt x="550037" y="666369"/>
                </a:lnTo>
                <a:lnTo>
                  <a:pt x="594614" y="633476"/>
                </a:lnTo>
                <a:lnTo>
                  <a:pt x="633603" y="594360"/>
                </a:lnTo>
                <a:lnTo>
                  <a:pt x="666369" y="549656"/>
                </a:lnTo>
                <a:lnTo>
                  <a:pt x="692022" y="499999"/>
                </a:lnTo>
                <a:lnTo>
                  <a:pt x="709930" y="446151"/>
                </a:lnTo>
                <a:lnTo>
                  <a:pt x="719201" y="389001"/>
                </a:lnTo>
                <a:lnTo>
                  <a:pt x="720344" y="359410"/>
                </a:lnTo>
                <a:lnTo>
                  <a:pt x="719201" y="329946"/>
                </a:lnTo>
                <a:lnTo>
                  <a:pt x="709930" y="273177"/>
                </a:lnTo>
                <a:lnTo>
                  <a:pt x="692022" y="219710"/>
                </a:lnTo>
                <a:lnTo>
                  <a:pt x="666369" y="170307"/>
                </a:lnTo>
                <a:lnTo>
                  <a:pt x="633603" y="125730"/>
                </a:lnTo>
                <a:lnTo>
                  <a:pt x="594614" y="86741"/>
                </a:lnTo>
                <a:lnTo>
                  <a:pt x="550037" y="53975"/>
                </a:lnTo>
                <a:lnTo>
                  <a:pt x="500633" y="28321"/>
                </a:lnTo>
                <a:lnTo>
                  <a:pt x="447167" y="10414"/>
                </a:lnTo>
                <a:lnTo>
                  <a:pt x="390397" y="1143"/>
                </a:lnTo>
                <a:lnTo>
                  <a:pt x="360933" y="0"/>
                </a:lnTo>
                <a:close/>
              </a:path>
            </a:pathLst>
          </a:custGeom>
          <a:solidFill>
            <a:srgbClr val="46459A"/>
          </a:solidFill>
        </p:spPr>
        <p:txBody>
          <a:bodyPr wrap="square" lIns="0" tIns="0" rIns="0" bIns="0" rtlCol="0"/>
          <a:lstStyle/>
          <a:p/>
        </p:txBody>
      </p:sp>
      <p:sp>
        <p:nvSpPr>
          <p:cNvPr id="131" name="object 134"/>
          <p:cNvSpPr/>
          <p:nvPr/>
        </p:nvSpPr>
        <p:spPr>
          <a:xfrm>
            <a:off x="3101339" y="10901172"/>
            <a:ext cx="509905" cy="745490"/>
          </a:xfrm>
          <a:custGeom>
            <a:avLst/>
            <a:gdLst/>
            <a:ahLst/>
            <a:cxnLst/>
            <a:rect l="l" t="t" r="r" b="b"/>
            <a:pathLst>
              <a:path w="509904" h="745490">
                <a:moveTo>
                  <a:pt x="373252" y="0"/>
                </a:moveTo>
                <a:lnTo>
                  <a:pt x="283210" y="10795"/>
                </a:lnTo>
                <a:lnTo>
                  <a:pt x="227584" y="29210"/>
                </a:lnTo>
                <a:lnTo>
                  <a:pt x="176149" y="55626"/>
                </a:lnTo>
                <a:lnTo>
                  <a:pt x="129921" y="89408"/>
                </a:lnTo>
                <a:lnTo>
                  <a:pt x="89535" y="129667"/>
                </a:lnTo>
                <a:lnTo>
                  <a:pt x="55626" y="175768"/>
                </a:lnTo>
                <a:lnTo>
                  <a:pt x="29210" y="226822"/>
                </a:lnTo>
                <a:lnTo>
                  <a:pt x="10795" y="282321"/>
                </a:lnTo>
                <a:lnTo>
                  <a:pt x="1270" y="341249"/>
                </a:lnTo>
                <a:lnTo>
                  <a:pt x="0" y="371729"/>
                </a:lnTo>
                <a:lnTo>
                  <a:pt x="4826" y="432562"/>
                </a:lnTo>
                <a:lnTo>
                  <a:pt x="18923" y="490093"/>
                </a:lnTo>
                <a:lnTo>
                  <a:pt x="41402" y="543687"/>
                </a:lnTo>
                <a:lnTo>
                  <a:pt x="71755" y="592582"/>
                </a:lnTo>
                <a:lnTo>
                  <a:pt x="108966" y="636016"/>
                </a:lnTo>
                <a:lnTo>
                  <a:pt x="152400" y="673227"/>
                </a:lnTo>
                <a:lnTo>
                  <a:pt x="201295" y="703580"/>
                </a:lnTo>
                <a:lnTo>
                  <a:pt x="254888" y="726059"/>
                </a:lnTo>
                <a:lnTo>
                  <a:pt x="312420" y="740156"/>
                </a:lnTo>
                <a:lnTo>
                  <a:pt x="373252" y="744982"/>
                </a:lnTo>
                <a:lnTo>
                  <a:pt x="403733" y="743712"/>
                </a:lnTo>
                <a:lnTo>
                  <a:pt x="433577" y="740156"/>
                </a:lnTo>
                <a:lnTo>
                  <a:pt x="462661" y="734187"/>
                </a:lnTo>
                <a:lnTo>
                  <a:pt x="490855" y="726059"/>
                </a:lnTo>
                <a:lnTo>
                  <a:pt x="509397" y="719074"/>
                </a:lnTo>
                <a:lnTo>
                  <a:pt x="373252" y="719074"/>
                </a:lnTo>
                <a:lnTo>
                  <a:pt x="330708" y="716534"/>
                </a:lnTo>
                <a:lnTo>
                  <a:pt x="289687" y="709168"/>
                </a:lnTo>
                <a:lnTo>
                  <a:pt x="250444" y="697230"/>
                </a:lnTo>
                <a:lnTo>
                  <a:pt x="213360" y="680847"/>
                </a:lnTo>
                <a:lnTo>
                  <a:pt x="178562" y="660654"/>
                </a:lnTo>
                <a:lnTo>
                  <a:pt x="146304" y="636524"/>
                </a:lnTo>
                <a:lnTo>
                  <a:pt x="117221" y="608711"/>
                </a:lnTo>
                <a:lnTo>
                  <a:pt x="91948" y="577469"/>
                </a:lnTo>
                <a:lnTo>
                  <a:pt x="70358" y="543560"/>
                </a:lnTo>
                <a:lnTo>
                  <a:pt x="52705" y="507111"/>
                </a:lnTo>
                <a:lnTo>
                  <a:pt x="39370" y="468503"/>
                </a:lnTo>
                <a:lnTo>
                  <a:pt x="30353" y="428117"/>
                </a:lnTo>
                <a:lnTo>
                  <a:pt x="26162" y="386080"/>
                </a:lnTo>
                <a:lnTo>
                  <a:pt x="25908" y="371729"/>
                </a:lnTo>
                <a:lnTo>
                  <a:pt x="28448" y="329311"/>
                </a:lnTo>
                <a:lnTo>
                  <a:pt x="35814" y="288544"/>
                </a:lnTo>
                <a:lnTo>
                  <a:pt x="47752" y="249555"/>
                </a:lnTo>
                <a:lnTo>
                  <a:pt x="64008" y="212725"/>
                </a:lnTo>
                <a:lnTo>
                  <a:pt x="84328" y="178308"/>
                </a:lnTo>
                <a:lnTo>
                  <a:pt x="108458" y="146304"/>
                </a:lnTo>
                <a:lnTo>
                  <a:pt x="136271" y="117221"/>
                </a:lnTo>
                <a:lnTo>
                  <a:pt x="167512" y="91948"/>
                </a:lnTo>
                <a:lnTo>
                  <a:pt x="201422" y="70358"/>
                </a:lnTo>
                <a:lnTo>
                  <a:pt x="237871" y="52705"/>
                </a:lnTo>
                <a:lnTo>
                  <a:pt x="276479" y="39243"/>
                </a:lnTo>
                <a:lnTo>
                  <a:pt x="316864" y="30353"/>
                </a:lnTo>
                <a:lnTo>
                  <a:pt x="358901" y="26162"/>
                </a:lnTo>
                <a:lnTo>
                  <a:pt x="373252" y="25908"/>
                </a:lnTo>
                <a:lnTo>
                  <a:pt x="509397" y="25908"/>
                </a:lnTo>
                <a:lnTo>
                  <a:pt x="490855" y="18923"/>
                </a:lnTo>
                <a:lnTo>
                  <a:pt x="462661" y="10795"/>
                </a:lnTo>
                <a:lnTo>
                  <a:pt x="433577" y="4826"/>
                </a:lnTo>
                <a:lnTo>
                  <a:pt x="403733" y="1270"/>
                </a:lnTo>
                <a:lnTo>
                  <a:pt x="373252" y="0"/>
                </a:lnTo>
                <a:close/>
              </a:path>
            </a:pathLst>
          </a:custGeom>
          <a:solidFill>
            <a:srgbClr val="FFFFFF"/>
          </a:solidFill>
        </p:spPr>
        <p:txBody>
          <a:bodyPr wrap="square" lIns="0" tIns="0" rIns="0" bIns="0" rtlCol="0"/>
          <a:lstStyle/>
          <a:p/>
        </p:txBody>
      </p:sp>
      <p:sp>
        <p:nvSpPr>
          <p:cNvPr id="132" name="object 135"/>
          <p:cNvSpPr/>
          <p:nvPr/>
        </p:nvSpPr>
        <p:spPr>
          <a:xfrm>
            <a:off x="3474592" y="10927080"/>
            <a:ext cx="372110" cy="693420"/>
          </a:xfrm>
          <a:custGeom>
            <a:avLst/>
            <a:gdLst/>
            <a:ahLst/>
            <a:cxnLst/>
            <a:rect l="l" t="t" r="r" b="b"/>
            <a:pathLst>
              <a:path w="372110" h="693420">
                <a:moveTo>
                  <a:pt x="136144" y="0"/>
                </a:moveTo>
                <a:lnTo>
                  <a:pt x="0" y="0"/>
                </a:lnTo>
                <a:lnTo>
                  <a:pt x="41910" y="2539"/>
                </a:lnTo>
                <a:lnTo>
                  <a:pt x="82550" y="9906"/>
                </a:lnTo>
                <a:lnTo>
                  <a:pt x="121539" y="21844"/>
                </a:lnTo>
                <a:lnTo>
                  <a:pt x="158496" y="38100"/>
                </a:lnTo>
                <a:lnTo>
                  <a:pt x="193294" y="58420"/>
                </a:lnTo>
                <a:lnTo>
                  <a:pt x="225425" y="82550"/>
                </a:lnTo>
                <a:lnTo>
                  <a:pt x="254508" y="110236"/>
                </a:lnTo>
                <a:lnTo>
                  <a:pt x="279781" y="141350"/>
                </a:lnTo>
                <a:lnTo>
                  <a:pt x="301371" y="175133"/>
                </a:lnTo>
                <a:lnTo>
                  <a:pt x="319024" y="211200"/>
                </a:lnTo>
                <a:lnTo>
                  <a:pt x="332359" y="249427"/>
                </a:lnTo>
                <a:lnTo>
                  <a:pt x="341376" y="289560"/>
                </a:lnTo>
                <a:lnTo>
                  <a:pt x="345567" y="331470"/>
                </a:lnTo>
                <a:lnTo>
                  <a:pt x="345821" y="345821"/>
                </a:lnTo>
                <a:lnTo>
                  <a:pt x="344678" y="374269"/>
                </a:lnTo>
                <a:lnTo>
                  <a:pt x="338963" y="415925"/>
                </a:lnTo>
                <a:lnTo>
                  <a:pt x="328422" y="455675"/>
                </a:lnTo>
                <a:lnTo>
                  <a:pt x="313563" y="493649"/>
                </a:lnTo>
                <a:lnTo>
                  <a:pt x="294513" y="529209"/>
                </a:lnTo>
                <a:lnTo>
                  <a:pt x="271653" y="562356"/>
                </a:lnTo>
                <a:lnTo>
                  <a:pt x="245237" y="592582"/>
                </a:lnTo>
                <a:lnTo>
                  <a:pt x="215011" y="618998"/>
                </a:lnTo>
                <a:lnTo>
                  <a:pt x="181991" y="641858"/>
                </a:lnTo>
                <a:lnTo>
                  <a:pt x="146431" y="660908"/>
                </a:lnTo>
                <a:lnTo>
                  <a:pt x="108712" y="675766"/>
                </a:lnTo>
                <a:lnTo>
                  <a:pt x="69215" y="686308"/>
                </a:lnTo>
                <a:lnTo>
                  <a:pt x="28067" y="692023"/>
                </a:lnTo>
                <a:lnTo>
                  <a:pt x="0" y="693165"/>
                </a:lnTo>
                <a:lnTo>
                  <a:pt x="136144" y="693165"/>
                </a:lnTo>
                <a:lnTo>
                  <a:pt x="195961" y="663448"/>
                </a:lnTo>
                <a:lnTo>
                  <a:pt x="242062" y="629538"/>
                </a:lnTo>
                <a:lnTo>
                  <a:pt x="282321" y="589152"/>
                </a:lnTo>
                <a:lnTo>
                  <a:pt x="316103" y="542925"/>
                </a:lnTo>
                <a:lnTo>
                  <a:pt x="342519" y="491489"/>
                </a:lnTo>
                <a:lnTo>
                  <a:pt x="360934" y="435863"/>
                </a:lnTo>
                <a:lnTo>
                  <a:pt x="370459" y="376554"/>
                </a:lnTo>
                <a:lnTo>
                  <a:pt x="371729" y="345821"/>
                </a:lnTo>
                <a:lnTo>
                  <a:pt x="366903" y="285496"/>
                </a:lnTo>
                <a:lnTo>
                  <a:pt x="352806" y="228219"/>
                </a:lnTo>
                <a:lnTo>
                  <a:pt x="330327" y="174878"/>
                </a:lnTo>
                <a:lnTo>
                  <a:pt x="300101" y="126111"/>
                </a:lnTo>
                <a:lnTo>
                  <a:pt x="263017" y="82803"/>
                </a:lnTo>
                <a:lnTo>
                  <a:pt x="219710" y="45720"/>
                </a:lnTo>
                <a:lnTo>
                  <a:pt x="170942" y="15494"/>
                </a:lnTo>
                <a:lnTo>
                  <a:pt x="136144" y="0"/>
                </a:lnTo>
                <a:close/>
              </a:path>
            </a:pathLst>
          </a:custGeom>
          <a:solidFill>
            <a:srgbClr val="FFFFFF"/>
          </a:solidFill>
        </p:spPr>
        <p:txBody>
          <a:bodyPr wrap="square" lIns="0" tIns="0" rIns="0" bIns="0" rtlCol="0"/>
          <a:lstStyle/>
          <a:p/>
        </p:txBody>
      </p:sp>
      <p:sp>
        <p:nvSpPr>
          <p:cNvPr id="133" name="object 136"/>
          <p:cNvSpPr/>
          <p:nvPr/>
        </p:nvSpPr>
        <p:spPr>
          <a:xfrm>
            <a:off x="4020311" y="9566147"/>
            <a:ext cx="719455" cy="719455"/>
          </a:xfrm>
          <a:custGeom>
            <a:avLst/>
            <a:gdLst/>
            <a:ahLst/>
            <a:cxnLst/>
            <a:rect l="l" t="t" r="r" b="b"/>
            <a:pathLst>
              <a:path w="719454" h="719454">
                <a:moveTo>
                  <a:pt x="359537" y="0"/>
                </a:moveTo>
                <a:lnTo>
                  <a:pt x="273303" y="10540"/>
                </a:lnTo>
                <a:lnTo>
                  <a:pt x="219837" y="28320"/>
                </a:lnTo>
                <a:lnTo>
                  <a:pt x="170434" y="53975"/>
                </a:lnTo>
                <a:lnTo>
                  <a:pt x="125729" y="86740"/>
                </a:lnTo>
                <a:lnTo>
                  <a:pt x="86740" y="125729"/>
                </a:lnTo>
                <a:lnTo>
                  <a:pt x="53975" y="170433"/>
                </a:lnTo>
                <a:lnTo>
                  <a:pt x="28321" y="219836"/>
                </a:lnTo>
                <a:lnTo>
                  <a:pt x="10540" y="273303"/>
                </a:lnTo>
                <a:lnTo>
                  <a:pt x="1142" y="330200"/>
                </a:lnTo>
                <a:lnTo>
                  <a:pt x="0" y="359536"/>
                </a:lnTo>
                <a:lnTo>
                  <a:pt x="4699" y="417829"/>
                </a:lnTo>
                <a:lnTo>
                  <a:pt x="18414" y="473075"/>
                </a:lnTo>
                <a:lnTo>
                  <a:pt x="40259" y="524636"/>
                </a:lnTo>
                <a:lnTo>
                  <a:pt x="69468" y="571753"/>
                </a:lnTo>
                <a:lnTo>
                  <a:pt x="105537" y="613663"/>
                </a:lnTo>
                <a:lnTo>
                  <a:pt x="147447" y="649731"/>
                </a:lnTo>
                <a:lnTo>
                  <a:pt x="194563" y="678941"/>
                </a:lnTo>
                <a:lnTo>
                  <a:pt x="246125" y="700785"/>
                </a:lnTo>
                <a:lnTo>
                  <a:pt x="301371" y="714501"/>
                </a:lnTo>
                <a:lnTo>
                  <a:pt x="359537" y="719201"/>
                </a:lnTo>
                <a:lnTo>
                  <a:pt x="389254" y="718057"/>
                </a:lnTo>
                <a:lnTo>
                  <a:pt x="446404" y="708659"/>
                </a:lnTo>
                <a:lnTo>
                  <a:pt x="499999" y="690879"/>
                </a:lnTo>
                <a:lnTo>
                  <a:pt x="549528" y="665226"/>
                </a:lnTo>
                <a:lnTo>
                  <a:pt x="593978" y="632459"/>
                </a:lnTo>
                <a:lnTo>
                  <a:pt x="632967" y="593470"/>
                </a:lnTo>
                <a:lnTo>
                  <a:pt x="665607" y="548766"/>
                </a:lnTo>
                <a:lnTo>
                  <a:pt x="691134" y="499363"/>
                </a:lnTo>
                <a:lnTo>
                  <a:pt x="708787" y="445896"/>
                </a:lnTo>
                <a:lnTo>
                  <a:pt x="718058" y="389000"/>
                </a:lnTo>
                <a:lnTo>
                  <a:pt x="719201" y="359536"/>
                </a:lnTo>
                <a:lnTo>
                  <a:pt x="718058" y="330200"/>
                </a:lnTo>
                <a:lnTo>
                  <a:pt x="708787" y="273303"/>
                </a:lnTo>
                <a:lnTo>
                  <a:pt x="691134" y="219836"/>
                </a:lnTo>
                <a:lnTo>
                  <a:pt x="665607" y="170433"/>
                </a:lnTo>
                <a:lnTo>
                  <a:pt x="632967" y="125729"/>
                </a:lnTo>
                <a:lnTo>
                  <a:pt x="593978" y="86740"/>
                </a:lnTo>
                <a:lnTo>
                  <a:pt x="549528" y="53975"/>
                </a:lnTo>
                <a:lnTo>
                  <a:pt x="499999" y="28320"/>
                </a:lnTo>
                <a:lnTo>
                  <a:pt x="446404" y="10540"/>
                </a:lnTo>
                <a:lnTo>
                  <a:pt x="389254" y="1142"/>
                </a:lnTo>
                <a:lnTo>
                  <a:pt x="359537" y="0"/>
                </a:lnTo>
                <a:close/>
              </a:path>
            </a:pathLst>
          </a:custGeom>
          <a:solidFill>
            <a:srgbClr val="769D3A"/>
          </a:solidFill>
        </p:spPr>
        <p:txBody>
          <a:bodyPr wrap="square" lIns="0" tIns="0" rIns="0" bIns="0" rtlCol="0"/>
          <a:lstStyle/>
          <a:p/>
        </p:txBody>
      </p:sp>
      <p:sp>
        <p:nvSpPr>
          <p:cNvPr id="134" name="object 137"/>
          <p:cNvSpPr/>
          <p:nvPr/>
        </p:nvSpPr>
        <p:spPr>
          <a:xfrm>
            <a:off x="4008120" y="9552432"/>
            <a:ext cx="508000" cy="746760"/>
          </a:xfrm>
          <a:custGeom>
            <a:avLst/>
            <a:gdLst/>
            <a:ahLst/>
            <a:cxnLst/>
            <a:rect l="l" t="t" r="r" b="b"/>
            <a:pathLst>
              <a:path w="508000" h="746759">
                <a:moveTo>
                  <a:pt x="371728" y="0"/>
                </a:moveTo>
                <a:lnTo>
                  <a:pt x="282320" y="10922"/>
                </a:lnTo>
                <a:lnTo>
                  <a:pt x="226821" y="29463"/>
                </a:lnTo>
                <a:lnTo>
                  <a:pt x="175767" y="56007"/>
                </a:lnTo>
                <a:lnTo>
                  <a:pt x="129666" y="90043"/>
                </a:lnTo>
                <a:lnTo>
                  <a:pt x="89407" y="130556"/>
                </a:lnTo>
                <a:lnTo>
                  <a:pt x="55625" y="176911"/>
                </a:lnTo>
                <a:lnTo>
                  <a:pt x="29209" y="228219"/>
                </a:lnTo>
                <a:lnTo>
                  <a:pt x="10794" y="283845"/>
                </a:lnTo>
                <a:lnTo>
                  <a:pt x="1269" y="342773"/>
                </a:lnTo>
                <a:lnTo>
                  <a:pt x="0" y="373380"/>
                </a:lnTo>
                <a:lnTo>
                  <a:pt x="4825" y="433832"/>
                </a:lnTo>
                <a:lnTo>
                  <a:pt x="18922" y="491236"/>
                </a:lnTo>
                <a:lnTo>
                  <a:pt x="41401" y="544702"/>
                </a:lnTo>
                <a:lnTo>
                  <a:pt x="71627" y="593725"/>
                </a:lnTo>
                <a:lnTo>
                  <a:pt x="108712" y="637159"/>
                </a:lnTo>
                <a:lnTo>
                  <a:pt x="152018" y="674624"/>
                </a:lnTo>
                <a:lnTo>
                  <a:pt x="200787" y="704976"/>
                </a:lnTo>
                <a:lnTo>
                  <a:pt x="254126" y="727710"/>
                </a:lnTo>
                <a:lnTo>
                  <a:pt x="311403" y="741807"/>
                </a:lnTo>
                <a:lnTo>
                  <a:pt x="371728" y="746760"/>
                </a:lnTo>
                <a:lnTo>
                  <a:pt x="402335" y="745489"/>
                </a:lnTo>
                <a:lnTo>
                  <a:pt x="432180" y="741807"/>
                </a:lnTo>
                <a:lnTo>
                  <a:pt x="461263" y="735838"/>
                </a:lnTo>
                <a:lnTo>
                  <a:pt x="489584" y="727710"/>
                </a:lnTo>
                <a:lnTo>
                  <a:pt x="507618" y="720851"/>
                </a:lnTo>
                <a:lnTo>
                  <a:pt x="371728" y="720851"/>
                </a:lnTo>
                <a:lnTo>
                  <a:pt x="329183" y="718185"/>
                </a:lnTo>
                <a:lnTo>
                  <a:pt x="288289" y="710564"/>
                </a:lnTo>
                <a:lnTo>
                  <a:pt x="249046" y="698246"/>
                </a:lnTo>
                <a:lnTo>
                  <a:pt x="212089" y="681736"/>
                </a:lnTo>
                <a:lnTo>
                  <a:pt x="177672" y="661035"/>
                </a:lnTo>
                <a:lnTo>
                  <a:pt x="145922" y="636777"/>
                </a:lnTo>
                <a:lnTo>
                  <a:pt x="117220" y="609219"/>
                </a:lnTo>
                <a:lnTo>
                  <a:pt x="91820" y="578485"/>
                </a:lnTo>
                <a:lnTo>
                  <a:pt x="69976" y="544830"/>
                </a:lnTo>
                <a:lnTo>
                  <a:pt x="51942" y="508635"/>
                </a:lnTo>
                <a:lnTo>
                  <a:pt x="38226" y="470154"/>
                </a:lnTo>
                <a:lnTo>
                  <a:pt x="28955" y="429768"/>
                </a:lnTo>
                <a:lnTo>
                  <a:pt x="24637" y="387731"/>
                </a:lnTo>
                <a:lnTo>
                  <a:pt x="24383" y="373380"/>
                </a:lnTo>
                <a:lnTo>
                  <a:pt x="27050" y="330835"/>
                </a:lnTo>
                <a:lnTo>
                  <a:pt x="34670" y="289813"/>
                </a:lnTo>
                <a:lnTo>
                  <a:pt x="46862" y="250698"/>
                </a:lnTo>
                <a:lnTo>
                  <a:pt x="63500" y="213741"/>
                </a:lnTo>
                <a:lnTo>
                  <a:pt x="84200" y="179197"/>
                </a:lnTo>
                <a:lnTo>
                  <a:pt x="108457" y="147447"/>
                </a:lnTo>
                <a:lnTo>
                  <a:pt x="136016" y="118872"/>
                </a:lnTo>
                <a:lnTo>
                  <a:pt x="166750" y="93345"/>
                </a:lnTo>
                <a:lnTo>
                  <a:pt x="200278" y="71500"/>
                </a:lnTo>
                <a:lnTo>
                  <a:pt x="236474" y="53467"/>
                </a:lnTo>
                <a:lnTo>
                  <a:pt x="274954" y="39750"/>
                </a:lnTo>
                <a:lnTo>
                  <a:pt x="315340" y="30480"/>
                </a:lnTo>
                <a:lnTo>
                  <a:pt x="357377" y="26162"/>
                </a:lnTo>
                <a:lnTo>
                  <a:pt x="371728" y="25908"/>
                </a:lnTo>
                <a:lnTo>
                  <a:pt x="507618" y="25908"/>
                </a:lnTo>
                <a:lnTo>
                  <a:pt x="489584" y="19050"/>
                </a:lnTo>
                <a:lnTo>
                  <a:pt x="461263" y="10922"/>
                </a:lnTo>
                <a:lnTo>
                  <a:pt x="432180" y="4952"/>
                </a:lnTo>
                <a:lnTo>
                  <a:pt x="402335" y="1270"/>
                </a:lnTo>
                <a:lnTo>
                  <a:pt x="371728" y="0"/>
                </a:lnTo>
                <a:close/>
              </a:path>
            </a:pathLst>
          </a:custGeom>
          <a:solidFill>
            <a:srgbClr val="FFFFFF"/>
          </a:solidFill>
        </p:spPr>
        <p:txBody>
          <a:bodyPr wrap="square" lIns="0" tIns="0" rIns="0" bIns="0" rtlCol="0"/>
          <a:lstStyle/>
          <a:p/>
        </p:txBody>
      </p:sp>
      <p:sp>
        <p:nvSpPr>
          <p:cNvPr id="135" name="object 138"/>
          <p:cNvSpPr/>
          <p:nvPr/>
        </p:nvSpPr>
        <p:spPr>
          <a:xfrm>
            <a:off x="4379848" y="9578340"/>
            <a:ext cx="373380" cy="695325"/>
          </a:xfrm>
          <a:custGeom>
            <a:avLst/>
            <a:gdLst/>
            <a:ahLst/>
            <a:cxnLst/>
            <a:rect l="l" t="t" r="r" b="b"/>
            <a:pathLst>
              <a:path w="373379" h="695325">
                <a:moveTo>
                  <a:pt x="135889" y="0"/>
                </a:moveTo>
                <a:lnTo>
                  <a:pt x="0" y="0"/>
                </a:lnTo>
                <a:lnTo>
                  <a:pt x="42545" y="2666"/>
                </a:lnTo>
                <a:lnTo>
                  <a:pt x="83438" y="10286"/>
                </a:lnTo>
                <a:lnTo>
                  <a:pt x="122681" y="22605"/>
                </a:lnTo>
                <a:lnTo>
                  <a:pt x="159638" y="39115"/>
                </a:lnTo>
                <a:lnTo>
                  <a:pt x="194055" y="59816"/>
                </a:lnTo>
                <a:lnTo>
                  <a:pt x="225805" y="84073"/>
                </a:lnTo>
                <a:lnTo>
                  <a:pt x="254635" y="111632"/>
                </a:lnTo>
                <a:lnTo>
                  <a:pt x="280415" y="142366"/>
                </a:lnTo>
                <a:lnTo>
                  <a:pt x="302387" y="176021"/>
                </a:lnTo>
                <a:lnTo>
                  <a:pt x="320293" y="212216"/>
                </a:lnTo>
                <a:lnTo>
                  <a:pt x="333883" y="250697"/>
                </a:lnTo>
                <a:lnTo>
                  <a:pt x="342900" y="291083"/>
                </a:lnTo>
                <a:lnTo>
                  <a:pt x="347090" y="333120"/>
                </a:lnTo>
                <a:lnTo>
                  <a:pt x="347345" y="347471"/>
                </a:lnTo>
                <a:lnTo>
                  <a:pt x="346201" y="376046"/>
                </a:lnTo>
                <a:lnTo>
                  <a:pt x="340360" y="417575"/>
                </a:lnTo>
                <a:lnTo>
                  <a:pt x="329818" y="457326"/>
                </a:lnTo>
                <a:lnTo>
                  <a:pt x="314833" y="495045"/>
                </a:lnTo>
                <a:lnTo>
                  <a:pt x="295528" y="530478"/>
                </a:lnTo>
                <a:lnTo>
                  <a:pt x="272288" y="563117"/>
                </a:lnTo>
                <a:lnTo>
                  <a:pt x="245237" y="592835"/>
                </a:lnTo>
                <a:lnTo>
                  <a:pt x="215518" y="619378"/>
                </a:lnTo>
                <a:lnTo>
                  <a:pt x="182879" y="642492"/>
                </a:lnTo>
                <a:lnTo>
                  <a:pt x="147574" y="661796"/>
                </a:lnTo>
                <a:lnTo>
                  <a:pt x="109854" y="677036"/>
                </a:lnTo>
                <a:lnTo>
                  <a:pt x="69976" y="687831"/>
                </a:lnTo>
                <a:lnTo>
                  <a:pt x="28448" y="693800"/>
                </a:lnTo>
                <a:lnTo>
                  <a:pt x="0" y="694943"/>
                </a:lnTo>
                <a:lnTo>
                  <a:pt x="135889" y="694943"/>
                </a:lnTo>
                <a:lnTo>
                  <a:pt x="196341" y="664844"/>
                </a:lnTo>
                <a:lnTo>
                  <a:pt x="242697" y="630808"/>
                </a:lnTo>
                <a:lnTo>
                  <a:pt x="283210" y="590295"/>
                </a:lnTo>
                <a:lnTo>
                  <a:pt x="317246" y="543940"/>
                </a:lnTo>
                <a:lnTo>
                  <a:pt x="343915" y="492632"/>
                </a:lnTo>
                <a:lnTo>
                  <a:pt x="362330" y="437006"/>
                </a:lnTo>
                <a:lnTo>
                  <a:pt x="371983" y="378078"/>
                </a:lnTo>
                <a:lnTo>
                  <a:pt x="373252" y="347471"/>
                </a:lnTo>
                <a:lnTo>
                  <a:pt x="368300" y="287019"/>
                </a:lnTo>
                <a:lnTo>
                  <a:pt x="354202" y="229615"/>
                </a:lnTo>
                <a:lnTo>
                  <a:pt x="331470" y="176148"/>
                </a:lnTo>
                <a:lnTo>
                  <a:pt x="301116" y="127126"/>
                </a:lnTo>
                <a:lnTo>
                  <a:pt x="263778" y="83565"/>
                </a:lnTo>
                <a:lnTo>
                  <a:pt x="220217" y="46227"/>
                </a:lnTo>
                <a:lnTo>
                  <a:pt x="171323" y="15874"/>
                </a:lnTo>
                <a:lnTo>
                  <a:pt x="135889" y="0"/>
                </a:lnTo>
                <a:close/>
              </a:path>
            </a:pathLst>
          </a:custGeom>
          <a:solidFill>
            <a:srgbClr val="FFFFFF"/>
          </a:solidFill>
        </p:spPr>
        <p:txBody>
          <a:bodyPr wrap="square" lIns="0" tIns="0" rIns="0" bIns="0" rtlCol="0"/>
          <a:lstStyle/>
          <a:p/>
        </p:txBody>
      </p:sp>
      <p:sp>
        <p:nvSpPr>
          <p:cNvPr id="136" name="object 139"/>
          <p:cNvSpPr/>
          <p:nvPr/>
        </p:nvSpPr>
        <p:spPr>
          <a:xfrm>
            <a:off x="6010655" y="9566147"/>
            <a:ext cx="720725" cy="719455"/>
          </a:xfrm>
          <a:custGeom>
            <a:avLst/>
            <a:gdLst/>
            <a:ahLst/>
            <a:cxnLst/>
            <a:rect l="l" t="t" r="r" b="b"/>
            <a:pathLst>
              <a:path w="720725" h="719454">
                <a:moveTo>
                  <a:pt x="359410" y="0"/>
                </a:moveTo>
                <a:lnTo>
                  <a:pt x="273177" y="10540"/>
                </a:lnTo>
                <a:lnTo>
                  <a:pt x="219710" y="28320"/>
                </a:lnTo>
                <a:lnTo>
                  <a:pt x="170307" y="53975"/>
                </a:lnTo>
                <a:lnTo>
                  <a:pt x="125730" y="86740"/>
                </a:lnTo>
                <a:lnTo>
                  <a:pt x="86741" y="125729"/>
                </a:lnTo>
                <a:lnTo>
                  <a:pt x="53975" y="170433"/>
                </a:lnTo>
                <a:lnTo>
                  <a:pt x="28321" y="219836"/>
                </a:lnTo>
                <a:lnTo>
                  <a:pt x="10414" y="273303"/>
                </a:lnTo>
                <a:lnTo>
                  <a:pt x="1143" y="330200"/>
                </a:lnTo>
                <a:lnTo>
                  <a:pt x="0" y="359536"/>
                </a:lnTo>
                <a:lnTo>
                  <a:pt x="4699" y="417829"/>
                </a:lnTo>
                <a:lnTo>
                  <a:pt x="18415" y="473075"/>
                </a:lnTo>
                <a:lnTo>
                  <a:pt x="40259" y="524636"/>
                </a:lnTo>
                <a:lnTo>
                  <a:pt x="69469" y="571753"/>
                </a:lnTo>
                <a:lnTo>
                  <a:pt x="105410" y="613663"/>
                </a:lnTo>
                <a:lnTo>
                  <a:pt x="147320" y="649731"/>
                </a:lnTo>
                <a:lnTo>
                  <a:pt x="194437" y="678941"/>
                </a:lnTo>
                <a:lnTo>
                  <a:pt x="245999" y="700785"/>
                </a:lnTo>
                <a:lnTo>
                  <a:pt x="301244" y="714501"/>
                </a:lnTo>
                <a:lnTo>
                  <a:pt x="359410" y="719201"/>
                </a:lnTo>
                <a:lnTo>
                  <a:pt x="389001" y="718057"/>
                </a:lnTo>
                <a:lnTo>
                  <a:pt x="446151" y="708659"/>
                </a:lnTo>
                <a:lnTo>
                  <a:pt x="499999" y="690879"/>
                </a:lnTo>
                <a:lnTo>
                  <a:pt x="549655" y="665226"/>
                </a:lnTo>
                <a:lnTo>
                  <a:pt x="594360" y="632459"/>
                </a:lnTo>
                <a:lnTo>
                  <a:pt x="633476" y="593470"/>
                </a:lnTo>
                <a:lnTo>
                  <a:pt x="666369" y="548766"/>
                </a:lnTo>
                <a:lnTo>
                  <a:pt x="692023" y="499363"/>
                </a:lnTo>
                <a:lnTo>
                  <a:pt x="709802" y="445896"/>
                </a:lnTo>
                <a:lnTo>
                  <a:pt x="719201" y="389000"/>
                </a:lnTo>
                <a:lnTo>
                  <a:pt x="720344" y="359536"/>
                </a:lnTo>
                <a:lnTo>
                  <a:pt x="719201" y="330200"/>
                </a:lnTo>
                <a:lnTo>
                  <a:pt x="709802" y="273303"/>
                </a:lnTo>
                <a:lnTo>
                  <a:pt x="692023" y="219836"/>
                </a:lnTo>
                <a:lnTo>
                  <a:pt x="666369" y="170433"/>
                </a:lnTo>
                <a:lnTo>
                  <a:pt x="633476" y="125729"/>
                </a:lnTo>
                <a:lnTo>
                  <a:pt x="594360" y="86740"/>
                </a:lnTo>
                <a:lnTo>
                  <a:pt x="549655" y="53975"/>
                </a:lnTo>
                <a:lnTo>
                  <a:pt x="499999" y="28320"/>
                </a:lnTo>
                <a:lnTo>
                  <a:pt x="446151" y="10540"/>
                </a:lnTo>
                <a:lnTo>
                  <a:pt x="389001" y="1142"/>
                </a:lnTo>
                <a:lnTo>
                  <a:pt x="359410" y="0"/>
                </a:lnTo>
                <a:close/>
              </a:path>
            </a:pathLst>
          </a:custGeom>
          <a:solidFill>
            <a:srgbClr val="A15E39"/>
          </a:solidFill>
        </p:spPr>
        <p:txBody>
          <a:bodyPr wrap="square" lIns="0" tIns="0" rIns="0" bIns="0" rtlCol="0"/>
          <a:lstStyle/>
          <a:p/>
        </p:txBody>
      </p:sp>
      <p:sp>
        <p:nvSpPr>
          <p:cNvPr id="137" name="object 140"/>
          <p:cNvSpPr/>
          <p:nvPr/>
        </p:nvSpPr>
        <p:spPr>
          <a:xfrm>
            <a:off x="5998464" y="9552432"/>
            <a:ext cx="508634" cy="746760"/>
          </a:xfrm>
          <a:custGeom>
            <a:avLst/>
            <a:gdLst/>
            <a:ahLst/>
            <a:cxnLst/>
            <a:rect l="l" t="t" r="r" b="b"/>
            <a:pathLst>
              <a:path w="508634" h="746759">
                <a:moveTo>
                  <a:pt x="371728" y="0"/>
                </a:moveTo>
                <a:lnTo>
                  <a:pt x="282321" y="10922"/>
                </a:lnTo>
                <a:lnTo>
                  <a:pt x="226822" y="29463"/>
                </a:lnTo>
                <a:lnTo>
                  <a:pt x="175768" y="56007"/>
                </a:lnTo>
                <a:lnTo>
                  <a:pt x="129666" y="90043"/>
                </a:lnTo>
                <a:lnTo>
                  <a:pt x="89408" y="130556"/>
                </a:lnTo>
                <a:lnTo>
                  <a:pt x="55625" y="176911"/>
                </a:lnTo>
                <a:lnTo>
                  <a:pt x="29210" y="228219"/>
                </a:lnTo>
                <a:lnTo>
                  <a:pt x="10795" y="283845"/>
                </a:lnTo>
                <a:lnTo>
                  <a:pt x="1270" y="342773"/>
                </a:lnTo>
                <a:lnTo>
                  <a:pt x="0" y="373380"/>
                </a:lnTo>
                <a:lnTo>
                  <a:pt x="4825" y="433832"/>
                </a:lnTo>
                <a:lnTo>
                  <a:pt x="18923" y="491236"/>
                </a:lnTo>
                <a:lnTo>
                  <a:pt x="41401" y="544702"/>
                </a:lnTo>
                <a:lnTo>
                  <a:pt x="71627" y="593725"/>
                </a:lnTo>
                <a:lnTo>
                  <a:pt x="108712" y="637159"/>
                </a:lnTo>
                <a:lnTo>
                  <a:pt x="152019" y="674624"/>
                </a:lnTo>
                <a:lnTo>
                  <a:pt x="200787" y="704976"/>
                </a:lnTo>
                <a:lnTo>
                  <a:pt x="254126" y="727710"/>
                </a:lnTo>
                <a:lnTo>
                  <a:pt x="311403" y="741807"/>
                </a:lnTo>
                <a:lnTo>
                  <a:pt x="371728" y="746760"/>
                </a:lnTo>
                <a:lnTo>
                  <a:pt x="402463" y="745489"/>
                </a:lnTo>
                <a:lnTo>
                  <a:pt x="432562" y="741807"/>
                </a:lnTo>
                <a:lnTo>
                  <a:pt x="461772" y="735838"/>
                </a:lnTo>
                <a:lnTo>
                  <a:pt x="490093" y="727710"/>
                </a:lnTo>
                <a:lnTo>
                  <a:pt x="508127" y="720851"/>
                </a:lnTo>
                <a:lnTo>
                  <a:pt x="371728" y="720851"/>
                </a:lnTo>
                <a:lnTo>
                  <a:pt x="329819" y="718185"/>
                </a:lnTo>
                <a:lnTo>
                  <a:pt x="289178" y="710564"/>
                </a:lnTo>
                <a:lnTo>
                  <a:pt x="250189" y="698246"/>
                </a:lnTo>
                <a:lnTo>
                  <a:pt x="213233" y="681736"/>
                </a:lnTo>
                <a:lnTo>
                  <a:pt x="178435" y="661035"/>
                </a:lnTo>
                <a:lnTo>
                  <a:pt x="146303" y="636777"/>
                </a:lnTo>
                <a:lnTo>
                  <a:pt x="117221" y="609219"/>
                </a:lnTo>
                <a:lnTo>
                  <a:pt x="91948" y="578485"/>
                </a:lnTo>
                <a:lnTo>
                  <a:pt x="70358" y="544830"/>
                </a:lnTo>
                <a:lnTo>
                  <a:pt x="52705" y="508635"/>
                </a:lnTo>
                <a:lnTo>
                  <a:pt x="39370" y="470154"/>
                </a:lnTo>
                <a:lnTo>
                  <a:pt x="30352" y="429768"/>
                </a:lnTo>
                <a:lnTo>
                  <a:pt x="26162" y="387731"/>
                </a:lnTo>
                <a:lnTo>
                  <a:pt x="25908" y="373380"/>
                </a:lnTo>
                <a:lnTo>
                  <a:pt x="28448" y="330835"/>
                </a:lnTo>
                <a:lnTo>
                  <a:pt x="35813" y="289813"/>
                </a:lnTo>
                <a:lnTo>
                  <a:pt x="47751" y="250698"/>
                </a:lnTo>
                <a:lnTo>
                  <a:pt x="64008" y="213741"/>
                </a:lnTo>
                <a:lnTo>
                  <a:pt x="84327" y="179197"/>
                </a:lnTo>
                <a:lnTo>
                  <a:pt x="108458" y="147447"/>
                </a:lnTo>
                <a:lnTo>
                  <a:pt x="136144" y="118872"/>
                </a:lnTo>
                <a:lnTo>
                  <a:pt x="167259" y="93345"/>
                </a:lnTo>
                <a:lnTo>
                  <a:pt x="201040" y="71500"/>
                </a:lnTo>
                <a:lnTo>
                  <a:pt x="237109" y="53467"/>
                </a:lnTo>
                <a:lnTo>
                  <a:pt x="275336" y="39750"/>
                </a:lnTo>
                <a:lnTo>
                  <a:pt x="315468" y="30480"/>
                </a:lnTo>
                <a:lnTo>
                  <a:pt x="357377" y="26162"/>
                </a:lnTo>
                <a:lnTo>
                  <a:pt x="371728" y="25908"/>
                </a:lnTo>
                <a:lnTo>
                  <a:pt x="508127" y="25908"/>
                </a:lnTo>
                <a:lnTo>
                  <a:pt x="490093" y="19050"/>
                </a:lnTo>
                <a:lnTo>
                  <a:pt x="461772" y="10922"/>
                </a:lnTo>
                <a:lnTo>
                  <a:pt x="432562" y="4952"/>
                </a:lnTo>
                <a:lnTo>
                  <a:pt x="402463" y="1270"/>
                </a:lnTo>
                <a:lnTo>
                  <a:pt x="371728" y="0"/>
                </a:lnTo>
                <a:close/>
              </a:path>
            </a:pathLst>
          </a:custGeom>
          <a:solidFill>
            <a:srgbClr val="FFFFFF"/>
          </a:solidFill>
        </p:spPr>
        <p:txBody>
          <a:bodyPr wrap="square" lIns="0" tIns="0" rIns="0" bIns="0" rtlCol="0"/>
          <a:lstStyle/>
          <a:p/>
        </p:txBody>
      </p:sp>
      <p:sp>
        <p:nvSpPr>
          <p:cNvPr id="138" name="object 141"/>
          <p:cNvSpPr/>
          <p:nvPr/>
        </p:nvSpPr>
        <p:spPr>
          <a:xfrm>
            <a:off x="6370192" y="9578340"/>
            <a:ext cx="373380" cy="695325"/>
          </a:xfrm>
          <a:custGeom>
            <a:avLst/>
            <a:gdLst/>
            <a:ahLst/>
            <a:cxnLst/>
            <a:rect l="l" t="t" r="r" b="b"/>
            <a:pathLst>
              <a:path w="373379" h="695325">
                <a:moveTo>
                  <a:pt x="136398" y="0"/>
                </a:moveTo>
                <a:lnTo>
                  <a:pt x="0" y="0"/>
                </a:lnTo>
                <a:lnTo>
                  <a:pt x="42545" y="2666"/>
                </a:lnTo>
                <a:lnTo>
                  <a:pt x="83566" y="10286"/>
                </a:lnTo>
                <a:lnTo>
                  <a:pt x="122809" y="22605"/>
                </a:lnTo>
                <a:lnTo>
                  <a:pt x="159892" y="39115"/>
                </a:lnTo>
                <a:lnTo>
                  <a:pt x="194690" y="59816"/>
                </a:lnTo>
                <a:lnTo>
                  <a:pt x="226949" y="84073"/>
                </a:lnTo>
                <a:lnTo>
                  <a:pt x="256032" y="111632"/>
                </a:lnTo>
                <a:lnTo>
                  <a:pt x="281305" y="142366"/>
                </a:lnTo>
                <a:lnTo>
                  <a:pt x="302895" y="176021"/>
                </a:lnTo>
                <a:lnTo>
                  <a:pt x="320548" y="212216"/>
                </a:lnTo>
                <a:lnTo>
                  <a:pt x="333883" y="250697"/>
                </a:lnTo>
                <a:lnTo>
                  <a:pt x="342900" y="291083"/>
                </a:lnTo>
                <a:lnTo>
                  <a:pt x="347090" y="333120"/>
                </a:lnTo>
                <a:lnTo>
                  <a:pt x="347345" y="347471"/>
                </a:lnTo>
                <a:lnTo>
                  <a:pt x="346202" y="376046"/>
                </a:lnTo>
                <a:lnTo>
                  <a:pt x="340487" y="417575"/>
                </a:lnTo>
                <a:lnTo>
                  <a:pt x="329946" y="457326"/>
                </a:lnTo>
                <a:lnTo>
                  <a:pt x="315087" y="495045"/>
                </a:lnTo>
                <a:lnTo>
                  <a:pt x="296037" y="530478"/>
                </a:lnTo>
                <a:lnTo>
                  <a:pt x="273177" y="563117"/>
                </a:lnTo>
                <a:lnTo>
                  <a:pt x="246761" y="592835"/>
                </a:lnTo>
                <a:lnTo>
                  <a:pt x="216535" y="619378"/>
                </a:lnTo>
                <a:lnTo>
                  <a:pt x="183387" y="642492"/>
                </a:lnTo>
                <a:lnTo>
                  <a:pt x="147828" y="661796"/>
                </a:lnTo>
                <a:lnTo>
                  <a:pt x="109855" y="677036"/>
                </a:lnTo>
                <a:lnTo>
                  <a:pt x="70104" y="687831"/>
                </a:lnTo>
                <a:lnTo>
                  <a:pt x="28448" y="693800"/>
                </a:lnTo>
                <a:lnTo>
                  <a:pt x="0" y="694943"/>
                </a:lnTo>
                <a:lnTo>
                  <a:pt x="136398" y="694943"/>
                </a:lnTo>
                <a:lnTo>
                  <a:pt x="197104" y="664844"/>
                </a:lnTo>
                <a:lnTo>
                  <a:pt x="243332" y="630808"/>
                </a:lnTo>
                <a:lnTo>
                  <a:pt x="283717" y="590295"/>
                </a:lnTo>
                <a:lnTo>
                  <a:pt x="317627" y="543940"/>
                </a:lnTo>
                <a:lnTo>
                  <a:pt x="344042" y="492632"/>
                </a:lnTo>
                <a:lnTo>
                  <a:pt x="362458" y="437006"/>
                </a:lnTo>
                <a:lnTo>
                  <a:pt x="371983" y="378078"/>
                </a:lnTo>
                <a:lnTo>
                  <a:pt x="373253" y="347471"/>
                </a:lnTo>
                <a:lnTo>
                  <a:pt x="368427" y="287019"/>
                </a:lnTo>
                <a:lnTo>
                  <a:pt x="354330" y="229615"/>
                </a:lnTo>
                <a:lnTo>
                  <a:pt x="331851" y="176148"/>
                </a:lnTo>
                <a:lnTo>
                  <a:pt x="301498" y="127126"/>
                </a:lnTo>
                <a:lnTo>
                  <a:pt x="264287" y="83565"/>
                </a:lnTo>
                <a:lnTo>
                  <a:pt x="220853" y="46227"/>
                </a:lnTo>
                <a:lnTo>
                  <a:pt x="171958" y="15874"/>
                </a:lnTo>
                <a:lnTo>
                  <a:pt x="136398" y="0"/>
                </a:lnTo>
                <a:close/>
              </a:path>
            </a:pathLst>
          </a:custGeom>
          <a:solidFill>
            <a:srgbClr val="FFFFFF"/>
          </a:solidFill>
        </p:spPr>
        <p:txBody>
          <a:bodyPr wrap="square" lIns="0" tIns="0" rIns="0" bIns="0" rtlCol="0"/>
          <a:lstStyle/>
          <a:p/>
        </p:txBody>
      </p:sp>
      <p:sp>
        <p:nvSpPr>
          <p:cNvPr id="139" name="object 142"/>
          <p:cNvSpPr/>
          <p:nvPr/>
        </p:nvSpPr>
        <p:spPr>
          <a:xfrm>
            <a:off x="6879335" y="10916411"/>
            <a:ext cx="719455" cy="719455"/>
          </a:xfrm>
          <a:custGeom>
            <a:avLst/>
            <a:gdLst/>
            <a:ahLst/>
            <a:cxnLst/>
            <a:rect l="l" t="t" r="r" b="b"/>
            <a:pathLst>
              <a:path w="719454" h="719454">
                <a:moveTo>
                  <a:pt x="359537" y="0"/>
                </a:moveTo>
                <a:lnTo>
                  <a:pt x="273304" y="10414"/>
                </a:lnTo>
                <a:lnTo>
                  <a:pt x="219837" y="28067"/>
                </a:lnTo>
                <a:lnTo>
                  <a:pt x="170434" y="53594"/>
                </a:lnTo>
                <a:lnTo>
                  <a:pt x="125730" y="86233"/>
                </a:lnTo>
                <a:lnTo>
                  <a:pt x="86741" y="125222"/>
                </a:lnTo>
                <a:lnTo>
                  <a:pt x="53975" y="169672"/>
                </a:lnTo>
                <a:lnTo>
                  <a:pt x="28321" y="219202"/>
                </a:lnTo>
                <a:lnTo>
                  <a:pt x="10541" y="272796"/>
                </a:lnTo>
                <a:lnTo>
                  <a:pt x="1143" y="329946"/>
                </a:lnTo>
                <a:lnTo>
                  <a:pt x="0" y="359537"/>
                </a:lnTo>
                <a:lnTo>
                  <a:pt x="4699" y="417830"/>
                </a:lnTo>
                <a:lnTo>
                  <a:pt x="18415" y="473075"/>
                </a:lnTo>
                <a:lnTo>
                  <a:pt x="40259" y="524637"/>
                </a:lnTo>
                <a:lnTo>
                  <a:pt x="69469" y="571754"/>
                </a:lnTo>
                <a:lnTo>
                  <a:pt x="105537" y="613664"/>
                </a:lnTo>
                <a:lnTo>
                  <a:pt x="147447" y="649732"/>
                </a:lnTo>
                <a:lnTo>
                  <a:pt x="194564" y="678942"/>
                </a:lnTo>
                <a:lnTo>
                  <a:pt x="246125" y="700786"/>
                </a:lnTo>
                <a:lnTo>
                  <a:pt x="301371" y="714502"/>
                </a:lnTo>
                <a:lnTo>
                  <a:pt x="359537" y="719201"/>
                </a:lnTo>
                <a:lnTo>
                  <a:pt x="389000" y="718058"/>
                </a:lnTo>
                <a:lnTo>
                  <a:pt x="445897" y="708660"/>
                </a:lnTo>
                <a:lnTo>
                  <a:pt x="499364" y="690880"/>
                </a:lnTo>
                <a:lnTo>
                  <a:pt x="548767" y="665226"/>
                </a:lnTo>
                <a:lnTo>
                  <a:pt x="593471" y="632460"/>
                </a:lnTo>
                <a:lnTo>
                  <a:pt x="632460" y="593471"/>
                </a:lnTo>
                <a:lnTo>
                  <a:pt x="665226" y="548767"/>
                </a:lnTo>
                <a:lnTo>
                  <a:pt x="690880" y="499364"/>
                </a:lnTo>
                <a:lnTo>
                  <a:pt x="708660" y="445897"/>
                </a:lnTo>
                <a:lnTo>
                  <a:pt x="718058" y="389001"/>
                </a:lnTo>
                <a:lnTo>
                  <a:pt x="719201" y="359537"/>
                </a:lnTo>
                <a:lnTo>
                  <a:pt x="718058" y="329946"/>
                </a:lnTo>
                <a:lnTo>
                  <a:pt x="708660" y="272796"/>
                </a:lnTo>
                <a:lnTo>
                  <a:pt x="690880" y="219202"/>
                </a:lnTo>
                <a:lnTo>
                  <a:pt x="665226" y="169672"/>
                </a:lnTo>
                <a:lnTo>
                  <a:pt x="632460" y="125222"/>
                </a:lnTo>
                <a:lnTo>
                  <a:pt x="593471" y="86233"/>
                </a:lnTo>
                <a:lnTo>
                  <a:pt x="548767" y="53594"/>
                </a:lnTo>
                <a:lnTo>
                  <a:pt x="499364" y="28067"/>
                </a:lnTo>
                <a:lnTo>
                  <a:pt x="445897" y="10414"/>
                </a:lnTo>
                <a:lnTo>
                  <a:pt x="389000" y="1143"/>
                </a:lnTo>
                <a:lnTo>
                  <a:pt x="359537" y="0"/>
                </a:lnTo>
                <a:close/>
              </a:path>
            </a:pathLst>
          </a:custGeom>
          <a:solidFill>
            <a:srgbClr val="0D5E9F"/>
          </a:solidFill>
        </p:spPr>
        <p:txBody>
          <a:bodyPr wrap="square" lIns="0" tIns="0" rIns="0" bIns="0" rtlCol="0"/>
          <a:lstStyle/>
          <a:p/>
        </p:txBody>
      </p:sp>
      <p:sp>
        <p:nvSpPr>
          <p:cNvPr id="140" name="object 143"/>
          <p:cNvSpPr/>
          <p:nvPr/>
        </p:nvSpPr>
        <p:spPr>
          <a:xfrm>
            <a:off x="6865619" y="10902696"/>
            <a:ext cx="509270" cy="745490"/>
          </a:xfrm>
          <a:custGeom>
            <a:avLst/>
            <a:gdLst/>
            <a:ahLst/>
            <a:cxnLst/>
            <a:rect l="l" t="t" r="r" b="b"/>
            <a:pathLst>
              <a:path w="509270" h="745490">
                <a:moveTo>
                  <a:pt x="373379" y="0"/>
                </a:moveTo>
                <a:lnTo>
                  <a:pt x="283845" y="10921"/>
                </a:lnTo>
                <a:lnTo>
                  <a:pt x="228219" y="29336"/>
                </a:lnTo>
                <a:lnTo>
                  <a:pt x="176910" y="56006"/>
                </a:lnTo>
                <a:lnTo>
                  <a:pt x="130555" y="90042"/>
                </a:lnTo>
                <a:lnTo>
                  <a:pt x="90043" y="130555"/>
                </a:lnTo>
                <a:lnTo>
                  <a:pt x="56006" y="176910"/>
                </a:lnTo>
                <a:lnTo>
                  <a:pt x="29463" y="228218"/>
                </a:lnTo>
                <a:lnTo>
                  <a:pt x="10922" y="283717"/>
                </a:lnTo>
                <a:lnTo>
                  <a:pt x="1270" y="342645"/>
                </a:lnTo>
                <a:lnTo>
                  <a:pt x="0" y="373252"/>
                </a:lnTo>
                <a:lnTo>
                  <a:pt x="4952" y="433577"/>
                </a:lnTo>
                <a:lnTo>
                  <a:pt x="19050" y="490854"/>
                </a:lnTo>
                <a:lnTo>
                  <a:pt x="41782" y="544194"/>
                </a:lnTo>
                <a:lnTo>
                  <a:pt x="72135" y="592962"/>
                </a:lnTo>
                <a:lnTo>
                  <a:pt x="109474" y="636269"/>
                </a:lnTo>
                <a:lnTo>
                  <a:pt x="153034" y="673353"/>
                </a:lnTo>
                <a:lnTo>
                  <a:pt x="202056" y="703579"/>
                </a:lnTo>
                <a:lnTo>
                  <a:pt x="255524" y="726058"/>
                </a:lnTo>
                <a:lnTo>
                  <a:pt x="312927" y="740155"/>
                </a:lnTo>
                <a:lnTo>
                  <a:pt x="373379" y="744981"/>
                </a:lnTo>
                <a:lnTo>
                  <a:pt x="403986" y="743711"/>
                </a:lnTo>
                <a:lnTo>
                  <a:pt x="433831" y="740155"/>
                </a:lnTo>
                <a:lnTo>
                  <a:pt x="462914" y="734186"/>
                </a:lnTo>
                <a:lnTo>
                  <a:pt x="491235" y="726058"/>
                </a:lnTo>
                <a:lnTo>
                  <a:pt x="505713" y="720597"/>
                </a:lnTo>
                <a:lnTo>
                  <a:pt x="373379" y="720597"/>
                </a:lnTo>
                <a:lnTo>
                  <a:pt x="330834" y="717930"/>
                </a:lnTo>
                <a:lnTo>
                  <a:pt x="289813" y="710310"/>
                </a:lnTo>
                <a:lnTo>
                  <a:pt x="250698" y="698118"/>
                </a:lnTo>
                <a:lnTo>
                  <a:pt x="213740" y="681481"/>
                </a:lnTo>
                <a:lnTo>
                  <a:pt x="179197" y="660780"/>
                </a:lnTo>
                <a:lnTo>
                  <a:pt x="147447" y="636523"/>
                </a:lnTo>
                <a:lnTo>
                  <a:pt x="118872" y="608964"/>
                </a:lnTo>
                <a:lnTo>
                  <a:pt x="93345" y="578230"/>
                </a:lnTo>
                <a:lnTo>
                  <a:pt x="71500" y="544702"/>
                </a:lnTo>
                <a:lnTo>
                  <a:pt x="53466" y="508507"/>
                </a:lnTo>
                <a:lnTo>
                  <a:pt x="39750" y="470026"/>
                </a:lnTo>
                <a:lnTo>
                  <a:pt x="30479" y="429640"/>
                </a:lnTo>
                <a:lnTo>
                  <a:pt x="26161" y="387603"/>
                </a:lnTo>
                <a:lnTo>
                  <a:pt x="25907" y="373252"/>
                </a:lnTo>
                <a:lnTo>
                  <a:pt x="28575" y="330707"/>
                </a:lnTo>
                <a:lnTo>
                  <a:pt x="36195" y="289686"/>
                </a:lnTo>
                <a:lnTo>
                  <a:pt x="48513" y="250570"/>
                </a:lnTo>
                <a:lnTo>
                  <a:pt x="65024" y="213613"/>
                </a:lnTo>
                <a:lnTo>
                  <a:pt x="85725" y="179196"/>
                </a:lnTo>
                <a:lnTo>
                  <a:pt x="109981" y="147446"/>
                </a:lnTo>
                <a:lnTo>
                  <a:pt x="137540" y="118617"/>
                </a:lnTo>
                <a:lnTo>
                  <a:pt x="168275" y="92836"/>
                </a:lnTo>
                <a:lnTo>
                  <a:pt x="201929" y="70865"/>
                </a:lnTo>
                <a:lnTo>
                  <a:pt x="238125" y="52958"/>
                </a:lnTo>
                <a:lnTo>
                  <a:pt x="276605" y="39369"/>
                </a:lnTo>
                <a:lnTo>
                  <a:pt x="316991" y="30352"/>
                </a:lnTo>
                <a:lnTo>
                  <a:pt x="359028" y="26161"/>
                </a:lnTo>
                <a:lnTo>
                  <a:pt x="373379" y="25907"/>
                </a:lnTo>
                <a:lnTo>
                  <a:pt x="509270" y="25907"/>
                </a:lnTo>
                <a:lnTo>
                  <a:pt x="491235" y="19049"/>
                </a:lnTo>
                <a:lnTo>
                  <a:pt x="462914" y="10921"/>
                </a:lnTo>
                <a:lnTo>
                  <a:pt x="433831" y="4952"/>
                </a:lnTo>
                <a:lnTo>
                  <a:pt x="403986" y="1269"/>
                </a:lnTo>
                <a:lnTo>
                  <a:pt x="373379" y="0"/>
                </a:lnTo>
                <a:close/>
              </a:path>
            </a:pathLst>
          </a:custGeom>
          <a:solidFill>
            <a:srgbClr val="FFFFFF"/>
          </a:solidFill>
        </p:spPr>
        <p:txBody>
          <a:bodyPr wrap="square" lIns="0" tIns="0" rIns="0" bIns="0" rtlCol="0"/>
          <a:lstStyle/>
          <a:p/>
        </p:txBody>
      </p:sp>
      <p:sp>
        <p:nvSpPr>
          <p:cNvPr id="141" name="object 144"/>
          <p:cNvSpPr/>
          <p:nvPr/>
        </p:nvSpPr>
        <p:spPr>
          <a:xfrm>
            <a:off x="7239000" y="10928604"/>
            <a:ext cx="373380" cy="694690"/>
          </a:xfrm>
          <a:custGeom>
            <a:avLst/>
            <a:gdLst/>
            <a:ahLst/>
            <a:cxnLst/>
            <a:rect l="l" t="t" r="r" b="b"/>
            <a:pathLst>
              <a:path w="373379" h="694690">
                <a:moveTo>
                  <a:pt x="135890" y="0"/>
                </a:moveTo>
                <a:lnTo>
                  <a:pt x="0" y="0"/>
                </a:lnTo>
                <a:lnTo>
                  <a:pt x="42545" y="2539"/>
                </a:lnTo>
                <a:lnTo>
                  <a:pt x="83566" y="9905"/>
                </a:lnTo>
                <a:lnTo>
                  <a:pt x="122681" y="21971"/>
                </a:lnTo>
                <a:lnTo>
                  <a:pt x="159639" y="38480"/>
                </a:lnTo>
                <a:lnTo>
                  <a:pt x="194182" y="59182"/>
                </a:lnTo>
                <a:lnTo>
                  <a:pt x="225805" y="83565"/>
                </a:lnTo>
                <a:lnTo>
                  <a:pt x="254507" y="111633"/>
                </a:lnTo>
                <a:lnTo>
                  <a:pt x="280034" y="142366"/>
                </a:lnTo>
                <a:lnTo>
                  <a:pt x="301878" y="175895"/>
                </a:lnTo>
                <a:lnTo>
                  <a:pt x="319913" y="212089"/>
                </a:lnTo>
                <a:lnTo>
                  <a:pt x="333628" y="250571"/>
                </a:lnTo>
                <a:lnTo>
                  <a:pt x="342900" y="290957"/>
                </a:lnTo>
                <a:lnTo>
                  <a:pt x="347218" y="332994"/>
                </a:lnTo>
                <a:lnTo>
                  <a:pt x="347472" y="347345"/>
                </a:lnTo>
                <a:lnTo>
                  <a:pt x="346328" y="375792"/>
                </a:lnTo>
                <a:lnTo>
                  <a:pt x="340359" y="417322"/>
                </a:lnTo>
                <a:lnTo>
                  <a:pt x="329565" y="457200"/>
                </a:lnTo>
                <a:lnTo>
                  <a:pt x="314325" y="494919"/>
                </a:lnTo>
                <a:lnTo>
                  <a:pt x="295021" y="530225"/>
                </a:lnTo>
                <a:lnTo>
                  <a:pt x="271906" y="562863"/>
                </a:lnTo>
                <a:lnTo>
                  <a:pt x="245364" y="592582"/>
                </a:lnTo>
                <a:lnTo>
                  <a:pt x="215646" y="619125"/>
                </a:lnTo>
                <a:lnTo>
                  <a:pt x="183006" y="642238"/>
                </a:lnTo>
                <a:lnTo>
                  <a:pt x="147574" y="661542"/>
                </a:lnTo>
                <a:lnTo>
                  <a:pt x="109854" y="676783"/>
                </a:lnTo>
                <a:lnTo>
                  <a:pt x="70103" y="687577"/>
                </a:lnTo>
                <a:lnTo>
                  <a:pt x="28575" y="693547"/>
                </a:lnTo>
                <a:lnTo>
                  <a:pt x="0" y="694689"/>
                </a:lnTo>
                <a:lnTo>
                  <a:pt x="132333" y="694689"/>
                </a:lnTo>
                <a:lnTo>
                  <a:pt x="196469" y="663448"/>
                </a:lnTo>
                <a:lnTo>
                  <a:pt x="242824" y="629665"/>
                </a:lnTo>
                <a:lnTo>
                  <a:pt x="283336" y="589407"/>
                </a:lnTo>
                <a:lnTo>
                  <a:pt x="317373" y="543305"/>
                </a:lnTo>
                <a:lnTo>
                  <a:pt x="343916" y="492251"/>
                </a:lnTo>
                <a:lnTo>
                  <a:pt x="362457" y="436752"/>
                </a:lnTo>
                <a:lnTo>
                  <a:pt x="372109" y="377825"/>
                </a:lnTo>
                <a:lnTo>
                  <a:pt x="373379" y="347345"/>
                </a:lnTo>
                <a:lnTo>
                  <a:pt x="368426" y="286892"/>
                </a:lnTo>
                <a:lnTo>
                  <a:pt x="354329" y="229488"/>
                </a:lnTo>
                <a:lnTo>
                  <a:pt x="331597" y="176022"/>
                </a:lnTo>
                <a:lnTo>
                  <a:pt x="301244" y="127126"/>
                </a:lnTo>
                <a:lnTo>
                  <a:pt x="263905" y="83692"/>
                </a:lnTo>
                <a:lnTo>
                  <a:pt x="220345" y="46227"/>
                </a:lnTo>
                <a:lnTo>
                  <a:pt x="171323" y="15875"/>
                </a:lnTo>
                <a:lnTo>
                  <a:pt x="135890" y="0"/>
                </a:lnTo>
                <a:close/>
              </a:path>
            </a:pathLst>
          </a:custGeom>
          <a:solidFill>
            <a:srgbClr val="FFFFFF"/>
          </a:solidFill>
        </p:spPr>
        <p:txBody>
          <a:bodyPr wrap="square" lIns="0" tIns="0" rIns="0" bIns="0" rtlCol="0"/>
          <a:lstStyle/>
          <a:p/>
        </p:txBody>
      </p:sp>
      <p:sp>
        <p:nvSpPr>
          <p:cNvPr id="142" name="object 145"/>
          <p:cNvSpPr/>
          <p:nvPr/>
        </p:nvSpPr>
        <p:spPr>
          <a:xfrm>
            <a:off x="6606540" y="12265152"/>
            <a:ext cx="719455" cy="720725"/>
          </a:xfrm>
          <a:custGeom>
            <a:avLst/>
            <a:gdLst/>
            <a:ahLst/>
            <a:cxnLst/>
            <a:rect l="l" t="t" r="r" b="b"/>
            <a:pathLst>
              <a:path w="719454" h="720725">
                <a:moveTo>
                  <a:pt x="359536" y="0"/>
                </a:moveTo>
                <a:lnTo>
                  <a:pt x="272795" y="10540"/>
                </a:lnTo>
                <a:lnTo>
                  <a:pt x="219201" y="28320"/>
                </a:lnTo>
                <a:lnTo>
                  <a:pt x="169671" y="53975"/>
                </a:lnTo>
                <a:lnTo>
                  <a:pt x="125221" y="86868"/>
                </a:lnTo>
                <a:lnTo>
                  <a:pt x="86232" y="125983"/>
                </a:lnTo>
                <a:lnTo>
                  <a:pt x="53593" y="170687"/>
                </a:lnTo>
                <a:lnTo>
                  <a:pt x="28066" y="220344"/>
                </a:lnTo>
                <a:lnTo>
                  <a:pt x="10413" y="274193"/>
                </a:lnTo>
                <a:lnTo>
                  <a:pt x="1142" y="331343"/>
                </a:lnTo>
                <a:lnTo>
                  <a:pt x="0" y="360933"/>
                </a:lnTo>
                <a:lnTo>
                  <a:pt x="4699" y="419100"/>
                </a:lnTo>
                <a:lnTo>
                  <a:pt x="18287" y="474344"/>
                </a:lnTo>
                <a:lnTo>
                  <a:pt x="40004" y="525907"/>
                </a:lnTo>
                <a:lnTo>
                  <a:pt x="69087" y="573024"/>
                </a:lnTo>
                <a:lnTo>
                  <a:pt x="104901" y="614933"/>
                </a:lnTo>
                <a:lnTo>
                  <a:pt x="146811" y="650875"/>
                </a:lnTo>
                <a:lnTo>
                  <a:pt x="193928" y="680084"/>
                </a:lnTo>
                <a:lnTo>
                  <a:pt x="245490" y="701928"/>
                </a:lnTo>
                <a:lnTo>
                  <a:pt x="300989" y="715644"/>
                </a:lnTo>
                <a:lnTo>
                  <a:pt x="359536" y="720344"/>
                </a:lnTo>
                <a:lnTo>
                  <a:pt x="389000" y="719201"/>
                </a:lnTo>
                <a:lnTo>
                  <a:pt x="445896" y="709929"/>
                </a:lnTo>
                <a:lnTo>
                  <a:pt x="499363" y="692022"/>
                </a:lnTo>
                <a:lnTo>
                  <a:pt x="548766" y="666369"/>
                </a:lnTo>
                <a:lnTo>
                  <a:pt x="593470" y="633602"/>
                </a:lnTo>
                <a:lnTo>
                  <a:pt x="632459" y="594613"/>
                </a:lnTo>
                <a:lnTo>
                  <a:pt x="665226" y="550037"/>
                </a:lnTo>
                <a:lnTo>
                  <a:pt x="690879" y="500633"/>
                </a:lnTo>
                <a:lnTo>
                  <a:pt x="708659" y="447166"/>
                </a:lnTo>
                <a:lnTo>
                  <a:pt x="718057" y="390397"/>
                </a:lnTo>
                <a:lnTo>
                  <a:pt x="719201" y="360933"/>
                </a:lnTo>
                <a:lnTo>
                  <a:pt x="718057" y="331343"/>
                </a:lnTo>
                <a:lnTo>
                  <a:pt x="708659" y="274193"/>
                </a:lnTo>
                <a:lnTo>
                  <a:pt x="690879" y="220344"/>
                </a:lnTo>
                <a:lnTo>
                  <a:pt x="665226" y="170687"/>
                </a:lnTo>
                <a:lnTo>
                  <a:pt x="632459" y="125983"/>
                </a:lnTo>
                <a:lnTo>
                  <a:pt x="593470" y="86868"/>
                </a:lnTo>
                <a:lnTo>
                  <a:pt x="548766" y="53975"/>
                </a:lnTo>
                <a:lnTo>
                  <a:pt x="499363" y="28320"/>
                </a:lnTo>
                <a:lnTo>
                  <a:pt x="445896" y="10540"/>
                </a:lnTo>
                <a:lnTo>
                  <a:pt x="389000" y="1143"/>
                </a:lnTo>
                <a:lnTo>
                  <a:pt x="359536" y="0"/>
                </a:lnTo>
                <a:close/>
              </a:path>
            </a:pathLst>
          </a:custGeom>
          <a:solidFill>
            <a:srgbClr val="9D3D4D"/>
          </a:solidFill>
        </p:spPr>
        <p:txBody>
          <a:bodyPr wrap="square" lIns="0" tIns="0" rIns="0" bIns="0" rtlCol="0"/>
          <a:lstStyle/>
          <a:p/>
        </p:txBody>
      </p:sp>
      <p:sp>
        <p:nvSpPr>
          <p:cNvPr id="143" name="object 146"/>
          <p:cNvSpPr/>
          <p:nvPr/>
        </p:nvSpPr>
        <p:spPr>
          <a:xfrm>
            <a:off x="6592823" y="12252960"/>
            <a:ext cx="509270" cy="745490"/>
          </a:xfrm>
          <a:custGeom>
            <a:avLst/>
            <a:gdLst/>
            <a:ahLst/>
            <a:cxnLst/>
            <a:rect l="l" t="t" r="r" b="b"/>
            <a:pathLst>
              <a:path w="509270" h="745490">
                <a:moveTo>
                  <a:pt x="373252" y="0"/>
                </a:moveTo>
                <a:lnTo>
                  <a:pt x="283718" y="10922"/>
                </a:lnTo>
                <a:lnTo>
                  <a:pt x="228219" y="29337"/>
                </a:lnTo>
                <a:lnTo>
                  <a:pt x="176783" y="56007"/>
                </a:lnTo>
                <a:lnTo>
                  <a:pt x="130555" y="90043"/>
                </a:lnTo>
                <a:lnTo>
                  <a:pt x="90043" y="130556"/>
                </a:lnTo>
                <a:lnTo>
                  <a:pt x="56006" y="176784"/>
                </a:lnTo>
                <a:lnTo>
                  <a:pt x="29336" y="228219"/>
                </a:lnTo>
                <a:lnTo>
                  <a:pt x="10922" y="283718"/>
                </a:lnTo>
                <a:lnTo>
                  <a:pt x="1270" y="342646"/>
                </a:lnTo>
                <a:lnTo>
                  <a:pt x="0" y="373253"/>
                </a:lnTo>
                <a:lnTo>
                  <a:pt x="4952" y="433578"/>
                </a:lnTo>
                <a:lnTo>
                  <a:pt x="19050" y="490855"/>
                </a:lnTo>
                <a:lnTo>
                  <a:pt x="41782" y="544195"/>
                </a:lnTo>
                <a:lnTo>
                  <a:pt x="72135" y="592963"/>
                </a:lnTo>
                <a:lnTo>
                  <a:pt x="109474" y="636270"/>
                </a:lnTo>
                <a:lnTo>
                  <a:pt x="153034" y="673354"/>
                </a:lnTo>
                <a:lnTo>
                  <a:pt x="201929" y="703580"/>
                </a:lnTo>
                <a:lnTo>
                  <a:pt x="255397" y="726059"/>
                </a:lnTo>
                <a:lnTo>
                  <a:pt x="312800" y="740156"/>
                </a:lnTo>
                <a:lnTo>
                  <a:pt x="373252" y="744982"/>
                </a:lnTo>
                <a:lnTo>
                  <a:pt x="403732" y="743712"/>
                </a:lnTo>
                <a:lnTo>
                  <a:pt x="433577" y="740156"/>
                </a:lnTo>
                <a:lnTo>
                  <a:pt x="462660" y="734187"/>
                </a:lnTo>
                <a:lnTo>
                  <a:pt x="490854" y="726059"/>
                </a:lnTo>
                <a:lnTo>
                  <a:pt x="505332" y="720598"/>
                </a:lnTo>
                <a:lnTo>
                  <a:pt x="373252" y="720598"/>
                </a:lnTo>
                <a:lnTo>
                  <a:pt x="330707" y="717931"/>
                </a:lnTo>
                <a:lnTo>
                  <a:pt x="289686" y="710311"/>
                </a:lnTo>
                <a:lnTo>
                  <a:pt x="250571" y="698119"/>
                </a:lnTo>
                <a:lnTo>
                  <a:pt x="213614" y="681482"/>
                </a:lnTo>
                <a:lnTo>
                  <a:pt x="179197" y="660781"/>
                </a:lnTo>
                <a:lnTo>
                  <a:pt x="147447" y="636524"/>
                </a:lnTo>
                <a:lnTo>
                  <a:pt x="118618" y="608965"/>
                </a:lnTo>
                <a:lnTo>
                  <a:pt x="92836" y="578231"/>
                </a:lnTo>
                <a:lnTo>
                  <a:pt x="70866" y="544703"/>
                </a:lnTo>
                <a:lnTo>
                  <a:pt x="52958" y="508508"/>
                </a:lnTo>
                <a:lnTo>
                  <a:pt x="39370" y="470027"/>
                </a:lnTo>
                <a:lnTo>
                  <a:pt x="30352" y="429641"/>
                </a:lnTo>
                <a:lnTo>
                  <a:pt x="26161" y="387604"/>
                </a:lnTo>
                <a:lnTo>
                  <a:pt x="25907" y="373253"/>
                </a:lnTo>
                <a:lnTo>
                  <a:pt x="28448" y="330708"/>
                </a:lnTo>
                <a:lnTo>
                  <a:pt x="35814" y="289687"/>
                </a:lnTo>
                <a:lnTo>
                  <a:pt x="47878" y="250571"/>
                </a:lnTo>
                <a:lnTo>
                  <a:pt x="64389" y="213614"/>
                </a:lnTo>
                <a:lnTo>
                  <a:pt x="85090" y="179197"/>
                </a:lnTo>
                <a:lnTo>
                  <a:pt x="109600" y="147447"/>
                </a:lnTo>
                <a:lnTo>
                  <a:pt x="137541" y="118618"/>
                </a:lnTo>
                <a:lnTo>
                  <a:pt x="168275" y="92837"/>
                </a:lnTo>
                <a:lnTo>
                  <a:pt x="201802" y="70866"/>
                </a:lnTo>
                <a:lnTo>
                  <a:pt x="237998" y="52959"/>
                </a:lnTo>
                <a:lnTo>
                  <a:pt x="276478" y="39370"/>
                </a:lnTo>
                <a:lnTo>
                  <a:pt x="316865" y="30353"/>
                </a:lnTo>
                <a:lnTo>
                  <a:pt x="358901" y="26162"/>
                </a:lnTo>
                <a:lnTo>
                  <a:pt x="373252" y="25908"/>
                </a:lnTo>
                <a:lnTo>
                  <a:pt x="508889" y="25908"/>
                </a:lnTo>
                <a:lnTo>
                  <a:pt x="490854" y="19050"/>
                </a:lnTo>
                <a:lnTo>
                  <a:pt x="462660" y="10922"/>
                </a:lnTo>
                <a:lnTo>
                  <a:pt x="433577" y="4953"/>
                </a:lnTo>
                <a:lnTo>
                  <a:pt x="403732" y="1270"/>
                </a:lnTo>
                <a:lnTo>
                  <a:pt x="373252" y="0"/>
                </a:lnTo>
                <a:close/>
              </a:path>
            </a:pathLst>
          </a:custGeom>
          <a:solidFill>
            <a:srgbClr val="FFFFFF"/>
          </a:solidFill>
        </p:spPr>
        <p:txBody>
          <a:bodyPr wrap="square" lIns="0" tIns="0" rIns="0" bIns="0" rtlCol="0"/>
          <a:lstStyle/>
          <a:p/>
        </p:txBody>
      </p:sp>
      <p:sp>
        <p:nvSpPr>
          <p:cNvPr id="144" name="object 147"/>
          <p:cNvSpPr/>
          <p:nvPr/>
        </p:nvSpPr>
        <p:spPr>
          <a:xfrm>
            <a:off x="6966077" y="12278868"/>
            <a:ext cx="372110" cy="694690"/>
          </a:xfrm>
          <a:custGeom>
            <a:avLst/>
            <a:gdLst/>
            <a:ahLst/>
            <a:cxnLst/>
            <a:rect l="l" t="t" r="r" b="b"/>
            <a:pathLst>
              <a:path w="372109" h="694690">
                <a:moveTo>
                  <a:pt x="135636" y="0"/>
                </a:moveTo>
                <a:lnTo>
                  <a:pt x="0" y="0"/>
                </a:lnTo>
                <a:lnTo>
                  <a:pt x="42545" y="2540"/>
                </a:lnTo>
                <a:lnTo>
                  <a:pt x="83439" y="9906"/>
                </a:lnTo>
                <a:lnTo>
                  <a:pt x="122681" y="21971"/>
                </a:lnTo>
                <a:lnTo>
                  <a:pt x="159639" y="38481"/>
                </a:lnTo>
                <a:lnTo>
                  <a:pt x="194055" y="59182"/>
                </a:lnTo>
                <a:lnTo>
                  <a:pt x="225805" y="83566"/>
                </a:lnTo>
                <a:lnTo>
                  <a:pt x="254507" y="111633"/>
                </a:lnTo>
                <a:lnTo>
                  <a:pt x="279907" y="142367"/>
                </a:lnTo>
                <a:lnTo>
                  <a:pt x="301751" y="175895"/>
                </a:lnTo>
                <a:lnTo>
                  <a:pt x="319786" y="212090"/>
                </a:lnTo>
                <a:lnTo>
                  <a:pt x="333501" y="250571"/>
                </a:lnTo>
                <a:lnTo>
                  <a:pt x="342773" y="290957"/>
                </a:lnTo>
                <a:lnTo>
                  <a:pt x="347091" y="332994"/>
                </a:lnTo>
                <a:lnTo>
                  <a:pt x="347345" y="347345"/>
                </a:lnTo>
                <a:lnTo>
                  <a:pt x="346201" y="375793"/>
                </a:lnTo>
                <a:lnTo>
                  <a:pt x="340232" y="417322"/>
                </a:lnTo>
                <a:lnTo>
                  <a:pt x="329438" y="457200"/>
                </a:lnTo>
                <a:lnTo>
                  <a:pt x="314198" y="494919"/>
                </a:lnTo>
                <a:lnTo>
                  <a:pt x="294894" y="530225"/>
                </a:lnTo>
                <a:lnTo>
                  <a:pt x="271779" y="562864"/>
                </a:lnTo>
                <a:lnTo>
                  <a:pt x="245237" y="592582"/>
                </a:lnTo>
                <a:lnTo>
                  <a:pt x="215519" y="619125"/>
                </a:lnTo>
                <a:lnTo>
                  <a:pt x="182879" y="642239"/>
                </a:lnTo>
                <a:lnTo>
                  <a:pt x="147574" y="661543"/>
                </a:lnTo>
                <a:lnTo>
                  <a:pt x="109854" y="676783"/>
                </a:lnTo>
                <a:lnTo>
                  <a:pt x="69976" y="687578"/>
                </a:lnTo>
                <a:lnTo>
                  <a:pt x="28448" y="693547"/>
                </a:lnTo>
                <a:lnTo>
                  <a:pt x="0" y="694690"/>
                </a:lnTo>
                <a:lnTo>
                  <a:pt x="132079" y="694690"/>
                </a:lnTo>
                <a:lnTo>
                  <a:pt x="195961" y="663448"/>
                </a:lnTo>
                <a:lnTo>
                  <a:pt x="242062" y="629666"/>
                </a:lnTo>
                <a:lnTo>
                  <a:pt x="282321" y="589407"/>
                </a:lnTo>
                <a:lnTo>
                  <a:pt x="316102" y="543306"/>
                </a:lnTo>
                <a:lnTo>
                  <a:pt x="342519" y="492252"/>
                </a:lnTo>
                <a:lnTo>
                  <a:pt x="360933" y="436753"/>
                </a:lnTo>
                <a:lnTo>
                  <a:pt x="370458" y="377825"/>
                </a:lnTo>
                <a:lnTo>
                  <a:pt x="371728" y="347345"/>
                </a:lnTo>
                <a:lnTo>
                  <a:pt x="366902" y="286893"/>
                </a:lnTo>
                <a:lnTo>
                  <a:pt x="352805" y="229489"/>
                </a:lnTo>
                <a:lnTo>
                  <a:pt x="330326" y="176022"/>
                </a:lnTo>
                <a:lnTo>
                  <a:pt x="300100" y="127127"/>
                </a:lnTo>
                <a:lnTo>
                  <a:pt x="263017" y="83693"/>
                </a:lnTo>
                <a:lnTo>
                  <a:pt x="219709" y="46228"/>
                </a:lnTo>
                <a:lnTo>
                  <a:pt x="170942" y="15875"/>
                </a:lnTo>
                <a:lnTo>
                  <a:pt x="135636" y="0"/>
                </a:lnTo>
                <a:close/>
              </a:path>
            </a:pathLst>
          </a:custGeom>
          <a:solidFill>
            <a:srgbClr val="FFFFFF"/>
          </a:solidFill>
        </p:spPr>
        <p:txBody>
          <a:bodyPr wrap="square" lIns="0" tIns="0" rIns="0" bIns="0" rtlCol="0"/>
          <a:lstStyle/>
          <a:p/>
        </p:txBody>
      </p:sp>
      <p:sp>
        <p:nvSpPr>
          <p:cNvPr id="145" name="object 148"/>
          <p:cNvSpPr/>
          <p:nvPr/>
        </p:nvSpPr>
        <p:spPr>
          <a:xfrm>
            <a:off x="4986528" y="12716256"/>
            <a:ext cx="719455" cy="719455"/>
          </a:xfrm>
          <a:custGeom>
            <a:avLst/>
            <a:gdLst/>
            <a:ahLst/>
            <a:cxnLst/>
            <a:rect l="l" t="t" r="r" b="b"/>
            <a:pathLst>
              <a:path w="719454" h="719455">
                <a:moveTo>
                  <a:pt x="359537" y="0"/>
                </a:moveTo>
                <a:lnTo>
                  <a:pt x="272796" y="10541"/>
                </a:lnTo>
                <a:lnTo>
                  <a:pt x="219201" y="28321"/>
                </a:lnTo>
                <a:lnTo>
                  <a:pt x="169672" y="53975"/>
                </a:lnTo>
                <a:lnTo>
                  <a:pt x="125222" y="86741"/>
                </a:lnTo>
                <a:lnTo>
                  <a:pt x="86233" y="125730"/>
                </a:lnTo>
                <a:lnTo>
                  <a:pt x="53594" y="170434"/>
                </a:lnTo>
                <a:lnTo>
                  <a:pt x="28067" y="219837"/>
                </a:lnTo>
                <a:lnTo>
                  <a:pt x="10413" y="273304"/>
                </a:lnTo>
                <a:lnTo>
                  <a:pt x="1143" y="330200"/>
                </a:lnTo>
                <a:lnTo>
                  <a:pt x="0" y="359537"/>
                </a:lnTo>
                <a:lnTo>
                  <a:pt x="4699" y="417830"/>
                </a:lnTo>
                <a:lnTo>
                  <a:pt x="18287" y="473075"/>
                </a:lnTo>
                <a:lnTo>
                  <a:pt x="40005" y="524637"/>
                </a:lnTo>
                <a:lnTo>
                  <a:pt x="69087" y="571754"/>
                </a:lnTo>
                <a:lnTo>
                  <a:pt x="104901" y="613664"/>
                </a:lnTo>
                <a:lnTo>
                  <a:pt x="146812" y="649732"/>
                </a:lnTo>
                <a:lnTo>
                  <a:pt x="193929" y="678942"/>
                </a:lnTo>
                <a:lnTo>
                  <a:pt x="245491" y="700786"/>
                </a:lnTo>
                <a:lnTo>
                  <a:pt x="300989" y="714502"/>
                </a:lnTo>
                <a:lnTo>
                  <a:pt x="359537" y="719201"/>
                </a:lnTo>
                <a:lnTo>
                  <a:pt x="389000" y="718058"/>
                </a:lnTo>
                <a:lnTo>
                  <a:pt x="445897" y="708660"/>
                </a:lnTo>
                <a:lnTo>
                  <a:pt x="499363" y="690880"/>
                </a:lnTo>
                <a:lnTo>
                  <a:pt x="548767" y="665226"/>
                </a:lnTo>
                <a:lnTo>
                  <a:pt x="593471" y="632460"/>
                </a:lnTo>
                <a:lnTo>
                  <a:pt x="632460" y="593471"/>
                </a:lnTo>
                <a:lnTo>
                  <a:pt x="665226" y="548767"/>
                </a:lnTo>
                <a:lnTo>
                  <a:pt x="690880" y="499364"/>
                </a:lnTo>
                <a:lnTo>
                  <a:pt x="708660" y="445897"/>
                </a:lnTo>
                <a:lnTo>
                  <a:pt x="718058" y="389000"/>
                </a:lnTo>
                <a:lnTo>
                  <a:pt x="719201" y="359537"/>
                </a:lnTo>
                <a:lnTo>
                  <a:pt x="718058" y="330200"/>
                </a:lnTo>
                <a:lnTo>
                  <a:pt x="708660" y="273304"/>
                </a:lnTo>
                <a:lnTo>
                  <a:pt x="690880" y="219837"/>
                </a:lnTo>
                <a:lnTo>
                  <a:pt x="665226" y="170434"/>
                </a:lnTo>
                <a:lnTo>
                  <a:pt x="632460" y="125730"/>
                </a:lnTo>
                <a:lnTo>
                  <a:pt x="593471" y="86741"/>
                </a:lnTo>
                <a:lnTo>
                  <a:pt x="548767" y="53975"/>
                </a:lnTo>
                <a:lnTo>
                  <a:pt x="499363" y="28321"/>
                </a:lnTo>
                <a:lnTo>
                  <a:pt x="445897" y="10541"/>
                </a:lnTo>
                <a:lnTo>
                  <a:pt x="389000" y="1143"/>
                </a:lnTo>
                <a:lnTo>
                  <a:pt x="359537" y="0"/>
                </a:lnTo>
                <a:close/>
              </a:path>
            </a:pathLst>
          </a:custGeom>
          <a:solidFill>
            <a:srgbClr val="399263"/>
          </a:solidFill>
        </p:spPr>
        <p:txBody>
          <a:bodyPr wrap="square" lIns="0" tIns="0" rIns="0" bIns="0" rtlCol="0"/>
          <a:lstStyle/>
          <a:p/>
        </p:txBody>
      </p:sp>
      <p:sp>
        <p:nvSpPr>
          <p:cNvPr id="146" name="object 149"/>
          <p:cNvSpPr/>
          <p:nvPr/>
        </p:nvSpPr>
        <p:spPr>
          <a:xfrm>
            <a:off x="4972811" y="12702540"/>
            <a:ext cx="509270" cy="746760"/>
          </a:xfrm>
          <a:custGeom>
            <a:avLst/>
            <a:gdLst/>
            <a:ahLst/>
            <a:cxnLst/>
            <a:rect l="l" t="t" r="r" b="b"/>
            <a:pathLst>
              <a:path w="509270" h="746759">
                <a:moveTo>
                  <a:pt x="373252" y="0"/>
                </a:moveTo>
                <a:lnTo>
                  <a:pt x="283717" y="10921"/>
                </a:lnTo>
                <a:lnTo>
                  <a:pt x="228218" y="29463"/>
                </a:lnTo>
                <a:lnTo>
                  <a:pt x="176911" y="56006"/>
                </a:lnTo>
                <a:lnTo>
                  <a:pt x="130555" y="90042"/>
                </a:lnTo>
                <a:lnTo>
                  <a:pt x="90042" y="130555"/>
                </a:lnTo>
                <a:lnTo>
                  <a:pt x="56007" y="176910"/>
                </a:lnTo>
                <a:lnTo>
                  <a:pt x="29337" y="228218"/>
                </a:lnTo>
                <a:lnTo>
                  <a:pt x="10922" y="283844"/>
                </a:lnTo>
                <a:lnTo>
                  <a:pt x="1270" y="342772"/>
                </a:lnTo>
                <a:lnTo>
                  <a:pt x="0" y="373379"/>
                </a:lnTo>
                <a:lnTo>
                  <a:pt x="4952" y="433831"/>
                </a:lnTo>
                <a:lnTo>
                  <a:pt x="19050" y="491235"/>
                </a:lnTo>
                <a:lnTo>
                  <a:pt x="41783" y="544702"/>
                </a:lnTo>
                <a:lnTo>
                  <a:pt x="72136" y="593724"/>
                </a:lnTo>
                <a:lnTo>
                  <a:pt x="109474" y="637158"/>
                </a:lnTo>
                <a:lnTo>
                  <a:pt x="153035" y="674623"/>
                </a:lnTo>
                <a:lnTo>
                  <a:pt x="201929" y="704976"/>
                </a:lnTo>
                <a:lnTo>
                  <a:pt x="255397" y="727709"/>
                </a:lnTo>
                <a:lnTo>
                  <a:pt x="312800" y="741806"/>
                </a:lnTo>
                <a:lnTo>
                  <a:pt x="373252" y="746759"/>
                </a:lnTo>
                <a:lnTo>
                  <a:pt x="403733" y="745489"/>
                </a:lnTo>
                <a:lnTo>
                  <a:pt x="433577" y="741806"/>
                </a:lnTo>
                <a:lnTo>
                  <a:pt x="462661" y="735837"/>
                </a:lnTo>
                <a:lnTo>
                  <a:pt x="490854" y="727709"/>
                </a:lnTo>
                <a:lnTo>
                  <a:pt x="508888" y="720851"/>
                </a:lnTo>
                <a:lnTo>
                  <a:pt x="373252" y="720851"/>
                </a:lnTo>
                <a:lnTo>
                  <a:pt x="330708" y="718184"/>
                </a:lnTo>
                <a:lnTo>
                  <a:pt x="289687" y="710564"/>
                </a:lnTo>
                <a:lnTo>
                  <a:pt x="250571" y="698245"/>
                </a:lnTo>
                <a:lnTo>
                  <a:pt x="213613" y="681735"/>
                </a:lnTo>
                <a:lnTo>
                  <a:pt x="179197" y="661034"/>
                </a:lnTo>
                <a:lnTo>
                  <a:pt x="147447" y="636777"/>
                </a:lnTo>
                <a:lnTo>
                  <a:pt x="118617" y="609218"/>
                </a:lnTo>
                <a:lnTo>
                  <a:pt x="92837" y="578484"/>
                </a:lnTo>
                <a:lnTo>
                  <a:pt x="70865" y="544829"/>
                </a:lnTo>
                <a:lnTo>
                  <a:pt x="52959" y="508634"/>
                </a:lnTo>
                <a:lnTo>
                  <a:pt x="39370" y="470153"/>
                </a:lnTo>
                <a:lnTo>
                  <a:pt x="30352" y="429767"/>
                </a:lnTo>
                <a:lnTo>
                  <a:pt x="26162" y="387730"/>
                </a:lnTo>
                <a:lnTo>
                  <a:pt x="25908" y="373379"/>
                </a:lnTo>
                <a:lnTo>
                  <a:pt x="28448" y="330834"/>
                </a:lnTo>
                <a:lnTo>
                  <a:pt x="35813" y="289813"/>
                </a:lnTo>
                <a:lnTo>
                  <a:pt x="47878" y="250697"/>
                </a:lnTo>
                <a:lnTo>
                  <a:pt x="64388" y="213740"/>
                </a:lnTo>
                <a:lnTo>
                  <a:pt x="85089" y="179196"/>
                </a:lnTo>
                <a:lnTo>
                  <a:pt x="109600" y="147446"/>
                </a:lnTo>
                <a:lnTo>
                  <a:pt x="137540" y="118871"/>
                </a:lnTo>
                <a:lnTo>
                  <a:pt x="168275" y="93344"/>
                </a:lnTo>
                <a:lnTo>
                  <a:pt x="201802" y="71500"/>
                </a:lnTo>
                <a:lnTo>
                  <a:pt x="237998" y="53466"/>
                </a:lnTo>
                <a:lnTo>
                  <a:pt x="276478" y="39750"/>
                </a:lnTo>
                <a:lnTo>
                  <a:pt x="316864" y="30479"/>
                </a:lnTo>
                <a:lnTo>
                  <a:pt x="358901" y="26161"/>
                </a:lnTo>
                <a:lnTo>
                  <a:pt x="373252" y="25907"/>
                </a:lnTo>
                <a:lnTo>
                  <a:pt x="508888" y="25907"/>
                </a:lnTo>
                <a:lnTo>
                  <a:pt x="490854" y="19049"/>
                </a:lnTo>
                <a:lnTo>
                  <a:pt x="462661" y="10921"/>
                </a:lnTo>
                <a:lnTo>
                  <a:pt x="433577" y="4952"/>
                </a:lnTo>
                <a:lnTo>
                  <a:pt x="403733" y="1269"/>
                </a:lnTo>
                <a:lnTo>
                  <a:pt x="373252" y="0"/>
                </a:lnTo>
                <a:close/>
              </a:path>
            </a:pathLst>
          </a:custGeom>
          <a:solidFill>
            <a:srgbClr val="FFFFFF"/>
          </a:solidFill>
        </p:spPr>
        <p:txBody>
          <a:bodyPr wrap="square" lIns="0" tIns="0" rIns="0" bIns="0" rtlCol="0"/>
          <a:lstStyle/>
          <a:p/>
        </p:txBody>
      </p:sp>
      <p:sp>
        <p:nvSpPr>
          <p:cNvPr id="147" name="object 150"/>
          <p:cNvSpPr/>
          <p:nvPr/>
        </p:nvSpPr>
        <p:spPr>
          <a:xfrm>
            <a:off x="5346065" y="12728447"/>
            <a:ext cx="372110" cy="695325"/>
          </a:xfrm>
          <a:custGeom>
            <a:avLst/>
            <a:gdLst/>
            <a:ahLst/>
            <a:cxnLst/>
            <a:rect l="l" t="t" r="r" b="b"/>
            <a:pathLst>
              <a:path w="372110" h="695325">
                <a:moveTo>
                  <a:pt x="135636" y="0"/>
                </a:moveTo>
                <a:lnTo>
                  <a:pt x="0" y="0"/>
                </a:lnTo>
                <a:lnTo>
                  <a:pt x="42545" y="2666"/>
                </a:lnTo>
                <a:lnTo>
                  <a:pt x="83438" y="10286"/>
                </a:lnTo>
                <a:lnTo>
                  <a:pt x="122682" y="22478"/>
                </a:lnTo>
                <a:lnTo>
                  <a:pt x="159638" y="39115"/>
                </a:lnTo>
                <a:lnTo>
                  <a:pt x="194056" y="59816"/>
                </a:lnTo>
                <a:lnTo>
                  <a:pt x="225806" y="84073"/>
                </a:lnTo>
                <a:lnTo>
                  <a:pt x="254508" y="111632"/>
                </a:lnTo>
                <a:lnTo>
                  <a:pt x="279908" y="142366"/>
                </a:lnTo>
                <a:lnTo>
                  <a:pt x="301751" y="176021"/>
                </a:lnTo>
                <a:lnTo>
                  <a:pt x="319786" y="212216"/>
                </a:lnTo>
                <a:lnTo>
                  <a:pt x="333501" y="250697"/>
                </a:lnTo>
                <a:lnTo>
                  <a:pt x="342773" y="291083"/>
                </a:lnTo>
                <a:lnTo>
                  <a:pt x="347090" y="333120"/>
                </a:lnTo>
                <a:lnTo>
                  <a:pt x="347345" y="347471"/>
                </a:lnTo>
                <a:lnTo>
                  <a:pt x="346201" y="376046"/>
                </a:lnTo>
                <a:lnTo>
                  <a:pt x="340233" y="417575"/>
                </a:lnTo>
                <a:lnTo>
                  <a:pt x="329438" y="457326"/>
                </a:lnTo>
                <a:lnTo>
                  <a:pt x="314198" y="495045"/>
                </a:lnTo>
                <a:lnTo>
                  <a:pt x="294894" y="530478"/>
                </a:lnTo>
                <a:lnTo>
                  <a:pt x="271780" y="563117"/>
                </a:lnTo>
                <a:lnTo>
                  <a:pt x="245237" y="592835"/>
                </a:lnTo>
                <a:lnTo>
                  <a:pt x="215519" y="619378"/>
                </a:lnTo>
                <a:lnTo>
                  <a:pt x="182880" y="642492"/>
                </a:lnTo>
                <a:lnTo>
                  <a:pt x="147574" y="661796"/>
                </a:lnTo>
                <a:lnTo>
                  <a:pt x="109855" y="677036"/>
                </a:lnTo>
                <a:lnTo>
                  <a:pt x="69976" y="687831"/>
                </a:lnTo>
                <a:lnTo>
                  <a:pt x="28448" y="693800"/>
                </a:lnTo>
                <a:lnTo>
                  <a:pt x="0" y="694943"/>
                </a:lnTo>
                <a:lnTo>
                  <a:pt x="135636" y="694943"/>
                </a:lnTo>
                <a:lnTo>
                  <a:pt x="195961" y="664844"/>
                </a:lnTo>
                <a:lnTo>
                  <a:pt x="242062" y="630808"/>
                </a:lnTo>
                <a:lnTo>
                  <a:pt x="282321" y="590295"/>
                </a:lnTo>
                <a:lnTo>
                  <a:pt x="316102" y="543940"/>
                </a:lnTo>
                <a:lnTo>
                  <a:pt x="342519" y="492632"/>
                </a:lnTo>
                <a:lnTo>
                  <a:pt x="360934" y="437006"/>
                </a:lnTo>
                <a:lnTo>
                  <a:pt x="370459" y="378078"/>
                </a:lnTo>
                <a:lnTo>
                  <a:pt x="371729" y="347471"/>
                </a:lnTo>
                <a:lnTo>
                  <a:pt x="366902" y="287019"/>
                </a:lnTo>
                <a:lnTo>
                  <a:pt x="352806" y="229615"/>
                </a:lnTo>
                <a:lnTo>
                  <a:pt x="330326" y="176148"/>
                </a:lnTo>
                <a:lnTo>
                  <a:pt x="300100" y="127126"/>
                </a:lnTo>
                <a:lnTo>
                  <a:pt x="263017" y="83565"/>
                </a:lnTo>
                <a:lnTo>
                  <a:pt x="219710" y="46227"/>
                </a:lnTo>
                <a:lnTo>
                  <a:pt x="170942" y="15874"/>
                </a:lnTo>
                <a:lnTo>
                  <a:pt x="135636" y="0"/>
                </a:lnTo>
                <a:close/>
              </a:path>
            </a:pathLst>
          </a:custGeom>
          <a:solidFill>
            <a:srgbClr val="FFFFFF"/>
          </a:solidFill>
        </p:spPr>
        <p:txBody>
          <a:bodyPr wrap="square" lIns="0" tIns="0" rIns="0" bIns="0" rtlCol="0"/>
          <a:lstStyle/>
          <a:p/>
        </p:txBody>
      </p:sp>
      <p:sp>
        <p:nvSpPr>
          <p:cNvPr id="148" name="object 151"/>
          <p:cNvSpPr/>
          <p:nvPr/>
        </p:nvSpPr>
        <p:spPr>
          <a:xfrm>
            <a:off x="6129528" y="9692640"/>
            <a:ext cx="482726" cy="466216"/>
          </a:xfrm>
          <a:prstGeom prst="rect">
            <a:avLst/>
          </a:prstGeom>
          <a:blipFill>
            <a:blip r:embed="rId10" cstate="print"/>
            <a:stretch>
              <a:fillRect/>
            </a:stretch>
          </a:blipFill>
        </p:spPr>
        <p:txBody>
          <a:bodyPr wrap="square" lIns="0" tIns="0" rIns="0" bIns="0" rtlCol="0"/>
          <a:lstStyle/>
          <a:p/>
        </p:txBody>
      </p:sp>
      <p:sp>
        <p:nvSpPr>
          <p:cNvPr id="149" name="object 152"/>
          <p:cNvSpPr/>
          <p:nvPr/>
        </p:nvSpPr>
        <p:spPr>
          <a:xfrm>
            <a:off x="4349369" y="9883140"/>
            <a:ext cx="300355" cy="125095"/>
          </a:xfrm>
          <a:custGeom>
            <a:avLst/>
            <a:gdLst/>
            <a:ahLst/>
            <a:cxnLst/>
            <a:rect l="l" t="t" r="r" b="b"/>
            <a:pathLst>
              <a:path w="300354" h="125095">
                <a:moveTo>
                  <a:pt x="271144" y="0"/>
                </a:moveTo>
                <a:lnTo>
                  <a:pt x="266572" y="0"/>
                </a:lnTo>
                <a:lnTo>
                  <a:pt x="263525" y="3047"/>
                </a:lnTo>
                <a:lnTo>
                  <a:pt x="158495" y="65404"/>
                </a:lnTo>
                <a:lnTo>
                  <a:pt x="160019" y="71500"/>
                </a:lnTo>
                <a:lnTo>
                  <a:pt x="160019" y="79120"/>
                </a:lnTo>
                <a:lnTo>
                  <a:pt x="134238" y="117982"/>
                </a:lnTo>
                <a:lnTo>
                  <a:pt x="0" y="124713"/>
                </a:lnTo>
                <a:lnTo>
                  <a:pt x="184022" y="124713"/>
                </a:lnTo>
                <a:lnTo>
                  <a:pt x="297052" y="39496"/>
                </a:lnTo>
                <a:lnTo>
                  <a:pt x="300100" y="31876"/>
                </a:lnTo>
                <a:lnTo>
                  <a:pt x="300100" y="24383"/>
                </a:lnTo>
                <a:lnTo>
                  <a:pt x="296163" y="10794"/>
                </a:lnTo>
                <a:lnTo>
                  <a:pt x="285750" y="2031"/>
                </a:lnTo>
                <a:lnTo>
                  <a:pt x="271144" y="0"/>
                </a:lnTo>
                <a:close/>
              </a:path>
            </a:pathLst>
          </a:custGeom>
          <a:solidFill>
            <a:srgbClr val="FFFFFF"/>
          </a:solidFill>
        </p:spPr>
        <p:txBody>
          <a:bodyPr wrap="square" lIns="0" tIns="0" rIns="0" bIns="0" rtlCol="0"/>
          <a:lstStyle/>
          <a:p/>
        </p:txBody>
      </p:sp>
      <p:sp>
        <p:nvSpPr>
          <p:cNvPr id="150" name="object 153"/>
          <p:cNvSpPr/>
          <p:nvPr/>
        </p:nvSpPr>
        <p:spPr>
          <a:xfrm>
            <a:off x="4110228" y="9933305"/>
            <a:ext cx="423545" cy="182880"/>
          </a:xfrm>
          <a:custGeom>
            <a:avLst/>
            <a:gdLst/>
            <a:ahLst/>
            <a:cxnLst/>
            <a:rect l="l" t="t" r="r" b="b"/>
            <a:pathLst>
              <a:path w="423545" h="182879">
                <a:moveTo>
                  <a:pt x="202564" y="0"/>
                </a:moveTo>
                <a:lnTo>
                  <a:pt x="189737" y="1524"/>
                </a:lnTo>
                <a:lnTo>
                  <a:pt x="177800" y="5714"/>
                </a:lnTo>
                <a:lnTo>
                  <a:pt x="0" y="94361"/>
                </a:lnTo>
                <a:lnTo>
                  <a:pt x="86868" y="182499"/>
                </a:lnTo>
                <a:lnTo>
                  <a:pt x="96647" y="172974"/>
                </a:lnTo>
                <a:lnTo>
                  <a:pt x="106807" y="164464"/>
                </a:lnTo>
                <a:lnTo>
                  <a:pt x="139700" y="144145"/>
                </a:lnTo>
                <a:lnTo>
                  <a:pt x="175641" y="131318"/>
                </a:lnTo>
                <a:lnTo>
                  <a:pt x="214375" y="125349"/>
                </a:lnTo>
                <a:lnTo>
                  <a:pt x="227711" y="124713"/>
                </a:lnTo>
                <a:lnTo>
                  <a:pt x="353441" y="124713"/>
                </a:lnTo>
                <a:lnTo>
                  <a:pt x="358013" y="123189"/>
                </a:lnTo>
                <a:lnTo>
                  <a:pt x="362585" y="120141"/>
                </a:lnTo>
                <a:lnTo>
                  <a:pt x="423163" y="74549"/>
                </a:lnTo>
                <a:lnTo>
                  <a:pt x="239141" y="74549"/>
                </a:lnTo>
                <a:lnTo>
                  <a:pt x="239141" y="50164"/>
                </a:lnTo>
                <a:lnTo>
                  <a:pt x="348869" y="50164"/>
                </a:lnTo>
                <a:lnTo>
                  <a:pt x="362076" y="46227"/>
                </a:lnTo>
                <a:lnTo>
                  <a:pt x="371601" y="36195"/>
                </a:lnTo>
                <a:lnTo>
                  <a:pt x="370967" y="18541"/>
                </a:lnTo>
                <a:lnTo>
                  <a:pt x="365251" y="6985"/>
                </a:lnTo>
                <a:lnTo>
                  <a:pt x="355981" y="1015"/>
                </a:lnTo>
                <a:lnTo>
                  <a:pt x="202564" y="0"/>
                </a:lnTo>
                <a:close/>
              </a:path>
            </a:pathLst>
          </a:custGeom>
          <a:solidFill>
            <a:srgbClr val="FFFFFF"/>
          </a:solidFill>
        </p:spPr>
        <p:txBody>
          <a:bodyPr wrap="square" lIns="0" tIns="0" rIns="0" bIns="0" rtlCol="0"/>
          <a:lstStyle/>
          <a:p/>
        </p:txBody>
      </p:sp>
      <p:sp>
        <p:nvSpPr>
          <p:cNvPr id="151" name="object 154"/>
          <p:cNvSpPr/>
          <p:nvPr/>
        </p:nvSpPr>
        <p:spPr>
          <a:xfrm>
            <a:off x="4256532" y="9698735"/>
            <a:ext cx="309244" cy="222122"/>
          </a:xfrm>
          <a:prstGeom prst="rect">
            <a:avLst/>
          </a:prstGeom>
          <a:blipFill>
            <a:blip r:embed="rId11" cstate="print"/>
            <a:stretch>
              <a:fillRect/>
            </a:stretch>
          </a:blipFill>
        </p:spPr>
        <p:txBody>
          <a:bodyPr wrap="square" lIns="0" tIns="0" rIns="0" bIns="0" rtlCol="0"/>
          <a:lstStyle/>
          <a:p/>
        </p:txBody>
      </p:sp>
      <p:sp>
        <p:nvSpPr>
          <p:cNvPr id="152" name="object 155"/>
          <p:cNvSpPr/>
          <p:nvPr/>
        </p:nvSpPr>
        <p:spPr>
          <a:xfrm>
            <a:off x="6713219" y="12367260"/>
            <a:ext cx="505968" cy="518159"/>
          </a:xfrm>
          <a:prstGeom prst="rect">
            <a:avLst/>
          </a:prstGeom>
          <a:blipFill>
            <a:blip r:embed="rId12" cstate="print"/>
            <a:stretch>
              <a:fillRect/>
            </a:stretch>
          </a:blipFill>
        </p:spPr>
        <p:txBody>
          <a:bodyPr wrap="square" lIns="0" tIns="0" rIns="0" bIns="0" rtlCol="0"/>
          <a:lstStyle/>
          <a:p/>
        </p:txBody>
      </p:sp>
      <p:sp>
        <p:nvSpPr>
          <p:cNvPr id="153" name="object 156"/>
          <p:cNvSpPr/>
          <p:nvPr/>
        </p:nvSpPr>
        <p:spPr>
          <a:xfrm>
            <a:off x="7025640" y="11020044"/>
            <a:ext cx="426720" cy="440436"/>
          </a:xfrm>
          <a:prstGeom prst="rect">
            <a:avLst/>
          </a:prstGeom>
          <a:blipFill>
            <a:blip r:embed="rId13" cstate="print"/>
            <a:stretch>
              <a:fillRect/>
            </a:stretch>
          </a:blipFill>
        </p:spPr>
        <p:txBody>
          <a:bodyPr wrap="square" lIns="0" tIns="0" rIns="0" bIns="0" rtlCol="0"/>
          <a:lstStyle/>
          <a:p/>
        </p:txBody>
      </p:sp>
      <p:sp>
        <p:nvSpPr>
          <p:cNvPr id="154" name="object 157"/>
          <p:cNvSpPr/>
          <p:nvPr/>
        </p:nvSpPr>
        <p:spPr>
          <a:xfrm>
            <a:off x="3243072" y="11015472"/>
            <a:ext cx="461772" cy="445008"/>
          </a:xfrm>
          <a:prstGeom prst="rect">
            <a:avLst/>
          </a:prstGeom>
          <a:blipFill>
            <a:blip r:embed="rId14" cstate="print"/>
            <a:stretch>
              <a:fillRect/>
            </a:stretch>
          </a:blipFill>
        </p:spPr>
        <p:txBody>
          <a:bodyPr wrap="square" lIns="0" tIns="0" rIns="0" bIns="0" rtlCol="0"/>
          <a:lstStyle/>
          <a:p/>
        </p:txBody>
      </p:sp>
      <p:sp>
        <p:nvSpPr>
          <p:cNvPr id="155" name="object 158"/>
          <p:cNvSpPr/>
          <p:nvPr/>
        </p:nvSpPr>
        <p:spPr>
          <a:xfrm>
            <a:off x="5119115" y="12908280"/>
            <a:ext cx="57785" cy="57785"/>
          </a:xfrm>
          <a:custGeom>
            <a:avLst/>
            <a:gdLst/>
            <a:ahLst/>
            <a:cxnLst/>
            <a:rect l="l" t="t" r="r" b="b"/>
            <a:pathLst>
              <a:path w="57785" h="57784">
                <a:moveTo>
                  <a:pt x="20193" y="0"/>
                </a:moveTo>
                <a:lnTo>
                  <a:pt x="9651" y="6604"/>
                </a:lnTo>
                <a:lnTo>
                  <a:pt x="2412" y="18287"/>
                </a:lnTo>
                <a:lnTo>
                  <a:pt x="0" y="34417"/>
                </a:lnTo>
                <a:lnTo>
                  <a:pt x="5842" y="46100"/>
                </a:lnTo>
                <a:lnTo>
                  <a:pt x="16891" y="54356"/>
                </a:lnTo>
                <a:lnTo>
                  <a:pt x="31876" y="57404"/>
                </a:lnTo>
                <a:lnTo>
                  <a:pt x="45085" y="52324"/>
                </a:lnTo>
                <a:lnTo>
                  <a:pt x="54101" y="42163"/>
                </a:lnTo>
                <a:lnTo>
                  <a:pt x="57404" y="28829"/>
                </a:lnTo>
                <a:lnTo>
                  <a:pt x="55625" y="18415"/>
                </a:lnTo>
                <a:lnTo>
                  <a:pt x="48895" y="8255"/>
                </a:lnTo>
                <a:lnTo>
                  <a:pt x="37084" y="1778"/>
                </a:lnTo>
                <a:lnTo>
                  <a:pt x="20193" y="0"/>
                </a:lnTo>
                <a:close/>
              </a:path>
            </a:pathLst>
          </a:custGeom>
          <a:solidFill>
            <a:srgbClr val="FFFFFF"/>
          </a:solidFill>
        </p:spPr>
        <p:txBody>
          <a:bodyPr wrap="square" lIns="0" tIns="0" rIns="0" bIns="0" rtlCol="0"/>
          <a:lstStyle/>
          <a:p/>
        </p:txBody>
      </p:sp>
      <p:sp>
        <p:nvSpPr>
          <p:cNvPr id="156" name="object 159"/>
          <p:cNvSpPr/>
          <p:nvPr/>
        </p:nvSpPr>
        <p:spPr>
          <a:xfrm>
            <a:off x="5077967" y="12972288"/>
            <a:ext cx="124460" cy="126364"/>
          </a:xfrm>
          <a:custGeom>
            <a:avLst/>
            <a:gdLst/>
            <a:ahLst/>
            <a:cxnLst/>
            <a:rect l="l" t="t" r="r" b="b"/>
            <a:pathLst>
              <a:path w="124460" h="126365">
                <a:moveTo>
                  <a:pt x="70104" y="0"/>
                </a:moveTo>
                <a:lnTo>
                  <a:pt x="57785" y="1397"/>
                </a:lnTo>
                <a:lnTo>
                  <a:pt x="19812" y="24384"/>
                </a:lnTo>
                <a:lnTo>
                  <a:pt x="1524" y="109601"/>
                </a:lnTo>
                <a:lnTo>
                  <a:pt x="0" y="117094"/>
                </a:lnTo>
                <a:lnTo>
                  <a:pt x="3048" y="123190"/>
                </a:lnTo>
                <a:lnTo>
                  <a:pt x="10668" y="124714"/>
                </a:lnTo>
                <a:lnTo>
                  <a:pt x="12192" y="124714"/>
                </a:lnTo>
                <a:lnTo>
                  <a:pt x="18287" y="126238"/>
                </a:lnTo>
                <a:lnTo>
                  <a:pt x="22860" y="121666"/>
                </a:lnTo>
                <a:lnTo>
                  <a:pt x="24384" y="115697"/>
                </a:lnTo>
                <a:lnTo>
                  <a:pt x="41148" y="36449"/>
                </a:lnTo>
                <a:lnTo>
                  <a:pt x="124079" y="36449"/>
                </a:lnTo>
                <a:lnTo>
                  <a:pt x="118745" y="18288"/>
                </a:lnTo>
                <a:lnTo>
                  <a:pt x="82550" y="1143"/>
                </a:lnTo>
                <a:lnTo>
                  <a:pt x="70104" y="0"/>
                </a:lnTo>
                <a:close/>
              </a:path>
            </a:pathLst>
          </a:custGeom>
          <a:solidFill>
            <a:srgbClr val="FFFFFF"/>
          </a:solidFill>
        </p:spPr>
        <p:txBody>
          <a:bodyPr wrap="square" lIns="0" tIns="0" rIns="0" bIns="0" rtlCol="0"/>
          <a:lstStyle/>
          <a:p/>
        </p:txBody>
      </p:sp>
      <p:sp>
        <p:nvSpPr>
          <p:cNvPr id="157" name="object 160"/>
          <p:cNvSpPr/>
          <p:nvPr/>
        </p:nvSpPr>
        <p:spPr>
          <a:xfrm>
            <a:off x="5102352" y="13008737"/>
            <a:ext cx="93345" cy="131445"/>
          </a:xfrm>
          <a:custGeom>
            <a:avLst/>
            <a:gdLst/>
            <a:ahLst/>
            <a:cxnLst/>
            <a:rect l="l" t="t" r="r" b="b"/>
            <a:pathLst>
              <a:path w="93345" h="131444">
                <a:moveTo>
                  <a:pt x="74549" y="0"/>
                </a:moveTo>
                <a:lnTo>
                  <a:pt x="16763" y="0"/>
                </a:lnTo>
                <a:lnTo>
                  <a:pt x="16763" y="41148"/>
                </a:lnTo>
                <a:lnTo>
                  <a:pt x="0" y="130937"/>
                </a:lnTo>
                <a:lnTo>
                  <a:pt x="92837" y="130937"/>
                </a:lnTo>
                <a:lnTo>
                  <a:pt x="74549" y="42672"/>
                </a:lnTo>
                <a:lnTo>
                  <a:pt x="74549" y="0"/>
                </a:lnTo>
                <a:close/>
              </a:path>
            </a:pathLst>
          </a:custGeom>
          <a:solidFill>
            <a:srgbClr val="FFFFFF"/>
          </a:solidFill>
        </p:spPr>
        <p:txBody>
          <a:bodyPr wrap="square" lIns="0" tIns="0" rIns="0" bIns="0" rtlCol="0"/>
          <a:lstStyle/>
          <a:p/>
        </p:txBody>
      </p:sp>
      <p:sp>
        <p:nvSpPr>
          <p:cNvPr id="158" name="object 161"/>
          <p:cNvSpPr/>
          <p:nvPr/>
        </p:nvSpPr>
        <p:spPr>
          <a:xfrm>
            <a:off x="5176901" y="13008737"/>
            <a:ext cx="41275" cy="90170"/>
          </a:xfrm>
          <a:custGeom>
            <a:avLst/>
            <a:gdLst/>
            <a:ahLst/>
            <a:cxnLst/>
            <a:rect l="l" t="t" r="r" b="b"/>
            <a:pathLst>
              <a:path w="41275" h="90169">
                <a:moveTo>
                  <a:pt x="25146" y="0"/>
                </a:moveTo>
                <a:lnTo>
                  <a:pt x="0" y="0"/>
                </a:lnTo>
                <a:lnTo>
                  <a:pt x="18287" y="79248"/>
                </a:lnTo>
                <a:lnTo>
                  <a:pt x="19812" y="85217"/>
                </a:lnTo>
                <a:lnTo>
                  <a:pt x="24384" y="89789"/>
                </a:lnTo>
                <a:lnTo>
                  <a:pt x="28956" y="88265"/>
                </a:lnTo>
                <a:lnTo>
                  <a:pt x="35051" y="88265"/>
                </a:lnTo>
                <a:lnTo>
                  <a:pt x="39624" y="85217"/>
                </a:lnTo>
                <a:lnTo>
                  <a:pt x="41148" y="79248"/>
                </a:lnTo>
                <a:lnTo>
                  <a:pt x="41148" y="74676"/>
                </a:lnTo>
                <a:lnTo>
                  <a:pt x="32003" y="36576"/>
                </a:lnTo>
                <a:lnTo>
                  <a:pt x="28956" y="21336"/>
                </a:lnTo>
                <a:lnTo>
                  <a:pt x="25146" y="0"/>
                </a:lnTo>
                <a:close/>
              </a:path>
            </a:pathLst>
          </a:custGeom>
          <a:solidFill>
            <a:srgbClr val="FFFFFF"/>
          </a:solidFill>
        </p:spPr>
        <p:txBody>
          <a:bodyPr wrap="square" lIns="0" tIns="0" rIns="0" bIns="0" rtlCol="0"/>
          <a:lstStyle/>
          <a:p/>
        </p:txBody>
      </p:sp>
      <p:sp>
        <p:nvSpPr>
          <p:cNvPr id="159" name="object 162"/>
          <p:cNvSpPr/>
          <p:nvPr/>
        </p:nvSpPr>
        <p:spPr>
          <a:xfrm>
            <a:off x="5131297" y="13139689"/>
            <a:ext cx="0" cy="100965"/>
          </a:xfrm>
          <a:custGeom>
            <a:avLst/>
            <a:gdLst/>
            <a:ahLst/>
            <a:cxnLst/>
            <a:rect l="l" t="t" r="r" b="b"/>
            <a:pathLst>
              <a:path h="100965">
                <a:moveTo>
                  <a:pt x="0" y="0"/>
                </a:moveTo>
                <a:lnTo>
                  <a:pt x="0" y="100441"/>
                </a:lnTo>
              </a:path>
            </a:pathLst>
          </a:custGeom>
          <a:ln w="24362">
            <a:solidFill>
              <a:srgbClr val="FFFFFF"/>
            </a:solidFill>
          </a:ln>
        </p:spPr>
        <p:txBody>
          <a:bodyPr wrap="square" lIns="0" tIns="0" rIns="0" bIns="0" rtlCol="0"/>
          <a:lstStyle/>
          <a:p/>
        </p:txBody>
      </p:sp>
      <p:sp>
        <p:nvSpPr>
          <p:cNvPr id="160" name="object 163"/>
          <p:cNvSpPr/>
          <p:nvPr/>
        </p:nvSpPr>
        <p:spPr>
          <a:xfrm>
            <a:off x="5165460" y="13139689"/>
            <a:ext cx="0" cy="100965"/>
          </a:xfrm>
          <a:custGeom>
            <a:avLst/>
            <a:gdLst/>
            <a:ahLst/>
            <a:cxnLst/>
            <a:rect l="l" t="t" r="r" b="b"/>
            <a:pathLst>
              <a:path h="100965">
                <a:moveTo>
                  <a:pt x="0" y="0"/>
                </a:moveTo>
                <a:lnTo>
                  <a:pt x="0" y="100441"/>
                </a:lnTo>
              </a:path>
            </a:pathLst>
          </a:custGeom>
          <a:ln w="22839">
            <a:solidFill>
              <a:srgbClr val="FFFFFF"/>
            </a:solidFill>
          </a:ln>
        </p:spPr>
        <p:txBody>
          <a:bodyPr wrap="square" lIns="0" tIns="0" rIns="0" bIns="0" rtlCol="0"/>
          <a:lstStyle/>
          <a:p/>
        </p:txBody>
      </p:sp>
      <p:sp>
        <p:nvSpPr>
          <p:cNvPr id="161" name="object 164"/>
          <p:cNvSpPr/>
          <p:nvPr/>
        </p:nvSpPr>
        <p:spPr>
          <a:xfrm>
            <a:off x="5269991" y="12908280"/>
            <a:ext cx="57785" cy="57785"/>
          </a:xfrm>
          <a:custGeom>
            <a:avLst/>
            <a:gdLst/>
            <a:ahLst/>
            <a:cxnLst/>
            <a:rect l="l" t="t" r="r" b="b"/>
            <a:pathLst>
              <a:path w="57785" h="57784">
                <a:moveTo>
                  <a:pt x="20193" y="0"/>
                </a:moveTo>
                <a:lnTo>
                  <a:pt x="9652" y="6604"/>
                </a:lnTo>
                <a:lnTo>
                  <a:pt x="2412" y="18287"/>
                </a:lnTo>
                <a:lnTo>
                  <a:pt x="0" y="34417"/>
                </a:lnTo>
                <a:lnTo>
                  <a:pt x="5842" y="46100"/>
                </a:lnTo>
                <a:lnTo>
                  <a:pt x="16891" y="54356"/>
                </a:lnTo>
                <a:lnTo>
                  <a:pt x="31877" y="57404"/>
                </a:lnTo>
                <a:lnTo>
                  <a:pt x="45085" y="52324"/>
                </a:lnTo>
                <a:lnTo>
                  <a:pt x="54102" y="42163"/>
                </a:lnTo>
                <a:lnTo>
                  <a:pt x="57404" y="28829"/>
                </a:lnTo>
                <a:lnTo>
                  <a:pt x="55625" y="18415"/>
                </a:lnTo>
                <a:lnTo>
                  <a:pt x="48895" y="8255"/>
                </a:lnTo>
                <a:lnTo>
                  <a:pt x="37084" y="1778"/>
                </a:lnTo>
                <a:lnTo>
                  <a:pt x="20193" y="0"/>
                </a:lnTo>
                <a:close/>
              </a:path>
            </a:pathLst>
          </a:custGeom>
          <a:solidFill>
            <a:srgbClr val="FFFFFF"/>
          </a:solidFill>
        </p:spPr>
        <p:txBody>
          <a:bodyPr wrap="square" lIns="0" tIns="0" rIns="0" bIns="0" rtlCol="0"/>
          <a:lstStyle/>
          <a:p/>
        </p:txBody>
      </p:sp>
      <p:sp>
        <p:nvSpPr>
          <p:cNvPr id="162" name="object 165"/>
          <p:cNvSpPr/>
          <p:nvPr/>
        </p:nvSpPr>
        <p:spPr>
          <a:xfrm>
            <a:off x="5228844" y="12972288"/>
            <a:ext cx="123189" cy="124460"/>
          </a:xfrm>
          <a:custGeom>
            <a:avLst/>
            <a:gdLst/>
            <a:ahLst/>
            <a:cxnLst/>
            <a:rect l="l" t="t" r="r" b="b"/>
            <a:pathLst>
              <a:path w="123189" h="124459">
                <a:moveTo>
                  <a:pt x="71119" y="0"/>
                </a:moveTo>
                <a:lnTo>
                  <a:pt x="58927" y="889"/>
                </a:lnTo>
                <a:lnTo>
                  <a:pt x="19811" y="23622"/>
                </a:lnTo>
                <a:lnTo>
                  <a:pt x="1523" y="110617"/>
                </a:lnTo>
                <a:lnTo>
                  <a:pt x="0" y="116713"/>
                </a:lnTo>
                <a:lnTo>
                  <a:pt x="4571" y="122809"/>
                </a:lnTo>
                <a:lnTo>
                  <a:pt x="10667" y="124333"/>
                </a:lnTo>
                <a:lnTo>
                  <a:pt x="18287" y="124333"/>
                </a:lnTo>
                <a:lnTo>
                  <a:pt x="22859" y="121285"/>
                </a:lnTo>
                <a:lnTo>
                  <a:pt x="24383" y="115189"/>
                </a:lnTo>
                <a:lnTo>
                  <a:pt x="41147" y="35814"/>
                </a:lnTo>
                <a:lnTo>
                  <a:pt x="123062" y="35814"/>
                </a:lnTo>
                <a:lnTo>
                  <a:pt x="120268" y="23622"/>
                </a:lnTo>
                <a:lnTo>
                  <a:pt x="120268" y="20574"/>
                </a:lnTo>
                <a:lnTo>
                  <a:pt x="118744" y="17526"/>
                </a:lnTo>
                <a:lnTo>
                  <a:pt x="83311" y="1016"/>
                </a:lnTo>
                <a:lnTo>
                  <a:pt x="71119" y="0"/>
                </a:lnTo>
                <a:close/>
              </a:path>
            </a:pathLst>
          </a:custGeom>
          <a:solidFill>
            <a:srgbClr val="FFFFFF"/>
          </a:solidFill>
        </p:spPr>
        <p:txBody>
          <a:bodyPr wrap="square" lIns="0" tIns="0" rIns="0" bIns="0" rtlCol="0"/>
          <a:lstStyle/>
          <a:p/>
        </p:txBody>
      </p:sp>
      <p:sp>
        <p:nvSpPr>
          <p:cNvPr id="163" name="object 166"/>
          <p:cNvSpPr/>
          <p:nvPr/>
        </p:nvSpPr>
        <p:spPr>
          <a:xfrm>
            <a:off x="5282184" y="13102843"/>
            <a:ext cx="0" cy="137160"/>
          </a:xfrm>
          <a:custGeom>
            <a:avLst/>
            <a:gdLst/>
            <a:ahLst/>
            <a:cxnLst/>
            <a:rect l="l" t="t" r="r" b="b"/>
            <a:pathLst>
              <a:path h="137159">
                <a:moveTo>
                  <a:pt x="0" y="0"/>
                </a:moveTo>
                <a:lnTo>
                  <a:pt x="0" y="137159"/>
                </a:lnTo>
              </a:path>
            </a:pathLst>
          </a:custGeom>
          <a:ln w="24384">
            <a:solidFill>
              <a:srgbClr val="FFFFFF"/>
            </a:solidFill>
          </a:ln>
        </p:spPr>
        <p:txBody>
          <a:bodyPr wrap="square" lIns="0" tIns="0" rIns="0" bIns="0" rtlCol="0"/>
          <a:lstStyle/>
          <a:p/>
        </p:txBody>
      </p:sp>
      <p:sp>
        <p:nvSpPr>
          <p:cNvPr id="164" name="object 167"/>
          <p:cNvSpPr/>
          <p:nvPr/>
        </p:nvSpPr>
        <p:spPr>
          <a:xfrm>
            <a:off x="5298884" y="13007593"/>
            <a:ext cx="0" cy="95250"/>
          </a:xfrm>
          <a:custGeom>
            <a:avLst/>
            <a:gdLst/>
            <a:ahLst/>
            <a:cxnLst/>
            <a:rect l="l" t="t" r="r" b="b"/>
            <a:pathLst>
              <a:path h="95250">
                <a:moveTo>
                  <a:pt x="0" y="0"/>
                </a:moveTo>
                <a:lnTo>
                  <a:pt x="0" y="95249"/>
                </a:lnTo>
              </a:path>
            </a:pathLst>
          </a:custGeom>
          <a:ln w="57785">
            <a:solidFill>
              <a:srgbClr val="FFFFFF"/>
            </a:solidFill>
          </a:ln>
        </p:spPr>
        <p:txBody>
          <a:bodyPr wrap="square" lIns="0" tIns="0" rIns="0" bIns="0" rtlCol="0"/>
          <a:lstStyle/>
          <a:p/>
        </p:txBody>
      </p:sp>
      <p:sp>
        <p:nvSpPr>
          <p:cNvPr id="165" name="object 168"/>
          <p:cNvSpPr/>
          <p:nvPr/>
        </p:nvSpPr>
        <p:spPr>
          <a:xfrm>
            <a:off x="5327777" y="13008102"/>
            <a:ext cx="41275" cy="90170"/>
          </a:xfrm>
          <a:custGeom>
            <a:avLst/>
            <a:gdLst/>
            <a:ahLst/>
            <a:cxnLst/>
            <a:rect l="l" t="t" r="r" b="b"/>
            <a:pathLst>
              <a:path w="41275" h="90169">
                <a:moveTo>
                  <a:pt x="24130" y="0"/>
                </a:moveTo>
                <a:lnTo>
                  <a:pt x="0" y="0"/>
                </a:lnTo>
                <a:lnTo>
                  <a:pt x="18287" y="79375"/>
                </a:lnTo>
                <a:lnTo>
                  <a:pt x="19812" y="85470"/>
                </a:lnTo>
                <a:lnTo>
                  <a:pt x="24384" y="88518"/>
                </a:lnTo>
                <a:lnTo>
                  <a:pt x="28956" y="88518"/>
                </a:lnTo>
                <a:lnTo>
                  <a:pt x="35051" y="90043"/>
                </a:lnTo>
                <a:lnTo>
                  <a:pt x="39624" y="85470"/>
                </a:lnTo>
                <a:lnTo>
                  <a:pt x="41148" y="79375"/>
                </a:lnTo>
                <a:lnTo>
                  <a:pt x="28956" y="21335"/>
                </a:lnTo>
                <a:lnTo>
                  <a:pt x="24130" y="0"/>
                </a:lnTo>
                <a:close/>
              </a:path>
            </a:pathLst>
          </a:custGeom>
          <a:solidFill>
            <a:srgbClr val="FFFFFF"/>
          </a:solidFill>
        </p:spPr>
        <p:txBody>
          <a:bodyPr wrap="square" lIns="0" tIns="0" rIns="0" bIns="0" rtlCol="0"/>
          <a:lstStyle/>
          <a:p/>
        </p:txBody>
      </p:sp>
      <p:sp>
        <p:nvSpPr>
          <p:cNvPr id="166" name="object 169"/>
          <p:cNvSpPr/>
          <p:nvPr/>
        </p:nvSpPr>
        <p:spPr>
          <a:xfrm>
            <a:off x="5316336" y="13102716"/>
            <a:ext cx="0" cy="137795"/>
          </a:xfrm>
          <a:custGeom>
            <a:avLst/>
            <a:gdLst/>
            <a:ahLst/>
            <a:cxnLst/>
            <a:rect l="l" t="t" r="r" b="b"/>
            <a:pathLst>
              <a:path h="137794">
                <a:moveTo>
                  <a:pt x="0" y="0"/>
                </a:moveTo>
                <a:lnTo>
                  <a:pt x="0" y="137286"/>
                </a:lnTo>
              </a:path>
            </a:pathLst>
          </a:custGeom>
          <a:ln w="22839">
            <a:solidFill>
              <a:srgbClr val="FFFFFF"/>
            </a:solidFill>
          </a:ln>
        </p:spPr>
        <p:txBody>
          <a:bodyPr wrap="square" lIns="0" tIns="0" rIns="0" bIns="0" rtlCol="0"/>
          <a:lstStyle/>
          <a:p/>
        </p:txBody>
      </p:sp>
      <p:sp>
        <p:nvSpPr>
          <p:cNvPr id="167" name="object 170"/>
          <p:cNvSpPr/>
          <p:nvPr/>
        </p:nvSpPr>
        <p:spPr>
          <a:xfrm>
            <a:off x="5375147" y="13106400"/>
            <a:ext cx="154940" cy="137160"/>
          </a:xfrm>
          <a:custGeom>
            <a:avLst/>
            <a:gdLst/>
            <a:ahLst/>
            <a:cxnLst/>
            <a:rect l="l" t="t" r="r" b="b"/>
            <a:pathLst>
              <a:path w="154939" h="137159">
                <a:moveTo>
                  <a:pt x="6857" y="0"/>
                </a:moveTo>
                <a:lnTo>
                  <a:pt x="3048" y="12318"/>
                </a:lnTo>
                <a:lnTo>
                  <a:pt x="762" y="24764"/>
                </a:lnTo>
                <a:lnTo>
                  <a:pt x="0" y="37337"/>
                </a:lnTo>
                <a:lnTo>
                  <a:pt x="6476" y="73405"/>
                </a:lnTo>
                <a:lnTo>
                  <a:pt x="33274" y="113410"/>
                </a:lnTo>
                <a:lnTo>
                  <a:pt x="66801" y="132079"/>
                </a:lnTo>
                <a:lnTo>
                  <a:pt x="105028" y="136778"/>
                </a:lnTo>
                <a:lnTo>
                  <a:pt x="116966" y="135381"/>
                </a:lnTo>
                <a:lnTo>
                  <a:pt x="128524" y="132460"/>
                </a:lnTo>
                <a:lnTo>
                  <a:pt x="139446" y="128269"/>
                </a:lnTo>
                <a:lnTo>
                  <a:pt x="149605" y="122808"/>
                </a:lnTo>
                <a:lnTo>
                  <a:pt x="154686" y="119379"/>
                </a:lnTo>
                <a:lnTo>
                  <a:pt x="96138" y="119379"/>
                </a:lnTo>
                <a:lnTo>
                  <a:pt x="68961" y="112648"/>
                </a:lnTo>
                <a:lnTo>
                  <a:pt x="35560" y="88137"/>
                </a:lnTo>
                <a:lnTo>
                  <a:pt x="18287" y="52831"/>
                </a:lnTo>
                <a:lnTo>
                  <a:pt x="16255" y="39623"/>
                </a:lnTo>
                <a:lnTo>
                  <a:pt x="16128" y="32003"/>
                </a:lnTo>
                <a:lnTo>
                  <a:pt x="6857" y="0"/>
                </a:lnTo>
                <a:close/>
              </a:path>
            </a:pathLst>
          </a:custGeom>
          <a:solidFill>
            <a:srgbClr val="FFFFFF"/>
          </a:solidFill>
        </p:spPr>
        <p:txBody>
          <a:bodyPr wrap="square" lIns="0" tIns="0" rIns="0" bIns="0" rtlCol="0"/>
          <a:lstStyle/>
          <a:p/>
        </p:txBody>
      </p:sp>
      <p:sp>
        <p:nvSpPr>
          <p:cNvPr id="168" name="object 171"/>
          <p:cNvSpPr/>
          <p:nvPr/>
        </p:nvSpPr>
        <p:spPr>
          <a:xfrm>
            <a:off x="5471286" y="13164312"/>
            <a:ext cx="91440" cy="61594"/>
          </a:xfrm>
          <a:custGeom>
            <a:avLst/>
            <a:gdLst/>
            <a:ahLst/>
            <a:cxnLst/>
            <a:rect l="l" t="t" r="r" b="b"/>
            <a:pathLst>
              <a:path w="91439" h="61594">
                <a:moveTo>
                  <a:pt x="83692" y="0"/>
                </a:moveTo>
                <a:lnTo>
                  <a:pt x="65659" y="33909"/>
                </a:lnTo>
                <a:lnTo>
                  <a:pt x="24637" y="59182"/>
                </a:lnTo>
                <a:lnTo>
                  <a:pt x="12446" y="61214"/>
                </a:lnTo>
                <a:lnTo>
                  <a:pt x="0" y="61468"/>
                </a:lnTo>
                <a:lnTo>
                  <a:pt x="58547" y="61468"/>
                </a:lnTo>
                <a:lnTo>
                  <a:pt x="85725" y="31623"/>
                </a:lnTo>
                <a:lnTo>
                  <a:pt x="91186" y="20828"/>
                </a:lnTo>
                <a:lnTo>
                  <a:pt x="83692" y="0"/>
                </a:lnTo>
                <a:close/>
              </a:path>
            </a:pathLst>
          </a:custGeom>
          <a:solidFill>
            <a:srgbClr val="FFFFFF"/>
          </a:solidFill>
        </p:spPr>
        <p:txBody>
          <a:bodyPr wrap="square" lIns="0" tIns="0" rIns="0" bIns="0" rtlCol="0"/>
          <a:lstStyle/>
          <a:p/>
        </p:txBody>
      </p:sp>
      <p:sp>
        <p:nvSpPr>
          <p:cNvPr id="169" name="object 172"/>
          <p:cNvSpPr/>
          <p:nvPr/>
        </p:nvSpPr>
        <p:spPr>
          <a:xfrm>
            <a:off x="5381244" y="12996672"/>
            <a:ext cx="111125" cy="126364"/>
          </a:xfrm>
          <a:custGeom>
            <a:avLst/>
            <a:gdLst/>
            <a:ahLst/>
            <a:cxnLst/>
            <a:rect l="l" t="t" r="r" b="b"/>
            <a:pathLst>
              <a:path w="111125" h="126365">
                <a:moveTo>
                  <a:pt x="80644" y="0"/>
                </a:moveTo>
                <a:lnTo>
                  <a:pt x="74675" y="126"/>
                </a:lnTo>
                <a:lnTo>
                  <a:pt x="71627" y="1650"/>
                </a:lnTo>
                <a:lnTo>
                  <a:pt x="70103" y="1650"/>
                </a:lnTo>
                <a:lnTo>
                  <a:pt x="68579" y="3174"/>
                </a:lnTo>
                <a:lnTo>
                  <a:pt x="65531" y="3174"/>
                </a:lnTo>
                <a:lnTo>
                  <a:pt x="7619" y="38099"/>
                </a:lnTo>
                <a:lnTo>
                  <a:pt x="1523" y="42671"/>
                </a:lnTo>
                <a:lnTo>
                  <a:pt x="0" y="48767"/>
                </a:lnTo>
                <a:lnTo>
                  <a:pt x="1523" y="56260"/>
                </a:lnTo>
                <a:lnTo>
                  <a:pt x="18287" y="115569"/>
                </a:lnTo>
                <a:lnTo>
                  <a:pt x="21335" y="121538"/>
                </a:lnTo>
                <a:lnTo>
                  <a:pt x="25907" y="126110"/>
                </a:lnTo>
                <a:lnTo>
                  <a:pt x="35051" y="126110"/>
                </a:lnTo>
                <a:lnTo>
                  <a:pt x="36575" y="124586"/>
                </a:lnTo>
                <a:lnTo>
                  <a:pt x="44195" y="123062"/>
                </a:lnTo>
                <a:lnTo>
                  <a:pt x="48767" y="114045"/>
                </a:lnTo>
                <a:lnTo>
                  <a:pt x="47243" y="106425"/>
                </a:lnTo>
                <a:lnTo>
                  <a:pt x="32003" y="57784"/>
                </a:lnTo>
                <a:lnTo>
                  <a:pt x="53339" y="45719"/>
                </a:lnTo>
                <a:lnTo>
                  <a:pt x="110616" y="45719"/>
                </a:lnTo>
                <a:lnTo>
                  <a:pt x="108203" y="24383"/>
                </a:lnTo>
                <a:lnTo>
                  <a:pt x="102615" y="11810"/>
                </a:lnTo>
                <a:lnTo>
                  <a:pt x="92709" y="3301"/>
                </a:lnTo>
                <a:lnTo>
                  <a:pt x="80644" y="0"/>
                </a:lnTo>
                <a:close/>
              </a:path>
            </a:pathLst>
          </a:custGeom>
          <a:solidFill>
            <a:srgbClr val="FFFFFF"/>
          </a:solidFill>
        </p:spPr>
        <p:txBody>
          <a:bodyPr wrap="square" lIns="0" tIns="0" rIns="0" bIns="0" rtlCol="0"/>
          <a:lstStyle/>
          <a:p/>
        </p:txBody>
      </p:sp>
      <p:sp>
        <p:nvSpPr>
          <p:cNvPr id="170" name="object 173"/>
          <p:cNvSpPr/>
          <p:nvPr/>
        </p:nvSpPr>
        <p:spPr>
          <a:xfrm>
            <a:off x="5434584" y="13042391"/>
            <a:ext cx="144780" cy="77470"/>
          </a:xfrm>
          <a:custGeom>
            <a:avLst/>
            <a:gdLst/>
            <a:ahLst/>
            <a:cxnLst/>
            <a:rect l="l" t="t" r="r" b="b"/>
            <a:pathLst>
              <a:path w="144779" h="77469">
                <a:moveTo>
                  <a:pt x="57276" y="0"/>
                </a:moveTo>
                <a:lnTo>
                  <a:pt x="0" y="0"/>
                </a:lnTo>
                <a:lnTo>
                  <a:pt x="9143" y="53085"/>
                </a:lnTo>
                <a:lnTo>
                  <a:pt x="14350" y="66293"/>
                </a:lnTo>
                <a:lnTo>
                  <a:pt x="24764" y="74929"/>
                </a:lnTo>
                <a:lnTo>
                  <a:pt x="36575" y="77342"/>
                </a:lnTo>
                <a:lnTo>
                  <a:pt x="38100" y="75818"/>
                </a:lnTo>
                <a:lnTo>
                  <a:pt x="144652" y="75818"/>
                </a:lnTo>
                <a:lnTo>
                  <a:pt x="132461" y="54609"/>
                </a:lnTo>
                <a:lnTo>
                  <a:pt x="130937" y="48513"/>
                </a:lnTo>
                <a:lnTo>
                  <a:pt x="126364" y="46989"/>
                </a:lnTo>
                <a:lnTo>
                  <a:pt x="62356" y="46989"/>
                </a:lnTo>
                <a:lnTo>
                  <a:pt x="62356" y="43941"/>
                </a:lnTo>
                <a:lnTo>
                  <a:pt x="57276" y="0"/>
                </a:lnTo>
                <a:close/>
              </a:path>
            </a:pathLst>
          </a:custGeom>
          <a:solidFill>
            <a:srgbClr val="FFFFFF"/>
          </a:solidFill>
        </p:spPr>
        <p:txBody>
          <a:bodyPr wrap="square" lIns="0" tIns="0" rIns="0" bIns="0" rtlCol="0"/>
          <a:lstStyle/>
          <a:p/>
        </p:txBody>
      </p:sp>
      <p:sp>
        <p:nvSpPr>
          <p:cNvPr id="171" name="object 174"/>
          <p:cNvSpPr/>
          <p:nvPr/>
        </p:nvSpPr>
        <p:spPr>
          <a:xfrm>
            <a:off x="5547233" y="13118211"/>
            <a:ext cx="66040" cy="79375"/>
          </a:xfrm>
          <a:custGeom>
            <a:avLst/>
            <a:gdLst/>
            <a:ahLst/>
            <a:cxnLst/>
            <a:rect l="l" t="t" r="r" b="b"/>
            <a:pathLst>
              <a:path w="66039" h="79375">
                <a:moveTo>
                  <a:pt x="32003" y="0"/>
                </a:moveTo>
                <a:lnTo>
                  <a:pt x="0" y="0"/>
                </a:lnTo>
                <a:lnTo>
                  <a:pt x="38100" y="71373"/>
                </a:lnTo>
                <a:lnTo>
                  <a:pt x="41147" y="75945"/>
                </a:lnTo>
                <a:lnTo>
                  <a:pt x="45719" y="78993"/>
                </a:lnTo>
                <a:lnTo>
                  <a:pt x="59436" y="78993"/>
                </a:lnTo>
                <a:lnTo>
                  <a:pt x="65531" y="71373"/>
                </a:lnTo>
                <a:lnTo>
                  <a:pt x="65531" y="57784"/>
                </a:lnTo>
                <a:lnTo>
                  <a:pt x="64007" y="56260"/>
                </a:lnTo>
                <a:lnTo>
                  <a:pt x="32003" y="0"/>
                </a:lnTo>
                <a:close/>
              </a:path>
            </a:pathLst>
          </a:custGeom>
          <a:solidFill>
            <a:srgbClr val="FFFFFF"/>
          </a:solidFill>
        </p:spPr>
        <p:txBody>
          <a:bodyPr wrap="square" lIns="0" tIns="0" rIns="0" bIns="0" rtlCol="0"/>
          <a:lstStyle/>
          <a:p/>
        </p:txBody>
      </p:sp>
      <p:sp>
        <p:nvSpPr>
          <p:cNvPr id="172" name="object 175"/>
          <p:cNvSpPr/>
          <p:nvPr/>
        </p:nvSpPr>
        <p:spPr>
          <a:xfrm>
            <a:off x="5431535" y="12929616"/>
            <a:ext cx="56515" cy="59055"/>
          </a:xfrm>
          <a:custGeom>
            <a:avLst/>
            <a:gdLst/>
            <a:ahLst/>
            <a:cxnLst/>
            <a:rect l="l" t="t" r="r" b="b"/>
            <a:pathLst>
              <a:path w="56514" h="59054">
                <a:moveTo>
                  <a:pt x="18034" y="0"/>
                </a:moveTo>
                <a:lnTo>
                  <a:pt x="8381" y="7239"/>
                </a:lnTo>
                <a:lnTo>
                  <a:pt x="1904" y="19558"/>
                </a:lnTo>
                <a:lnTo>
                  <a:pt x="0" y="36703"/>
                </a:lnTo>
                <a:lnTo>
                  <a:pt x="6223" y="48387"/>
                </a:lnTo>
                <a:lnTo>
                  <a:pt x="17272" y="56261"/>
                </a:lnTo>
                <a:lnTo>
                  <a:pt x="32003" y="59055"/>
                </a:lnTo>
                <a:lnTo>
                  <a:pt x="44576" y="53594"/>
                </a:lnTo>
                <a:lnTo>
                  <a:pt x="52959" y="42926"/>
                </a:lnTo>
                <a:lnTo>
                  <a:pt x="56134" y="28702"/>
                </a:lnTo>
                <a:lnTo>
                  <a:pt x="53848" y="17145"/>
                </a:lnTo>
                <a:lnTo>
                  <a:pt x="46989" y="7366"/>
                </a:lnTo>
                <a:lnTo>
                  <a:pt x="35051" y="1270"/>
                </a:lnTo>
                <a:lnTo>
                  <a:pt x="18034" y="0"/>
                </a:lnTo>
                <a:close/>
              </a:path>
            </a:pathLst>
          </a:custGeom>
          <a:solidFill>
            <a:srgbClr val="FFFFFF"/>
          </a:solidFill>
        </p:spPr>
        <p:txBody>
          <a:bodyPr wrap="square" lIns="0" tIns="0" rIns="0" bIns="0" rtlCol="0"/>
          <a:lstStyle/>
          <a:p/>
        </p:txBody>
      </p:sp>
      <p:sp>
        <p:nvSpPr>
          <p:cNvPr id="173" name="object 7"/>
          <p:cNvSpPr/>
          <p:nvPr/>
        </p:nvSpPr>
        <p:spPr>
          <a:xfrm>
            <a:off x="3943984" y="2681012"/>
            <a:ext cx="2746375" cy="2746375"/>
          </a:xfrm>
          <a:custGeom>
            <a:avLst/>
            <a:gdLst/>
            <a:ahLst/>
            <a:cxnLst/>
            <a:rect l="l" t="t" r="r" b="b"/>
            <a:pathLst>
              <a:path w="2746375" h="2746375">
                <a:moveTo>
                  <a:pt x="0" y="2746248"/>
                </a:moveTo>
                <a:lnTo>
                  <a:pt x="2746248" y="2746248"/>
                </a:lnTo>
                <a:lnTo>
                  <a:pt x="2746248" y="0"/>
                </a:lnTo>
                <a:lnTo>
                  <a:pt x="0" y="0"/>
                </a:lnTo>
                <a:lnTo>
                  <a:pt x="0" y="2746248"/>
                </a:lnTo>
                <a:close/>
              </a:path>
            </a:pathLst>
          </a:custGeom>
          <a:solidFill>
            <a:srgbClr val="8496AF"/>
          </a:solidFill>
        </p:spPr>
        <p:txBody>
          <a:bodyPr wrap="square" lIns="0" tIns="0" rIns="0" bIns="0" rtlCol="0"/>
          <a:lstStyle/>
          <a:p/>
        </p:txBody>
      </p:sp>
      <p:sp>
        <p:nvSpPr>
          <p:cNvPr id="174" name="object 8"/>
          <p:cNvSpPr/>
          <p:nvPr/>
        </p:nvSpPr>
        <p:spPr>
          <a:xfrm>
            <a:off x="3121025" y="4602776"/>
            <a:ext cx="1647825" cy="1649095"/>
          </a:xfrm>
          <a:custGeom>
            <a:avLst/>
            <a:gdLst/>
            <a:ahLst/>
            <a:cxnLst/>
            <a:rect l="l" t="t" r="r" b="b"/>
            <a:pathLst>
              <a:path w="1647825" h="1649095">
                <a:moveTo>
                  <a:pt x="823721" y="0"/>
                </a:moveTo>
                <a:lnTo>
                  <a:pt x="775323" y="1399"/>
                </a:lnTo>
                <a:lnTo>
                  <a:pt x="727661" y="5547"/>
                </a:lnTo>
                <a:lnTo>
                  <a:pt x="680812" y="12366"/>
                </a:lnTo>
                <a:lnTo>
                  <a:pt x="634854" y="21778"/>
                </a:lnTo>
                <a:lnTo>
                  <a:pt x="589865" y="33705"/>
                </a:lnTo>
                <a:lnTo>
                  <a:pt x="545920" y="48072"/>
                </a:lnTo>
                <a:lnTo>
                  <a:pt x="503098" y="64799"/>
                </a:lnTo>
                <a:lnTo>
                  <a:pt x="461476" y="83811"/>
                </a:lnTo>
                <a:lnTo>
                  <a:pt x="421131" y="105028"/>
                </a:lnTo>
                <a:lnTo>
                  <a:pt x="382141" y="128375"/>
                </a:lnTo>
                <a:lnTo>
                  <a:pt x="344582" y="153774"/>
                </a:lnTo>
                <a:lnTo>
                  <a:pt x="308532" y="181147"/>
                </a:lnTo>
                <a:lnTo>
                  <a:pt x="274068" y="210416"/>
                </a:lnTo>
                <a:lnTo>
                  <a:pt x="241268" y="241506"/>
                </a:lnTo>
                <a:lnTo>
                  <a:pt x="210208" y="274337"/>
                </a:lnTo>
                <a:lnTo>
                  <a:pt x="180967" y="308834"/>
                </a:lnTo>
                <a:lnTo>
                  <a:pt x="153620" y="344918"/>
                </a:lnTo>
                <a:lnTo>
                  <a:pt x="128247" y="382512"/>
                </a:lnTo>
                <a:lnTo>
                  <a:pt x="104923" y="421538"/>
                </a:lnTo>
                <a:lnTo>
                  <a:pt x="83726" y="461920"/>
                </a:lnTo>
                <a:lnTo>
                  <a:pt x="64734" y="503580"/>
                </a:lnTo>
                <a:lnTo>
                  <a:pt x="48023" y="546441"/>
                </a:lnTo>
                <a:lnTo>
                  <a:pt x="33671" y="590425"/>
                </a:lnTo>
                <a:lnTo>
                  <a:pt x="21755" y="635454"/>
                </a:lnTo>
                <a:lnTo>
                  <a:pt x="12353" y="681452"/>
                </a:lnTo>
                <a:lnTo>
                  <a:pt x="5541" y="728341"/>
                </a:lnTo>
                <a:lnTo>
                  <a:pt x="1398" y="776044"/>
                </a:lnTo>
                <a:lnTo>
                  <a:pt x="0" y="824483"/>
                </a:lnTo>
                <a:lnTo>
                  <a:pt x="1398" y="872923"/>
                </a:lnTo>
                <a:lnTo>
                  <a:pt x="5541" y="920626"/>
                </a:lnTo>
                <a:lnTo>
                  <a:pt x="12353" y="967515"/>
                </a:lnTo>
                <a:lnTo>
                  <a:pt x="21755" y="1013513"/>
                </a:lnTo>
                <a:lnTo>
                  <a:pt x="33671" y="1058542"/>
                </a:lnTo>
                <a:lnTo>
                  <a:pt x="48023" y="1102526"/>
                </a:lnTo>
                <a:lnTo>
                  <a:pt x="64734" y="1145387"/>
                </a:lnTo>
                <a:lnTo>
                  <a:pt x="83726" y="1187047"/>
                </a:lnTo>
                <a:lnTo>
                  <a:pt x="104923" y="1227429"/>
                </a:lnTo>
                <a:lnTo>
                  <a:pt x="128247" y="1266455"/>
                </a:lnTo>
                <a:lnTo>
                  <a:pt x="153620" y="1304049"/>
                </a:lnTo>
                <a:lnTo>
                  <a:pt x="180967" y="1340133"/>
                </a:lnTo>
                <a:lnTo>
                  <a:pt x="210208" y="1374630"/>
                </a:lnTo>
                <a:lnTo>
                  <a:pt x="241268" y="1407461"/>
                </a:lnTo>
                <a:lnTo>
                  <a:pt x="274068" y="1438551"/>
                </a:lnTo>
                <a:lnTo>
                  <a:pt x="308532" y="1467820"/>
                </a:lnTo>
                <a:lnTo>
                  <a:pt x="344582" y="1495193"/>
                </a:lnTo>
                <a:lnTo>
                  <a:pt x="382141" y="1520592"/>
                </a:lnTo>
                <a:lnTo>
                  <a:pt x="421131" y="1543939"/>
                </a:lnTo>
                <a:lnTo>
                  <a:pt x="461476" y="1565156"/>
                </a:lnTo>
                <a:lnTo>
                  <a:pt x="503098" y="1584168"/>
                </a:lnTo>
                <a:lnTo>
                  <a:pt x="545920" y="1600895"/>
                </a:lnTo>
                <a:lnTo>
                  <a:pt x="589865" y="1615262"/>
                </a:lnTo>
                <a:lnTo>
                  <a:pt x="634854" y="1627189"/>
                </a:lnTo>
                <a:lnTo>
                  <a:pt x="680812" y="1636601"/>
                </a:lnTo>
                <a:lnTo>
                  <a:pt x="727661" y="1643420"/>
                </a:lnTo>
                <a:lnTo>
                  <a:pt x="775323" y="1647568"/>
                </a:lnTo>
                <a:lnTo>
                  <a:pt x="823721" y="1648968"/>
                </a:lnTo>
                <a:lnTo>
                  <a:pt x="872120" y="1647568"/>
                </a:lnTo>
                <a:lnTo>
                  <a:pt x="919782" y="1643420"/>
                </a:lnTo>
                <a:lnTo>
                  <a:pt x="966631" y="1636601"/>
                </a:lnTo>
                <a:lnTo>
                  <a:pt x="1012589" y="1627189"/>
                </a:lnTo>
                <a:lnTo>
                  <a:pt x="1057578" y="1615262"/>
                </a:lnTo>
                <a:lnTo>
                  <a:pt x="1101523" y="1600895"/>
                </a:lnTo>
                <a:lnTo>
                  <a:pt x="1144345" y="1584168"/>
                </a:lnTo>
                <a:lnTo>
                  <a:pt x="1185967" y="1565156"/>
                </a:lnTo>
                <a:lnTo>
                  <a:pt x="1226312" y="1543939"/>
                </a:lnTo>
                <a:lnTo>
                  <a:pt x="1265302" y="1520592"/>
                </a:lnTo>
                <a:lnTo>
                  <a:pt x="1302861" y="1495193"/>
                </a:lnTo>
                <a:lnTo>
                  <a:pt x="1338911" y="1467820"/>
                </a:lnTo>
                <a:lnTo>
                  <a:pt x="1373375" y="1438551"/>
                </a:lnTo>
                <a:lnTo>
                  <a:pt x="1406175" y="1407461"/>
                </a:lnTo>
                <a:lnTo>
                  <a:pt x="1437235" y="1374630"/>
                </a:lnTo>
                <a:lnTo>
                  <a:pt x="1466476" y="1340133"/>
                </a:lnTo>
                <a:lnTo>
                  <a:pt x="1493823" y="1304049"/>
                </a:lnTo>
                <a:lnTo>
                  <a:pt x="1519196" y="1266455"/>
                </a:lnTo>
                <a:lnTo>
                  <a:pt x="1542520" y="1227429"/>
                </a:lnTo>
                <a:lnTo>
                  <a:pt x="1563717" y="1187047"/>
                </a:lnTo>
                <a:lnTo>
                  <a:pt x="1582709" y="1145387"/>
                </a:lnTo>
                <a:lnTo>
                  <a:pt x="1599420" y="1102526"/>
                </a:lnTo>
                <a:lnTo>
                  <a:pt x="1613772" y="1058542"/>
                </a:lnTo>
                <a:lnTo>
                  <a:pt x="1625688" y="1013513"/>
                </a:lnTo>
                <a:lnTo>
                  <a:pt x="1635090" y="967515"/>
                </a:lnTo>
                <a:lnTo>
                  <a:pt x="1641902" y="920626"/>
                </a:lnTo>
                <a:lnTo>
                  <a:pt x="1646045" y="872923"/>
                </a:lnTo>
                <a:lnTo>
                  <a:pt x="1647444" y="824483"/>
                </a:lnTo>
                <a:lnTo>
                  <a:pt x="1646045" y="776044"/>
                </a:lnTo>
                <a:lnTo>
                  <a:pt x="1641902" y="728341"/>
                </a:lnTo>
                <a:lnTo>
                  <a:pt x="1635090" y="681452"/>
                </a:lnTo>
                <a:lnTo>
                  <a:pt x="1625688" y="635454"/>
                </a:lnTo>
                <a:lnTo>
                  <a:pt x="1613772" y="590425"/>
                </a:lnTo>
                <a:lnTo>
                  <a:pt x="1599420" y="546441"/>
                </a:lnTo>
                <a:lnTo>
                  <a:pt x="1582709" y="503580"/>
                </a:lnTo>
                <a:lnTo>
                  <a:pt x="1563717" y="461920"/>
                </a:lnTo>
                <a:lnTo>
                  <a:pt x="1542520" y="421538"/>
                </a:lnTo>
                <a:lnTo>
                  <a:pt x="1519196" y="382512"/>
                </a:lnTo>
                <a:lnTo>
                  <a:pt x="1493823" y="344918"/>
                </a:lnTo>
                <a:lnTo>
                  <a:pt x="1466476" y="308834"/>
                </a:lnTo>
                <a:lnTo>
                  <a:pt x="1437235" y="274337"/>
                </a:lnTo>
                <a:lnTo>
                  <a:pt x="1406175" y="241506"/>
                </a:lnTo>
                <a:lnTo>
                  <a:pt x="1373375" y="210416"/>
                </a:lnTo>
                <a:lnTo>
                  <a:pt x="1338911" y="181147"/>
                </a:lnTo>
                <a:lnTo>
                  <a:pt x="1302861" y="153774"/>
                </a:lnTo>
                <a:lnTo>
                  <a:pt x="1265302" y="128375"/>
                </a:lnTo>
                <a:lnTo>
                  <a:pt x="1226312" y="105028"/>
                </a:lnTo>
                <a:lnTo>
                  <a:pt x="1185967" y="83811"/>
                </a:lnTo>
                <a:lnTo>
                  <a:pt x="1144345" y="64799"/>
                </a:lnTo>
                <a:lnTo>
                  <a:pt x="1101523" y="48072"/>
                </a:lnTo>
                <a:lnTo>
                  <a:pt x="1057578" y="33705"/>
                </a:lnTo>
                <a:lnTo>
                  <a:pt x="1012589" y="21778"/>
                </a:lnTo>
                <a:lnTo>
                  <a:pt x="966631" y="12366"/>
                </a:lnTo>
                <a:lnTo>
                  <a:pt x="919782" y="5547"/>
                </a:lnTo>
                <a:lnTo>
                  <a:pt x="872120" y="1399"/>
                </a:lnTo>
                <a:lnTo>
                  <a:pt x="823721" y="0"/>
                </a:lnTo>
                <a:close/>
              </a:path>
            </a:pathLst>
          </a:custGeom>
          <a:solidFill>
            <a:srgbClr val="46B3B3"/>
          </a:solidFill>
        </p:spPr>
        <p:txBody>
          <a:bodyPr wrap="square" lIns="0" tIns="0" rIns="0" bIns="0" rtlCol="0"/>
          <a:lstStyle/>
          <a:p/>
        </p:txBody>
      </p:sp>
      <p:sp>
        <p:nvSpPr>
          <p:cNvPr id="175" name="object 9"/>
          <p:cNvSpPr/>
          <p:nvPr/>
        </p:nvSpPr>
        <p:spPr>
          <a:xfrm>
            <a:off x="5867272" y="4602776"/>
            <a:ext cx="1647825" cy="1649095"/>
          </a:xfrm>
          <a:custGeom>
            <a:avLst/>
            <a:gdLst/>
            <a:ahLst/>
            <a:cxnLst/>
            <a:rect l="l" t="t" r="r" b="b"/>
            <a:pathLst>
              <a:path w="1647825" h="1649095">
                <a:moveTo>
                  <a:pt x="823722" y="0"/>
                </a:moveTo>
                <a:lnTo>
                  <a:pt x="775323" y="1399"/>
                </a:lnTo>
                <a:lnTo>
                  <a:pt x="727661" y="5547"/>
                </a:lnTo>
                <a:lnTo>
                  <a:pt x="680812" y="12366"/>
                </a:lnTo>
                <a:lnTo>
                  <a:pt x="634854" y="21778"/>
                </a:lnTo>
                <a:lnTo>
                  <a:pt x="589865" y="33705"/>
                </a:lnTo>
                <a:lnTo>
                  <a:pt x="545920" y="48072"/>
                </a:lnTo>
                <a:lnTo>
                  <a:pt x="503098" y="64799"/>
                </a:lnTo>
                <a:lnTo>
                  <a:pt x="461476" y="83811"/>
                </a:lnTo>
                <a:lnTo>
                  <a:pt x="421131" y="105028"/>
                </a:lnTo>
                <a:lnTo>
                  <a:pt x="382141" y="128375"/>
                </a:lnTo>
                <a:lnTo>
                  <a:pt x="344582" y="153774"/>
                </a:lnTo>
                <a:lnTo>
                  <a:pt x="308532" y="181147"/>
                </a:lnTo>
                <a:lnTo>
                  <a:pt x="274068" y="210416"/>
                </a:lnTo>
                <a:lnTo>
                  <a:pt x="241268" y="241506"/>
                </a:lnTo>
                <a:lnTo>
                  <a:pt x="210208" y="274337"/>
                </a:lnTo>
                <a:lnTo>
                  <a:pt x="180967" y="308834"/>
                </a:lnTo>
                <a:lnTo>
                  <a:pt x="153620" y="344918"/>
                </a:lnTo>
                <a:lnTo>
                  <a:pt x="128247" y="382512"/>
                </a:lnTo>
                <a:lnTo>
                  <a:pt x="104923" y="421538"/>
                </a:lnTo>
                <a:lnTo>
                  <a:pt x="83726" y="461920"/>
                </a:lnTo>
                <a:lnTo>
                  <a:pt x="64734" y="503580"/>
                </a:lnTo>
                <a:lnTo>
                  <a:pt x="48023" y="546441"/>
                </a:lnTo>
                <a:lnTo>
                  <a:pt x="33671" y="590425"/>
                </a:lnTo>
                <a:lnTo>
                  <a:pt x="21755" y="635454"/>
                </a:lnTo>
                <a:lnTo>
                  <a:pt x="12353" y="681452"/>
                </a:lnTo>
                <a:lnTo>
                  <a:pt x="5541" y="728341"/>
                </a:lnTo>
                <a:lnTo>
                  <a:pt x="1398" y="776044"/>
                </a:lnTo>
                <a:lnTo>
                  <a:pt x="0" y="824483"/>
                </a:lnTo>
                <a:lnTo>
                  <a:pt x="1398" y="872923"/>
                </a:lnTo>
                <a:lnTo>
                  <a:pt x="5541" y="920626"/>
                </a:lnTo>
                <a:lnTo>
                  <a:pt x="12353" y="967515"/>
                </a:lnTo>
                <a:lnTo>
                  <a:pt x="21755" y="1013513"/>
                </a:lnTo>
                <a:lnTo>
                  <a:pt x="33671" y="1058542"/>
                </a:lnTo>
                <a:lnTo>
                  <a:pt x="48023" y="1102526"/>
                </a:lnTo>
                <a:lnTo>
                  <a:pt x="64734" y="1145387"/>
                </a:lnTo>
                <a:lnTo>
                  <a:pt x="83726" y="1187047"/>
                </a:lnTo>
                <a:lnTo>
                  <a:pt x="104923" y="1227429"/>
                </a:lnTo>
                <a:lnTo>
                  <a:pt x="128247" y="1266455"/>
                </a:lnTo>
                <a:lnTo>
                  <a:pt x="153620" y="1304049"/>
                </a:lnTo>
                <a:lnTo>
                  <a:pt x="180967" y="1340133"/>
                </a:lnTo>
                <a:lnTo>
                  <a:pt x="210208" y="1374630"/>
                </a:lnTo>
                <a:lnTo>
                  <a:pt x="241268" y="1407461"/>
                </a:lnTo>
                <a:lnTo>
                  <a:pt x="274068" y="1438551"/>
                </a:lnTo>
                <a:lnTo>
                  <a:pt x="308532" y="1467820"/>
                </a:lnTo>
                <a:lnTo>
                  <a:pt x="344582" y="1495193"/>
                </a:lnTo>
                <a:lnTo>
                  <a:pt x="382141" y="1520592"/>
                </a:lnTo>
                <a:lnTo>
                  <a:pt x="421131" y="1543939"/>
                </a:lnTo>
                <a:lnTo>
                  <a:pt x="461476" y="1565156"/>
                </a:lnTo>
                <a:lnTo>
                  <a:pt x="503098" y="1584168"/>
                </a:lnTo>
                <a:lnTo>
                  <a:pt x="545920" y="1600895"/>
                </a:lnTo>
                <a:lnTo>
                  <a:pt x="589865" y="1615262"/>
                </a:lnTo>
                <a:lnTo>
                  <a:pt x="634854" y="1627189"/>
                </a:lnTo>
                <a:lnTo>
                  <a:pt x="680812" y="1636601"/>
                </a:lnTo>
                <a:lnTo>
                  <a:pt x="727661" y="1643420"/>
                </a:lnTo>
                <a:lnTo>
                  <a:pt x="775323" y="1647568"/>
                </a:lnTo>
                <a:lnTo>
                  <a:pt x="823722" y="1648968"/>
                </a:lnTo>
                <a:lnTo>
                  <a:pt x="872120" y="1647568"/>
                </a:lnTo>
                <a:lnTo>
                  <a:pt x="919782" y="1643420"/>
                </a:lnTo>
                <a:lnTo>
                  <a:pt x="966631" y="1636601"/>
                </a:lnTo>
                <a:lnTo>
                  <a:pt x="1012589" y="1627189"/>
                </a:lnTo>
                <a:lnTo>
                  <a:pt x="1057578" y="1615262"/>
                </a:lnTo>
                <a:lnTo>
                  <a:pt x="1101523" y="1600895"/>
                </a:lnTo>
                <a:lnTo>
                  <a:pt x="1144345" y="1584168"/>
                </a:lnTo>
                <a:lnTo>
                  <a:pt x="1185967" y="1565156"/>
                </a:lnTo>
                <a:lnTo>
                  <a:pt x="1226312" y="1543939"/>
                </a:lnTo>
                <a:lnTo>
                  <a:pt x="1265302" y="1520592"/>
                </a:lnTo>
                <a:lnTo>
                  <a:pt x="1302861" y="1495193"/>
                </a:lnTo>
                <a:lnTo>
                  <a:pt x="1338911" y="1467820"/>
                </a:lnTo>
                <a:lnTo>
                  <a:pt x="1373375" y="1438551"/>
                </a:lnTo>
                <a:lnTo>
                  <a:pt x="1406175" y="1407461"/>
                </a:lnTo>
                <a:lnTo>
                  <a:pt x="1437235" y="1374630"/>
                </a:lnTo>
                <a:lnTo>
                  <a:pt x="1466476" y="1340133"/>
                </a:lnTo>
                <a:lnTo>
                  <a:pt x="1493823" y="1304049"/>
                </a:lnTo>
                <a:lnTo>
                  <a:pt x="1519196" y="1266455"/>
                </a:lnTo>
                <a:lnTo>
                  <a:pt x="1542520" y="1227429"/>
                </a:lnTo>
                <a:lnTo>
                  <a:pt x="1563717" y="1187047"/>
                </a:lnTo>
                <a:lnTo>
                  <a:pt x="1582709" y="1145387"/>
                </a:lnTo>
                <a:lnTo>
                  <a:pt x="1599420" y="1102526"/>
                </a:lnTo>
                <a:lnTo>
                  <a:pt x="1613772" y="1058542"/>
                </a:lnTo>
                <a:lnTo>
                  <a:pt x="1625688" y="1013513"/>
                </a:lnTo>
                <a:lnTo>
                  <a:pt x="1635090" y="967515"/>
                </a:lnTo>
                <a:lnTo>
                  <a:pt x="1641902" y="920626"/>
                </a:lnTo>
                <a:lnTo>
                  <a:pt x="1646045" y="872923"/>
                </a:lnTo>
                <a:lnTo>
                  <a:pt x="1647444" y="824483"/>
                </a:lnTo>
                <a:lnTo>
                  <a:pt x="1646045" y="776044"/>
                </a:lnTo>
                <a:lnTo>
                  <a:pt x="1641902" y="728341"/>
                </a:lnTo>
                <a:lnTo>
                  <a:pt x="1635090" y="681452"/>
                </a:lnTo>
                <a:lnTo>
                  <a:pt x="1625688" y="635454"/>
                </a:lnTo>
                <a:lnTo>
                  <a:pt x="1613772" y="590425"/>
                </a:lnTo>
                <a:lnTo>
                  <a:pt x="1599420" y="546441"/>
                </a:lnTo>
                <a:lnTo>
                  <a:pt x="1582709" y="503580"/>
                </a:lnTo>
                <a:lnTo>
                  <a:pt x="1563717" y="461920"/>
                </a:lnTo>
                <a:lnTo>
                  <a:pt x="1542520" y="421538"/>
                </a:lnTo>
                <a:lnTo>
                  <a:pt x="1519196" y="382512"/>
                </a:lnTo>
                <a:lnTo>
                  <a:pt x="1493823" y="344918"/>
                </a:lnTo>
                <a:lnTo>
                  <a:pt x="1466476" y="308834"/>
                </a:lnTo>
                <a:lnTo>
                  <a:pt x="1437235" y="274337"/>
                </a:lnTo>
                <a:lnTo>
                  <a:pt x="1406175" y="241506"/>
                </a:lnTo>
                <a:lnTo>
                  <a:pt x="1373375" y="210416"/>
                </a:lnTo>
                <a:lnTo>
                  <a:pt x="1338911" y="181147"/>
                </a:lnTo>
                <a:lnTo>
                  <a:pt x="1302861" y="153774"/>
                </a:lnTo>
                <a:lnTo>
                  <a:pt x="1265302" y="128375"/>
                </a:lnTo>
                <a:lnTo>
                  <a:pt x="1226312" y="105028"/>
                </a:lnTo>
                <a:lnTo>
                  <a:pt x="1185967" y="83811"/>
                </a:lnTo>
                <a:lnTo>
                  <a:pt x="1144345" y="64799"/>
                </a:lnTo>
                <a:lnTo>
                  <a:pt x="1101523" y="48072"/>
                </a:lnTo>
                <a:lnTo>
                  <a:pt x="1057578" y="33705"/>
                </a:lnTo>
                <a:lnTo>
                  <a:pt x="1012589" y="21778"/>
                </a:lnTo>
                <a:lnTo>
                  <a:pt x="966631" y="12366"/>
                </a:lnTo>
                <a:lnTo>
                  <a:pt x="919782" y="5547"/>
                </a:lnTo>
                <a:lnTo>
                  <a:pt x="872120" y="1399"/>
                </a:lnTo>
                <a:lnTo>
                  <a:pt x="823722" y="0"/>
                </a:lnTo>
                <a:close/>
              </a:path>
            </a:pathLst>
          </a:custGeom>
          <a:solidFill>
            <a:srgbClr val="46B3B3"/>
          </a:solidFill>
        </p:spPr>
        <p:txBody>
          <a:bodyPr wrap="square" lIns="0" tIns="0" rIns="0" bIns="0" rtlCol="0"/>
          <a:lstStyle/>
          <a:p/>
        </p:txBody>
      </p:sp>
      <p:sp>
        <p:nvSpPr>
          <p:cNvPr id="176" name="object 10"/>
          <p:cNvSpPr/>
          <p:nvPr/>
        </p:nvSpPr>
        <p:spPr>
          <a:xfrm>
            <a:off x="5867272" y="1856528"/>
            <a:ext cx="1647825" cy="1649095"/>
          </a:xfrm>
          <a:custGeom>
            <a:avLst/>
            <a:gdLst/>
            <a:ahLst/>
            <a:cxnLst/>
            <a:rect l="l" t="t" r="r" b="b"/>
            <a:pathLst>
              <a:path w="1647825" h="1649095">
                <a:moveTo>
                  <a:pt x="823722" y="0"/>
                </a:moveTo>
                <a:lnTo>
                  <a:pt x="775323" y="1399"/>
                </a:lnTo>
                <a:lnTo>
                  <a:pt x="727661" y="5547"/>
                </a:lnTo>
                <a:lnTo>
                  <a:pt x="680812" y="12366"/>
                </a:lnTo>
                <a:lnTo>
                  <a:pt x="634854" y="21778"/>
                </a:lnTo>
                <a:lnTo>
                  <a:pt x="589865" y="33705"/>
                </a:lnTo>
                <a:lnTo>
                  <a:pt x="545920" y="48072"/>
                </a:lnTo>
                <a:lnTo>
                  <a:pt x="503098" y="64799"/>
                </a:lnTo>
                <a:lnTo>
                  <a:pt x="461476" y="83811"/>
                </a:lnTo>
                <a:lnTo>
                  <a:pt x="421131" y="105028"/>
                </a:lnTo>
                <a:lnTo>
                  <a:pt x="382141" y="128375"/>
                </a:lnTo>
                <a:lnTo>
                  <a:pt x="344582" y="153774"/>
                </a:lnTo>
                <a:lnTo>
                  <a:pt x="308532" y="181147"/>
                </a:lnTo>
                <a:lnTo>
                  <a:pt x="274068" y="210416"/>
                </a:lnTo>
                <a:lnTo>
                  <a:pt x="241268" y="241506"/>
                </a:lnTo>
                <a:lnTo>
                  <a:pt x="210208" y="274337"/>
                </a:lnTo>
                <a:lnTo>
                  <a:pt x="180967" y="308834"/>
                </a:lnTo>
                <a:lnTo>
                  <a:pt x="153620" y="344918"/>
                </a:lnTo>
                <a:lnTo>
                  <a:pt x="128247" y="382512"/>
                </a:lnTo>
                <a:lnTo>
                  <a:pt x="104923" y="421538"/>
                </a:lnTo>
                <a:lnTo>
                  <a:pt x="83726" y="461920"/>
                </a:lnTo>
                <a:lnTo>
                  <a:pt x="64734" y="503580"/>
                </a:lnTo>
                <a:lnTo>
                  <a:pt x="48023" y="546441"/>
                </a:lnTo>
                <a:lnTo>
                  <a:pt x="33671" y="590425"/>
                </a:lnTo>
                <a:lnTo>
                  <a:pt x="21755" y="635454"/>
                </a:lnTo>
                <a:lnTo>
                  <a:pt x="12353" y="681452"/>
                </a:lnTo>
                <a:lnTo>
                  <a:pt x="5541" y="728341"/>
                </a:lnTo>
                <a:lnTo>
                  <a:pt x="1398" y="776044"/>
                </a:lnTo>
                <a:lnTo>
                  <a:pt x="0" y="824483"/>
                </a:lnTo>
                <a:lnTo>
                  <a:pt x="1398" y="872923"/>
                </a:lnTo>
                <a:lnTo>
                  <a:pt x="5541" y="920626"/>
                </a:lnTo>
                <a:lnTo>
                  <a:pt x="12353" y="967515"/>
                </a:lnTo>
                <a:lnTo>
                  <a:pt x="21755" y="1013513"/>
                </a:lnTo>
                <a:lnTo>
                  <a:pt x="33671" y="1058542"/>
                </a:lnTo>
                <a:lnTo>
                  <a:pt x="48023" y="1102526"/>
                </a:lnTo>
                <a:lnTo>
                  <a:pt x="64734" y="1145387"/>
                </a:lnTo>
                <a:lnTo>
                  <a:pt x="83726" y="1187047"/>
                </a:lnTo>
                <a:lnTo>
                  <a:pt x="104923" y="1227429"/>
                </a:lnTo>
                <a:lnTo>
                  <a:pt x="128247" y="1266455"/>
                </a:lnTo>
                <a:lnTo>
                  <a:pt x="153620" y="1304049"/>
                </a:lnTo>
                <a:lnTo>
                  <a:pt x="180967" y="1340133"/>
                </a:lnTo>
                <a:lnTo>
                  <a:pt x="210208" y="1374630"/>
                </a:lnTo>
                <a:lnTo>
                  <a:pt x="241268" y="1407461"/>
                </a:lnTo>
                <a:lnTo>
                  <a:pt x="274068" y="1438551"/>
                </a:lnTo>
                <a:lnTo>
                  <a:pt x="308532" y="1467820"/>
                </a:lnTo>
                <a:lnTo>
                  <a:pt x="344582" y="1495193"/>
                </a:lnTo>
                <a:lnTo>
                  <a:pt x="382141" y="1520592"/>
                </a:lnTo>
                <a:lnTo>
                  <a:pt x="421131" y="1543939"/>
                </a:lnTo>
                <a:lnTo>
                  <a:pt x="461476" y="1565156"/>
                </a:lnTo>
                <a:lnTo>
                  <a:pt x="503098" y="1584168"/>
                </a:lnTo>
                <a:lnTo>
                  <a:pt x="545920" y="1600895"/>
                </a:lnTo>
                <a:lnTo>
                  <a:pt x="589865" y="1615262"/>
                </a:lnTo>
                <a:lnTo>
                  <a:pt x="634854" y="1627189"/>
                </a:lnTo>
                <a:lnTo>
                  <a:pt x="680812" y="1636601"/>
                </a:lnTo>
                <a:lnTo>
                  <a:pt x="727661" y="1643420"/>
                </a:lnTo>
                <a:lnTo>
                  <a:pt x="775323" y="1647568"/>
                </a:lnTo>
                <a:lnTo>
                  <a:pt x="823722" y="1648968"/>
                </a:lnTo>
                <a:lnTo>
                  <a:pt x="872120" y="1647568"/>
                </a:lnTo>
                <a:lnTo>
                  <a:pt x="919782" y="1643420"/>
                </a:lnTo>
                <a:lnTo>
                  <a:pt x="966631" y="1636601"/>
                </a:lnTo>
                <a:lnTo>
                  <a:pt x="1012589" y="1627189"/>
                </a:lnTo>
                <a:lnTo>
                  <a:pt x="1057578" y="1615262"/>
                </a:lnTo>
                <a:lnTo>
                  <a:pt x="1101523" y="1600895"/>
                </a:lnTo>
                <a:lnTo>
                  <a:pt x="1144345" y="1584168"/>
                </a:lnTo>
                <a:lnTo>
                  <a:pt x="1185967" y="1565156"/>
                </a:lnTo>
                <a:lnTo>
                  <a:pt x="1226312" y="1543939"/>
                </a:lnTo>
                <a:lnTo>
                  <a:pt x="1265302" y="1520592"/>
                </a:lnTo>
                <a:lnTo>
                  <a:pt x="1302861" y="1495193"/>
                </a:lnTo>
                <a:lnTo>
                  <a:pt x="1338911" y="1467820"/>
                </a:lnTo>
                <a:lnTo>
                  <a:pt x="1373375" y="1438551"/>
                </a:lnTo>
                <a:lnTo>
                  <a:pt x="1406175" y="1407461"/>
                </a:lnTo>
                <a:lnTo>
                  <a:pt x="1437235" y="1374630"/>
                </a:lnTo>
                <a:lnTo>
                  <a:pt x="1466476" y="1340133"/>
                </a:lnTo>
                <a:lnTo>
                  <a:pt x="1493823" y="1304049"/>
                </a:lnTo>
                <a:lnTo>
                  <a:pt x="1519196" y="1266455"/>
                </a:lnTo>
                <a:lnTo>
                  <a:pt x="1542520" y="1227429"/>
                </a:lnTo>
                <a:lnTo>
                  <a:pt x="1563717" y="1187047"/>
                </a:lnTo>
                <a:lnTo>
                  <a:pt x="1582709" y="1145387"/>
                </a:lnTo>
                <a:lnTo>
                  <a:pt x="1599420" y="1102526"/>
                </a:lnTo>
                <a:lnTo>
                  <a:pt x="1613772" y="1058542"/>
                </a:lnTo>
                <a:lnTo>
                  <a:pt x="1625688" y="1013513"/>
                </a:lnTo>
                <a:lnTo>
                  <a:pt x="1635090" y="967515"/>
                </a:lnTo>
                <a:lnTo>
                  <a:pt x="1641902" y="920626"/>
                </a:lnTo>
                <a:lnTo>
                  <a:pt x="1646045" y="872923"/>
                </a:lnTo>
                <a:lnTo>
                  <a:pt x="1647444" y="824483"/>
                </a:lnTo>
                <a:lnTo>
                  <a:pt x="1646045" y="776044"/>
                </a:lnTo>
                <a:lnTo>
                  <a:pt x="1641902" y="728341"/>
                </a:lnTo>
                <a:lnTo>
                  <a:pt x="1635090" y="681452"/>
                </a:lnTo>
                <a:lnTo>
                  <a:pt x="1625688" y="635454"/>
                </a:lnTo>
                <a:lnTo>
                  <a:pt x="1613772" y="590425"/>
                </a:lnTo>
                <a:lnTo>
                  <a:pt x="1599420" y="546441"/>
                </a:lnTo>
                <a:lnTo>
                  <a:pt x="1582709" y="503580"/>
                </a:lnTo>
                <a:lnTo>
                  <a:pt x="1563717" y="461920"/>
                </a:lnTo>
                <a:lnTo>
                  <a:pt x="1542520" y="421538"/>
                </a:lnTo>
                <a:lnTo>
                  <a:pt x="1519196" y="382512"/>
                </a:lnTo>
                <a:lnTo>
                  <a:pt x="1493823" y="344918"/>
                </a:lnTo>
                <a:lnTo>
                  <a:pt x="1466476" y="308834"/>
                </a:lnTo>
                <a:lnTo>
                  <a:pt x="1437235" y="274337"/>
                </a:lnTo>
                <a:lnTo>
                  <a:pt x="1406175" y="241506"/>
                </a:lnTo>
                <a:lnTo>
                  <a:pt x="1373375" y="210416"/>
                </a:lnTo>
                <a:lnTo>
                  <a:pt x="1338911" y="181147"/>
                </a:lnTo>
                <a:lnTo>
                  <a:pt x="1302861" y="153774"/>
                </a:lnTo>
                <a:lnTo>
                  <a:pt x="1265302" y="128375"/>
                </a:lnTo>
                <a:lnTo>
                  <a:pt x="1226312" y="105028"/>
                </a:lnTo>
                <a:lnTo>
                  <a:pt x="1185967" y="83811"/>
                </a:lnTo>
                <a:lnTo>
                  <a:pt x="1144345" y="64799"/>
                </a:lnTo>
                <a:lnTo>
                  <a:pt x="1101523" y="48072"/>
                </a:lnTo>
                <a:lnTo>
                  <a:pt x="1057578" y="33705"/>
                </a:lnTo>
                <a:lnTo>
                  <a:pt x="1012589" y="21778"/>
                </a:lnTo>
                <a:lnTo>
                  <a:pt x="966631" y="12366"/>
                </a:lnTo>
                <a:lnTo>
                  <a:pt x="919782" y="5547"/>
                </a:lnTo>
                <a:lnTo>
                  <a:pt x="872120" y="1399"/>
                </a:lnTo>
                <a:lnTo>
                  <a:pt x="823722" y="0"/>
                </a:lnTo>
                <a:close/>
              </a:path>
            </a:pathLst>
          </a:custGeom>
          <a:solidFill>
            <a:srgbClr val="46B3B3"/>
          </a:solidFill>
        </p:spPr>
        <p:txBody>
          <a:bodyPr wrap="square" lIns="0" tIns="0" rIns="0" bIns="0" rtlCol="0"/>
          <a:lstStyle/>
          <a:p/>
        </p:txBody>
      </p:sp>
      <p:sp>
        <p:nvSpPr>
          <p:cNvPr id="177" name="object 11"/>
          <p:cNvSpPr/>
          <p:nvPr/>
        </p:nvSpPr>
        <p:spPr>
          <a:xfrm>
            <a:off x="3121025" y="1856528"/>
            <a:ext cx="1647825" cy="1649095"/>
          </a:xfrm>
          <a:custGeom>
            <a:avLst/>
            <a:gdLst/>
            <a:ahLst/>
            <a:cxnLst/>
            <a:rect l="l" t="t" r="r" b="b"/>
            <a:pathLst>
              <a:path w="1647825" h="1649095">
                <a:moveTo>
                  <a:pt x="823721" y="0"/>
                </a:moveTo>
                <a:lnTo>
                  <a:pt x="775323" y="1399"/>
                </a:lnTo>
                <a:lnTo>
                  <a:pt x="727661" y="5547"/>
                </a:lnTo>
                <a:lnTo>
                  <a:pt x="680812" y="12366"/>
                </a:lnTo>
                <a:lnTo>
                  <a:pt x="634854" y="21778"/>
                </a:lnTo>
                <a:lnTo>
                  <a:pt x="589865" y="33705"/>
                </a:lnTo>
                <a:lnTo>
                  <a:pt x="545920" y="48072"/>
                </a:lnTo>
                <a:lnTo>
                  <a:pt x="503098" y="64799"/>
                </a:lnTo>
                <a:lnTo>
                  <a:pt x="461476" y="83811"/>
                </a:lnTo>
                <a:lnTo>
                  <a:pt x="421131" y="105028"/>
                </a:lnTo>
                <a:lnTo>
                  <a:pt x="382141" y="128375"/>
                </a:lnTo>
                <a:lnTo>
                  <a:pt x="344582" y="153774"/>
                </a:lnTo>
                <a:lnTo>
                  <a:pt x="308532" y="181147"/>
                </a:lnTo>
                <a:lnTo>
                  <a:pt x="274068" y="210416"/>
                </a:lnTo>
                <a:lnTo>
                  <a:pt x="241268" y="241506"/>
                </a:lnTo>
                <a:lnTo>
                  <a:pt x="210208" y="274337"/>
                </a:lnTo>
                <a:lnTo>
                  <a:pt x="180967" y="308834"/>
                </a:lnTo>
                <a:lnTo>
                  <a:pt x="153620" y="344918"/>
                </a:lnTo>
                <a:lnTo>
                  <a:pt x="128247" y="382512"/>
                </a:lnTo>
                <a:lnTo>
                  <a:pt x="104923" y="421538"/>
                </a:lnTo>
                <a:lnTo>
                  <a:pt x="83726" y="461920"/>
                </a:lnTo>
                <a:lnTo>
                  <a:pt x="64734" y="503580"/>
                </a:lnTo>
                <a:lnTo>
                  <a:pt x="48023" y="546441"/>
                </a:lnTo>
                <a:lnTo>
                  <a:pt x="33671" y="590425"/>
                </a:lnTo>
                <a:lnTo>
                  <a:pt x="21755" y="635454"/>
                </a:lnTo>
                <a:lnTo>
                  <a:pt x="12353" y="681452"/>
                </a:lnTo>
                <a:lnTo>
                  <a:pt x="5541" y="728341"/>
                </a:lnTo>
                <a:lnTo>
                  <a:pt x="1398" y="776044"/>
                </a:lnTo>
                <a:lnTo>
                  <a:pt x="0" y="824483"/>
                </a:lnTo>
                <a:lnTo>
                  <a:pt x="1398" y="872923"/>
                </a:lnTo>
                <a:lnTo>
                  <a:pt x="5541" y="920626"/>
                </a:lnTo>
                <a:lnTo>
                  <a:pt x="12353" y="967515"/>
                </a:lnTo>
                <a:lnTo>
                  <a:pt x="21755" y="1013513"/>
                </a:lnTo>
                <a:lnTo>
                  <a:pt x="33671" y="1058542"/>
                </a:lnTo>
                <a:lnTo>
                  <a:pt x="48023" y="1102526"/>
                </a:lnTo>
                <a:lnTo>
                  <a:pt x="64734" y="1145387"/>
                </a:lnTo>
                <a:lnTo>
                  <a:pt x="83726" y="1187047"/>
                </a:lnTo>
                <a:lnTo>
                  <a:pt x="104923" y="1227429"/>
                </a:lnTo>
                <a:lnTo>
                  <a:pt x="128247" y="1266455"/>
                </a:lnTo>
                <a:lnTo>
                  <a:pt x="153620" y="1304049"/>
                </a:lnTo>
                <a:lnTo>
                  <a:pt x="180967" y="1340133"/>
                </a:lnTo>
                <a:lnTo>
                  <a:pt x="210208" y="1374630"/>
                </a:lnTo>
                <a:lnTo>
                  <a:pt x="241268" y="1407461"/>
                </a:lnTo>
                <a:lnTo>
                  <a:pt x="274068" y="1438551"/>
                </a:lnTo>
                <a:lnTo>
                  <a:pt x="308532" y="1467820"/>
                </a:lnTo>
                <a:lnTo>
                  <a:pt x="344582" y="1495193"/>
                </a:lnTo>
                <a:lnTo>
                  <a:pt x="382141" y="1520592"/>
                </a:lnTo>
                <a:lnTo>
                  <a:pt x="421131" y="1543939"/>
                </a:lnTo>
                <a:lnTo>
                  <a:pt x="461476" y="1565156"/>
                </a:lnTo>
                <a:lnTo>
                  <a:pt x="503098" y="1584168"/>
                </a:lnTo>
                <a:lnTo>
                  <a:pt x="545920" y="1600895"/>
                </a:lnTo>
                <a:lnTo>
                  <a:pt x="589865" y="1615262"/>
                </a:lnTo>
                <a:lnTo>
                  <a:pt x="634854" y="1627189"/>
                </a:lnTo>
                <a:lnTo>
                  <a:pt x="680812" y="1636601"/>
                </a:lnTo>
                <a:lnTo>
                  <a:pt x="727661" y="1643420"/>
                </a:lnTo>
                <a:lnTo>
                  <a:pt x="775323" y="1647568"/>
                </a:lnTo>
                <a:lnTo>
                  <a:pt x="823721" y="1648968"/>
                </a:lnTo>
                <a:lnTo>
                  <a:pt x="872120" y="1647568"/>
                </a:lnTo>
                <a:lnTo>
                  <a:pt x="919782" y="1643420"/>
                </a:lnTo>
                <a:lnTo>
                  <a:pt x="966631" y="1636601"/>
                </a:lnTo>
                <a:lnTo>
                  <a:pt x="1012589" y="1627189"/>
                </a:lnTo>
                <a:lnTo>
                  <a:pt x="1057578" y="1615262"/>
                </a:lnTo>
                <a:lnTo>
                  <a:pt x="1101523" y="1600895"/>
                </a:lnTo>
                <a:lnTo>
                  <a:pt x="1144345" y="1584168"/>
                </a:lnTo>
                <a:lnTo>
                  <a:pt x="1185967" y="1565156"/>
                </a:lnTo>
                <a:lnTo>
                  <a:pt x="1226312" y="1543939"/>
                </a:lnTo>
                <a:lnTo>
                  <a:pt x="1265302" y="1520592"/>
                </a:lnTo>
                <a:lnTo>
                  <a:pt x="1302861" y="1495193"/>
                </a:lnTo>
                <a:lnTo>
                  <a:pt x="1338911" y="1467820"/>
                </a:lnTo>
                <a:lnTo>
                  <a:pt x="1373375" y="1438551"/>
                </a:lnTo>
                <a:lnTo>
                  <a:pt x="1406175" y="1407461"/>
                </a:lnTo>
                <a:lnTo>
                  <a:pt x="1437235" y="1374630"/>
                </a:lnTo>
                <a:lnTo>
                  <a:pt x="1466476" y="1340133"/>
                </a:lnTo>
                <a:lnTo>
                  <a:pt x="1493823" y="1304049"/>
                </a:lnTo>
                <a:lnTo>
                  <a:pt x="1519196" y="1266455"/>
                </a:lnTo>
                <a:lnTo>
                  <a:pt x="1542520" y="1227429"/>
                </a:lnTo>
                <a:lnTo>
                  <a:pt x="1563717" y="1187047"/>
                </a:lnTo>
                <a:lnTo>
                  <a:pt x="1582709" y="1145387"/>
                </a:lnTo>
                <a:lnTo>
                  <a:pt x="1599420" y="1102526"/>
                </a:lnTo>
                <a:lnTo>
                  <a:pt x="1613772" y="1058542"/>
                </a:lnTo>
                <a:lnTo>
                  <a:pt x="1625688" y="1013513"/>
                </a:lnTo>
                <a:lnTo>
                  <a:pt x="1635090" y="967515"/>
                </a:lnTo>
                <a:lnTo>
                  <a:pt x="1641902" y="920626"/>
                </a:lnTo>
                <a:lnTo>
                  <a:pt x="1646045" y="872923"/>
                </a:lnTo>
                <a:lnTo>
                  <a:pt x="1647444" y="824483"/>
                </a:lnTo>
                <a:lnTo>
                  <a:pt x="1646045" y="776044"/>
                </a:lnTo>
                <a:lnTo>
                  <a:pt x="1641902" y="728341"/>
                </a:lnTo>
                <a:lnTo>
                  <a:pt x="1635090" y="681452"/>
                </a:lnTo>
                <a:lnTo>
                  <a:pt x="1625688" y="635454"/>
                </a:lnTo>
                <a:lnTo>
                  <a:pt x="1613772" y="590425"/>
                </a:lnTo>
                <a:lnTo>
                  <a:pt x="1599420" y="546441"/>
                </a:lnTo>
                <a:lnTo>
                  <a:pt x="1582709" y="503580"/>
                </a:lnTo>
                <a:lnTo>
                  <a:pt x="1563717" y="461920"/>
                </a:lnTo>
                <a:lnTo>
                  <a:pt x="1542520" y="421538"/>
                </a:lnTo>
                <a:lnTo>
                  <a:pt x="1519196" y="382512"/>
                </a:lnTo>
                <a:lnTo>
                  <a:pt x="1493823" y="344918"/>
                </a:lnTo>
                <a:lnTo>
                  <a:pt x="1466476" y="308834"/>
                </a:lnTo>
                <a:lnTo>
                  <a:pt x="1437235" y="274337"/>
                </a:lnTo>
                <a:lnTo>
                  <a:pt x="1406175" y="241506"/>
                </a:lnTo>
                <a:lnTo>
                  <a:pt x="1373375" y="210416"/>
                </a:lnTo>
                <a:lnTo>
                  <a:pt x="1338911" y="181147"/>
                </a:lnTo>
                <a:lnTo>
                  <a:pt x="1302861" y="153774"/>
                </a:lnTo>
                <a:lnTo>
                  <a:pt x="1265302" y="128375"/>
                </a:lnTo>
                <a:lnTo>
                  <a:pt x="1226312" y="105028"/>
                </a:lnTo>
                <a:lnTo>
                  <a:pt x="1185967" y="83811"/>
                </a:lnTo>
                <a:lnTo>
                  <a:pt x="1144345" y="64799"/>
                </a:lnTo>
                <a:lnTo>
                  <a:pt x="1101523" y="48072"/>
                </a:lnTo>
                <a:lnTo>
                  <a:pt x="1057578" y="33705"/>
                </a:lnTo>
                <a:lnTo>
                  <a:pt x="1012589" y="21778"/>
                </a:lnTo>
                <a:lnTo>
                  <a:pt x="966631" y="12366"/>
                </a:lnTo>
                <a:lnTo>
                  <a:pt x="919782" y="5547"/>
                </a:lnTo>
                <a:lnTo>
                  <a:pt x="872120" y="1399"/>
                </a:lnTo>
                <a:lnTo>
                  <a:pt x="823721" y="0"/>
                </a:lnTo>
                <a:close/>
              </a:path>
            </a:pathLst>
          </a:custGeom>
          <a:solidFill>
            <a:srgbClr val="46B3B3"/>
          </a:solidFill>
        </p:spPr>
        <p:txBody>
          <a:bodyPr wrap="square" lIns="0" tIns="0" rIns="0" bIns="0" rtlCol="0"/>
          <a:lstStyle/>
          <a:p/>
        </p:txBody>
      </p:sp>
      <p:sp>
        <p:nvSpPr>
          <p:cNvPr id="178" name="object 12"/>
          <p:cNvSpPr/>
          <p:nvPr/>
        </p:nvSpPr>
        <p:spPr>
          <a:xfrm>
            <a:off x="5867272" y="2681012"/>
            <a:ext cx="822960" cy="824865"/>
          </a:xfrm>
          <a:custGeom>
            <a:avLst/>
            <a:gdLst/>
            <a:ahLst/>
            <a:cxnLst/>
            <a:rect l="l" t="t" r="r" b="b"/>
            <a:pathLst>
              <a:path w="822959" h="824864">
                <a:moveTo>
                  <a:pt x="822960" y="0"/>
                </a:moveTo>
                <a:lnTo>
                  <a:pt x="0" y="0"/>
                </a:lnTo>
                <a:lnTo>
                  <a:pt x="1423" y="48902"/>
                </a:lnTo>
                <a:lnTo>
                  <a:pt x="5642" y="97053"/>
                </a:lnTo>
                <a:lnTo>
                  <a:pt x="12577" y="144373"/>
                </a:lnTo>
                <a:lnTo>
                  <a:pt x="22147" y="190782"/>
                </a:lnTo>
                <a:lnTo>
                  <a:pt x="34274" y="236200"/>
                </a:lnTo>
                <a:lnTo>
                  <a:pt x="48878" y="280549"/>
                </a:lnTo>
                <a:lnTo>
                  <a:pt x="65880" y="323748"/>
                </a:lnTo>
                <a:lnTo>
                  <a:pt x="85199" y="365718"/>
                </a:lnTo>
                <a:lnTo>
                  <a:pt x="106758" y="406378"/>
                </a:lnTo>
                <a:lnTo>
                  <a:pt x="130475" y="445650"/>
                </a:lnTo>
                <a:lnTo>
                  <a:pt x="156272" y="483454"/>
                </a:lnTo>
                <a:lnTo>
                  <a:pt x="184070" y="519710"/>
                </a:lnTo>
                <a:lnTo>
                  <a:pt x="213788" y="554339"/>
                </a:lnTo>
                <a:lnTo>
                  <a:pt x="245348" y="587260"/>
                </a:lnTo>
                <a:lnTo>
                  <a:pt x="278669" y="618394"/>
                </a:lnTo>
                <a:lnTo>
                  <a:pt x="313673" y="647662"/>
                </a:lnTo>
                <a:lnTo>
                  <a:pt x="350280" y="674984"/>
                </a:lnTo>
                <a:lnTo>
                  <a:pt x="388410" y="700280"/>
                </a:lnTo>
                <a:lnTo>
                  <a:pt x="427984" y="723471"/>
                </a:lnTo>
                <a:lnTo>
                  <a:pt x="468923" y="744477"/>
                </a:lnTo>
                <a:lnTo>
                  <a:pt x="511146" y="763218"/>
                </a:lnTo>
                <a:lnTo>
                  <a:pt x="554575" y="779615"/>
                </a:lnTo>
                <a:lnTo>
                  <a:pt x="599131" y="793587"/>
                </a:lnTo>
                <a:lnTo>
                  <a:pt x="644733" y="805056"/>
                </a:lnTo>
                <a:lnTo>
                  <a:pt x="691302" y="813942"/>
                </a:lnTo>
                <a:lnTo>
                  <a:pt x="738759" y="820166"/>
                </a:lnTo>
                <a:lnTo>
                  <a:pt x="822960" y="824484"/>
                </a:lnTo>
                <a:lnTo>
                  <a:pt x="822960" y="0"/>
                </a:lnTo>
                <a:close/>
              </a:path>
            </a:pathLst>
          </a:custGeom>
          <a:solidFill>
            <a:srgbClr val="E7E6E6"/>
          </a:solidFill>
        </p:spPr>
        <p:txBody>
          <a:bodyPr wrap="square" lIns="0" tIns="0" rIns="0" bIns="0" rtlCol="0"/>
          <a:lstStyle/>
          <a:p/>
        </p:txBody>
      </p:sp>
      <p:sp>
        <p:nvSpPr>
          <p:cNvPr id="179" name="object 13"/>
          <p:cNvSpPr/>
          <p:nvPr/>
        </p:nvSpPr>
        <p:spPr>
          <a:xfrm>
            <a:off x="5867272" y="4602776"/>
            <a:ext cx="822960" cy="824865"/>
          </a:xfrm>
          <a:custGeom>
            <a:avLst/>
            <a:gdLst/>
            <a:ahLst/>
            <a:cxnLst/>
            <a:rect l="l" t="t" r="r" b="b"/>
            <a:pathLst>
              <a:path w="822959" h="824864">
                <a:moveTo>
                  <a:pt x="822960" y="0"/>
                </a:moveTo>
                <a:lnTo>
                  <a:pt x="774602" y="1399"/>
                </a:lnTo>
                <a:lnTo>
                  <a:pt x="726980" y="5547"/>
                </a:lnTo>
                <a:lnTo>
                  <a:pt x="680172" y="12366"/>
                </a:lnTo>
                <a:lnTo>
                  <a:pt x="634255" y="21778"/>
                </a:lnTo>
                <a:lnTo>
                  <a:pt x="589304" y="33705"/>
                </a:lnTo>
                <a:lnTo>
                  <a:pt x="545399" y="48072"/>
                </a:lnTo>
                <a:lnTo>
                  <a:pt x="502616" y="64799"/>
                </a:lnTo>
                <a:lnTo>
                  <a:pt x="461032" y="83811"/>
                </a:lnTo>
                <a:lnTo>
                  <a:pt x="420724" y="105028"/>
                </a:lnTo>
                <a:lnTo>
                  <a:pt x="381769" y="128375"/>
                </a:lnTo>
                <a:lnTo>
                  <a:pt x="344246" y="153774"/>
                </a:lnTo>
                <a:lnTo>
                  <a:pt x="308230" y="181147"/>
                </a:lnTo>
                <a:lnTo>
                  <a:pt x="273799" y="210416"/>
                </a:lnTo>
                <a:lnTo>
                  <a:pt x="241030" y="241506"/>
                </a:lnTo>
                <a:lnTo>
                  <a:pt x="210000" y="274337"/>
                </a:lnTo>
                <a:lnTo>
                  <a:pt x="180787" y="308834"/>
                </a:lnTo>
                <a:lnTo>
                  <a:pt x="153467" y="344918"/>
                </a:lnTo>
                <a:lnTo>
                  <a:pt x="128118" y="382512"/>
                </a:lnTo>
                <a:lnTo>
                  <a:pt x="104818" y="421538"/>
                </a:lnTo>
                <a:lnTo>
                  <a:pt x="83642" y="461920"/>
                </a:lnTo>
                <a:lnTo>
                  <a:pt x="64668" y="503580"/>
                </a:lnTo>
                <a:lnTo>
                  <a:pt x="47974" y="546441"/>
                </a:lnTo>
                <a:lnTo>
                  <a:pt x="33637" y="590425"/>
                </a:lnTo>
                <a:lnTo>
                  <a:pt x="21733" y="635454"/>
                </a:lnTo>
                <a:lnTo>
                  <a:pt x="12340" y="681452"/>
                </a:lnTo>
                <a:lnTo>
                  <a:pt x="5536" y="728341"/>
                </a:lnTo>
                <a:lnTo>
                  <a:pt x="1396" y="776044"/>
                </a:lnTo>
                <a:lnTo>
                  <a:pt x="0" y="824483"/>
                </a:lnTo>
                <a:lnTo>
                  <a:pt x="822960" y="824483"/>
                </a:lnTo>
                <a:lnTo>
                  <a:pt x="822960" y="0"/>
                </a:lnTo>
                <a:close/>
              </a:path>
            </a:pathLst>
          </a:custGeom>
          <a:solidFill>
            <a:srgbClr val="E7E6E6"/>
          </a:solidFill>
        </p:spPr>
        <p:txBody>
          <a:bodyPr wrap="square" lIns="0" tIns="0" rIns="0" bIns="0" rtlCol="0"/>
          <a:lstStyle/>
          <a:p/>
        </p:txBody>
      </p:sp>
      <p:sp>
        <p:nvSpPr>
          <p:cNvPr id="180" name="object 14"/>
          <p:cNvSpPr/>
          <p:nvPr/>
        </p:nvSpPr>
        <p:spPr>
          <a:xfrm>
            <a:off x="3943984" y="4602776"/>
            <a:ext cx="824865" cy="824865"/>
          </a:xfrm>
          <a:custGeom>
            <a:avLst/>
            <a:gdLst/>
            <a:ahLst/>
            <a:cxnLst/>
            <a:rect l="l" t="t" r="r" b="b"/>
            <a:pathLst>
              <a:path w="824864" h="824864">
                <a:moveTo>
                  <a:pt x="0" y="0"/>
                </a:moveTo>
                <a:lnTo>
                  <a:pt x="0" y="824483"/>
                </a:lnTo>
                <a:lnTo>
                  <a:pt x="824484" y="824483"/>
                </a:lnTo>
                <a:lnTo>
                  <a:pt x="823057" y="775581"/>
                </a:lnTo>
                <a:lnTo>
                  <a:pt x="818830" y="727430"/>
                </a:lnTo>
                <a:lnTo>
                  <a:pt x="811882" y="680110"/>
                </a:lnTo>
                <a:lnTo>
                  <a:pt x="802293" y="633701"/>
                </a:lnTo>
                <a:lnTo>
                  <a:pt x="790142" y="588283"/>
                </a:lnTo>
                <a:lnTo>
                  <a:pt x="775510" y="543934"/>
                </a:lnTo>
                <a:lnTo>
                  <a:pt x="758475" y="500735"/>
                </a:lnTo>
                <a:lnTo>
                  <a:pt x="739118" y="458765"/>
                </a:lnTo>
                <a:lnTo>
                  <a:pt x="717518" y="418105"/>
                </a:lnTo>
                <a:lnTo>
                  <a:pt x="693755" y="378833"/>
                </a:lnTo>
                <a:lnTo>
                  <a:pt x="667908" y="341029"/>
                </a:lnTo>
                <a:lnTo>
                  <a:pt x="640057" y="304773"/>
                </a:lnTo>
                <a:lnTo>
                  <a:pt x="610282" y="270144"/>
                </a:lnTo>
                <a:lnTo>
                  <a:pt x="578662" y="237223"/>
                </a:lnTo>
                <a:lnTo>
                  <a:pt x="545277" y="206089"/>
                </a:lnTo>
                <a:lnTo>
                  <a:pt x="510207" y="176821"/>
                </a:lnTo>
                <a:lnTo>
                  <a:pt x="473531" y="149499"/>
                </a:lnTo>
                <a:lnTo>
                  <a:pt x="435329" y="124203"/>
                </a:lnTo>
                <a:lnTo>
                  <a:pt x="395680" y="101012"/>
                </a:lnTo>
                <a:lnTo>
                  <a:pt x="354664" y="80006"/>
                </a:lnTo>
                <a:lnTo>
                  <a:pt x="312362" y="61265"/>
                </a:lnTo>
                <a:lnTo>
                  <a:pt x="268851" y="44868"/>
                </a:lnTo>
                <a:lnTo>
                  <a:pt x="224213" y="30896"/>
                </a:lnTo>
                <a:lnTo>
                  <a:pt x="178527" y="19427"/>
                </a:lnTo>
                <a:lnTo>
                  <a:pt x="131872" y="10541"/>
                </a:lnTo>
                <a:lnTo>
                  <a:pt x="84328" y="4318"/>
                </a:lnTo>
                <a:lnTo>
                  <a:pt x="0" y="0"/>
                </a:lnTo>
                <a:close/>
              </a:path>
            </a:pathLst>
          </a:custGeom>
          <a:solidFill>
            <a:srgbClr val="E7E6E6"/>
          </a:solidFill>
        </p:spPr>
        <p:txBody>
          <a:bodyPr wrap="square" lIns="0" tIns="0" rIns="0" bIns="0" rtlCol="0"/>
          <a:lstStyle/>
          <a:p/>
        </p:txBody>
      </p:sp>
      <p:sp>
        <p:nvSpPr>
          <p:cNvPr id="181" name="object 15"/>
          <p:cNvSpPr/>
          <p:nvPr/>
        </p:nvSpPr>
        <p:spPr>
          <a:xfrm>
            <a:off x="3943984" y="2681012"/>
            <a:ext cx="824865" cy="824865"/>
          </a:xfrm>
          <a:custGeom>
            <a:avLst/>
            <a:gdLst/>
            <a:ahLst/>
            <a:cxnLst/>
            <a:rect l="l" t="t" r="r" b="b"/>
            <a:pathLst>
              <a:path w="824864" h="824864">
                <a:moveTo>
                  <a:pt x="824484" y="0"/>
                </a:moveTo>
                <a:lnTo>
                  <a:pt x="0" y="0"/>
                </a:lnTo>
                <a:lnTo>
                  <a:pt x="0" y="824484"/>
                </a:lnTo>
                <a:lnTo>
                  <a:pt x="84328" y="820166"/>
                </a:lnTo>
                <a:lnTo>
                  <a:pt x="131872" y="813942"/>
                </a:lnTo>
                <a:lnTo>
                  <a:pt x="178527" y="805056"/>
                </a:lnTo>
                <a:lnTo>
                  <a:pt x="224213" y="793587"/>
                </a:lnTo>
                <a:lnTo>
                  <a:pt x="268851" y="779615"/>
                </a:lnTo>
                <a:lnTo>
                  <a:pt x="312362" y="763218"/>
                </a:lnTo>
                <a:lnTo>
                  <a:pt x="354664" y="744477"/>
                </a:lnTo>
                <a:lnTo>
                  <a:pt x="395680" y="723471"/>
                </a:lnTo>
                <a:lnTo>
                  <a:pt x="435329" y="700280"/>
                </a:lnTo>
                <a:lnTo>
                  <a:pt x="473531" y="674984"/>
                </a:lnTo>
                <a:lnTo>
                  <a:pt x="510207" y="647662"/>
                </a:lnTo>
                <a:lnTo>
                  <a:pt x="545277" y="618394"/>
                </a:lnTo>
                <a:lnTo>
                  <a:pt x="578662" y="587260"/>
                </a:lnTo>
                <a:lnTo>
                  <a:pt x="610282" y="554339"/>
                </a:lnTo>
                <a:lnTo>
                  <a:pt x="640057" y="519710"/>
                </a:lnTo>
                <a:lnTo>
                  <a:pt x="667908" y="483454"/>
                </a:lnTo>
                <a:lnTo>
                  <a:pt x="693755" y="445650"/>
                </a:lnTo>
                <a:lnTo>
                  <a:pt x="717518" y="406378"/>
                </a:lnTo>
                <a:lnTo>
                  <a:pt x="739118" y="365718"/>
                </a:lnTo>
                <a:lnTo>
                  <a:pt x="758475" y="323748"/>
                </a:lnTo>
                <a:lnTo>
                  <a:pt x="775510" y="280549"/>
                </a:lnTo>
                <a:lnTo>
                  <a:pt x="790142" y="236200"/>
                </a:lnTo>
                <a:lnTo>
                  <a:pt x="802293" y="190782"/>
                </a:lnTo>
                <a:lnTo>
                  <a:pt x="811882" y="144373"/>
                </a:lnTo>
                <a:lnTo>
                  <a:pt x="818830" y="97053"/>
                </a:lnTo>
                <a:lnTo>
                  <a:pt x="823057" y="48902"/>
                </a:lnTo>
                <a:lnTo>
                  <a:pt x="824484" y="0"/>
                </a:lnTo>
                <a:close/>
              </a:path>
            </a:pathLst>
          </a:custGeom>
          <a:solidFill>
            <a:srgbClr val="E7E6E6"/>
          </a:solidFill>
        </p:spPr>
        <p:txBody>
          <a:bodyPr wrap="square" lIns="0" tIns="0" rIns="0" bIns="0" rtlCol="0"/>
          <a:lstStyle/>
          <a:p/>
        </p:txBody>
      </p:sp>
      <p:sp>
        <p:nvSpPr>
          <p:cNvPr id="182" name="object 16"/>
          <p:cNvSpPr txBox="1"/>
          <p:nvPr/>
        </p:nvSpPr>
        <p:spPr>
          <a:xfrm>
            <a:off x="3559428" y="2221780"/>
            <a:ext cx="635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微软雅黑" panose="020B0503020204020204" pitchFamily="34" charset="-122"/>
                <a:cs typeface="微软雅黑" panose="020B0503020204020204" pitchFamily="34" charset="-122"/>
              </a:rPr>
              <a:t>供水</a:t>
            </a:r>
            <a:endParaRPr sz="2400" dirty="0">
              <a:latin typeface="微软雅黑" panose="020B0503020204020204" pitchFamily="34" charset="-122"/>
              <a:cs typeface="微软雅黑" panose="020B0503020204020204" pitchFamily="34" charset="-122"/>
            </a:endParaRPr>
          </a:p>
        </p:txBody>
      </p:sp>
      <p:sp>
        <p:nvSpPr>
          <p:cNvPr id="183" name="object 17"/>
          <p:cNvSpPr txBox="1"/>
          <p:nvPr/>
        </p:nvSpPr>
        <p:spPr>
          <a:xfrm>
            <a:off x="6441947" y="2221780"/>
            <a:ext cx="635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微软雅黑" panose="020B0503020204020204" pitchFamily="34" charset="-122"/>
                <a:cs typeface="微软雅黑" panose="020B0503020204020204" pitchFamily="34" charset="-122"/>
              </a:rPr>
              <a:t>排水</a:t>
            </a:r>
            <a:endParaRPr sz="2400" dirty="0">
              <a:latin typeface="微软雅黑" panose="020B0503020204020204" pitchFamily="34" charset="-122"/>
              <a:cs typeface="微软雅黑" panose="020B0503020204020204" pitchFamily="34" charset="-122"/>
            </a:endParaRPr>
          </a:p>
        </p:txBody>
      </p:sp>
      <p:sp>
        <p:nvSpPr>
          <p:cNvPr id="184" name="object 18"/>
          <p:cNvSpPr txBox="1"/>
          <p:nvPr/>
        </p:nvSpPr>
        <p:spPr>
          <a:xfrm>
            <a:off x="6441947" y="5412401"/>
            <a:ext cx="635000" cy="391160"/>
          </a:xfrm>
          <a:prstGeom prst="rect">
            <a:avLst/>
          </a:prstGeom>
        </p:spPr>
        <p:txBody>
          <a:bodyPr vert="horz" wrap="square" lIns="0" tIns="12700" rIns="0" bIns="0" rtlCol="0">
            <a:spAutoFit/>
          </a:bodyPr>
          <a:lstStyle>
            <a:defPPr>
              <a:defRPr lang="zh-CN"/>
            </a:defPPr>
            <a:lvl1pPr marL="12700">
              <a:lnSpc>
                <a:spcPct val="100000"/>
              </a:lnSpc>
              <a:spcBef>
                <a:spcPts val="100"/>
              </a:spcBef>
              <a:defRPr sz="2400" b="1">
                <a:solidFill>
                  <a:srgbClr val="FFFFFF"/>
                </a:solidFill>
                <a:latin typeface="微软雅黑" panose="020B0503020204020204" pitchFamily="34" charset="-122"/>
                <a:cs typeface="微软雅黑" panose="020B0503020204020204" pitchFamily="34" charset="-122"/>
              </a:defRPr>
            </a:lvl1pPr>
          </a:lstStyle>
          <a:p>
            <a:r>
              <a:rPr lang="zh-CN" altLang="en-US" dirty="0"/>
              <a:t>通信</a:t>
            </a:r>
            <a:endParaRPr dirty="0"/>
          </a:p>
        </p:txBody>
      </p:sp>
      <p:sp>
        <p:nvSpPr>
          <p:cNvPr id="185" name="object 19"/>
          <p:cNvSpPr txBox="1"/>
          <p:nvPr/>
        </p:nvSpPr>
        <p:spPr>
          <a:xfrm>
            <a:off x="3559428" y="5412401"/>
            <a:ext cx="635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微软雅黑" panose="020B0503020204020204" pitchFamily="34" charset="-122"/>
                <a:cs typeface="微软雅黑" panose="020B0503020204020204" pitchFamily="34" charset="-122"/>
              </a:rPr>
              <a:t>电力</a:t>
            </a:r>
            <a:endParaRPr sz="2400" dirty="0">
              <a:latin typeface="微软雅黑" panose="020B0503020204020204" pitchFamily="34" charset="-122"/>
              <a:cs typeface="微软雅黑" panose="020B0503020204020204" pitchFamily="34" charset="-122"/>
            </a:endParaRPr>
          </a:p>
        </p:txBody>
      </p:sp>
      <p:sp>
        <p:nvSpPr>
          <p:cNvPr id="186" name="object 20"/>
          <p:cNvSpPr txBox="1"/>
          <p:nvPr/>
        </p:nvSpPr>
        <p:spPr>
          <a:xfrm>
            <a:off x="4286631" y="3887766"/>
            <a:ext cx="206184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微软雅黑" panose="020B0503020204020204" pitchFamily="34" charset="-122"/>
                <a:cs typeface="微软雅黑" panose="020B0503020204020204" pitchFamily="34" charset="-122"/>
              </a:rPr>
              <a:t>韧性基础设施网络</a:t>
            </a:r>
            <a:endParaRPr sz="2000">
              <a:latin typeface="微软雅黑" panose="020B0503020204020204" pitchFamily="34" charset="-122"/>
              <a:cs typeface="微软雅黑" panose="020B0503020204020204" pitchFamily="34" charset="-122"/>
            </a:endParaRPr>
          </a:p>
        </p:txBody>
      </p:sp>
      <p:sp>
        <p:nvSpPr>
          <p:cNvPr id="187" name="object 21"/>
          <p:cNvSpPr/>
          <p:nvPr/>
        </p:nvSpPr>
        <p:spPr>
          <a:xfrm>
            <a:off x="7914004" y="4054136"/>
            <a:ext cx="2696210" cy="0"/>
          </a:xfrm>
          <a:custGeom>
            <a:avLst/>
            <a:gdLst/>
            <a:ahLst/>
            <a:cxnLst/>
            <a:rect l="l" t="t" r="r" b="b"/>
            <a:pathLst>
              <a:path w="2696209">
                <a:moveTo>
                  <a:pt x="0" y="0"/>
                </a:moveTo>
                <a:lnTo>
                  <a:pt x="2695829" y="0"/>
                </a:lnTo>
              </a:path>
            </a:pathLst>
          </a:custGeom>
          <a:ln w="6350">
            <a:solidFill>
              <a:srgbClr val="CCCCCC"/>
            </a:solidFill>
          </a:ln>
        </p:spPr>
        <p:txBody>
          <a:bodyPr wrap="square" lIns="0" tIns="0" rIns="0" bIns="0" rtlCol="0"/>
          <a:lstStyle/>
          <a:p/>
        </p:txBody>
      </p:sp>
      <p:sp>
        <p:nvSpPr>
          <p:cNvPr id="188" name="object 22"/>
          <p:cNvSpPr txBox="1"/>
          <p:nvPr/>
        </p:nvSpPr>
        <p:spPr>
          <a:xfrm>
            <a:off x="697651" y="1935217"/>
            <a:ext cx="2259965" cy="2007216"/>
          </a:xfrm>
          <a:prstGeom prst="rect">
            <a:avLst/>
          </a:prstGeom>
        </p:spPr>
        <p:txBody>
          <a:bodyPr vert="horz" wrap="square" lIns="0" tIns="12700" rIns="0" bIns="0" rtlCol="0">
            <a:spAutoFit/>
          </a:bodyPr>
          <a:lstStyle/>
          <a:p>
            <a:pPr marL="12700" marR="5080" algn="just">
              <a:lnSpc>
                <a:spcPct val="120000"/>
              </a:lnSpc>
              <a:spcBef>
                <a:spcPts val="100"/>
              </a:spcBef>
            </a:pPr>
            <a:r>
              <a:rPr lang="en-US" altLang="zh-CN" spc="20" dirty="0" smtClean="0">
                <a:latin typeface="微软雅黑" panose="020B0503020204020204" pitchFamily="34" charset="-122"/>
                <a:cs typeface="微软雅黑" panose="020B0503020204020204" pitchFamily="34" charset="-122"/>
              </a:rPr>
              <a:t>2035</a:t>
            </a:r>
            <a:r>
              <a:rPr lang="zh-CN" altLang="en-US" spc="20" dirty="0">
                <a:latin typeface="微软雅黑" panose="020B0503020204020204" pitchFamily="34" charset="-122"/>
                <a:cs typeface="微软雅黑" panose="020B0503020204020204" pitchFamily="34" charset="-122"/>
              </a:rPr>
              <a:t>年全乡用水总量控制在</a:t>
            </a:r>
            <a:r>
              <a:rPr lang="en-US" altLang="zh-CN" spc="20" dirty="0">
                <a:latin typeface="微软雅黑" panose="020B0503020204020204" pitchFamily="34" charset="-122"/>
                <a:cs typeface="微软雅黑" panose="020B0503020204020204" pitchFamily="34" charset="-122"/>
              </a:rPr>
              <a:t>1678.19</a:t>
            </a:r>
            <a:r>
              <a:rPr lang="zh-CN" altLang="en-US" spc="20" dirty="0">
                <a:latin typeface="微软雅黑" panose="020B0503020204020204" pitchFamily="34" charset="-122"/>
                <a:cs typeface="微软雅黑" panose="020B0503020204020204" pitchFamily="34" charset="-122"/>
              </a:rPr>
              <a:t>万立方米以内。规划集镇区</a:t>
            </a:r>
            <a:r>
              <a:rPr lang="en-US" altLang="zh-CN" spc="20" dirty="0">
                <a:latin typeface="微软雅黑" panose="020B0503020204020204" pitchFamily="34" charset="-122"/>
                <a:cs typeface="微软雅黑" panose="020B0503020204020204" pitchFamily="34" charset="-122"/>
              </a:rPr>
              <a:t>100%</a:t>
            </a:r>
            <a:r>
              <a:rPr lang="zh-CN" altLang="en-US" spc="20" dirty="0">
                <a:latin typeface="微软雅黑" panose="020B0503020204020204" pitchFamily="34" charset="-122"/>
                <a:cs typeface="微软雅黑" panose="020B0503020204020204" pitchFamily="34" charset="-122"/>
              </a:rPr>
              <a:t>采用集中供水。村、居民点远期</a:t>
            </a:r>
            <a:r>
              <a:rPr lang="en-US" altLang="zh-CN" spc="20" dirty="0">
                <a:latin typeface="微软雅黑" panose="020B0503020204020204" pitchFamily="34" charset="-122"/>
                <a:cs typeface="微软雅黑" panose="020B0503020204020204" pitchFamily="34" charset="-122"/>
              </a:rPr>
              <a:t>100%</a:t>
            </a:r>
            <a:r>
              <a:rPr lang="zh-CN" altLang="en-US" spc="20" dirty="0">
                <a:latin typeface="微软雅黑" panose="020B0503020204020204" pitchFamily="34" charset="-122"/>
                <a:cs typeface="微软雅黑" panose="020B0503020204020204" pitchFamily="34" charset="-122"/>
              </a:rPr>
              <a:t>采用自来水供水</a:t>
            </a:r>
            <a:endParaRPr sz="1800" dirty="0">
              <a:latin typeface="微软雅黑" panose="020B0503020204020204" pitchFamily="34" charset="-122"/>
              <a:cs typeface="微软雅黑" panose="020B0503020204020204" pitchFamily="34" charset="-122"/>
            </a:endParaRPr>
          </a:p>
        </p:txBody>
      </p:sp>
      <p:sp>
        <p:nvSpPr>
          <p:cNvPr id="189" name="object 23"/>
          <p:cNvSpPr txBox="1"/>
          <p:nvPr/>
        </p:nvSpPr>
        <p:spPr>
          <a:xfrm>
            <a:off x="776909" y="4835693"/>
            <a:ext cx="2273885" cy="1452962"/>
          </a:xfrm>
          <a:prstGeom prst="rect">
            <a:avLst/>
          </a:prstGeom>
        </p:spPr>
        <p:txBody>
          <a:bodyPr vert="horz" wrap="square" lIns="0" tIns="67310" rIns="0" bIns="0" rtlCol="0">
            <a:spAutoFit/>
          </a:bodyPr>
          <a:lstStyle/>
          <a:p>
            <a:pPr marL="12700">
              <a:lnSpc>
                <a:spcPct val="100000"/>
              </a:lnSpc>
              <a:spcBef>
                <a:spcPts val="530"/>
              </a:spcBef>
            </a:pPr>
            <a:r>
              <a:rPr lang="zh-CN" altLang="en-US" spc="430" dirty="0">
                <a:latin typeface="微软雅黑" panose="020B0503020204020204" pitchFamily="34" charset="-122"/>
                <a:cs typeface="微软雅黑" panose="020B0503020204020204" pitchFamily="34" charset="-122"/>
              </a:rPr>
              <a:t>电源主要由</a:t>
            </a:r>
            <a:r>
              <a:rPr lang="en-US" altLang="zh-CN" spc="430" dirty="0">
                <a:latin typeface="微软雅黑" panose="020B0503020204020204" pitchFamily="34" charset="-122"/>
                <a:cs typeface="微软雅黑" panose="020B0503020204020204" pitchFamily="34" charset="-122"/>
              </a:rPr>
              <a:t>35kV</a:t>
            </a:r>
            <a:r>
              <a:rPr lang="zh-CN" altLang="en-US" spc="430" dirty="0">
                <a:latin typeface="微软雅黑" panose="020B0503020204020204" pitchFamily="34" charset="-122"/>
                <a:cs typeface="微软雅黑" panose="020B0503020204020204" pitchFamily="34" charset="-122"/>
              </a:rPr>
              <a:t>安龙堡变电站供给，容量为</a:t>
            </a:r>
            <a:r>
              <a:rPr lang="en-US" altLang="zh-CN" spc="430" dirty="0">
                <a:latin typeface="微软雅黑" panose="020B0503020204020204" pitchFamily="34" charset="-122"/>
                <a:cs typeface="微软雅黑" panose="020B0503020204020204" pitchFamily="34" charset="-122"/>
              </a:rPr>
              <a:t>2*40MVA</a:t>
            </a:r>
            <a:r>
              <a:rPr lang="zh-CN" altLang="en-US" spc="430" dirty="0">
                <a:latin typeface="微软雅黑" panose="020B0503020204020204" pitchFamily="34" charset="-122"/>
                <a:cs typeface="微软雅黑" panose="020B0503020204020204" pitchFamily="34" charset="-122"/>
              </a:rPr>
              <a:t>。供电范围为</a:t>
            </a:r>
            <a:r>
              <a:rPr lang="zh-CN" altLang="en-US" spc="430" dirty="0" smtClean="0">
                <a:latin typeface="微软雅黑" panose="020B0503020204020204" pitchFamily="34" charset="-122"/>
                <a:cs typeface="微软雅黑" panose="020B0503020204020204" pitchFamily="34" charset="-122"/>
              </a:rPr>
              <a:t>全乡</a:t>
            </a:r>
            <a:r>
              <a:rPr lang="zh-CN" altLang="en-US" spc="430" dirty="0">
                <a:latin typeface="微软雅黑" panose="020B0503020204020204" pitchFamily="34" charset="-122"/>
                <a:cs typeface="微软雅黑" panose="020B0503020204020204" pitchFamily="34" charset="-122"/>
              </a:rPr>
              <a:t>。</a:t>
            </a:r>
            <a:endParaRPr sz="1800" dirty="0">
              <a:latin typeface="微软雅黑" panose="020B0503020204020204" pitchFamily="34" charset="-122"/>
              <a:cs typeface="微软雅黑" panose="020B0503020204020204" pitchFamily="34" charset="-122"/>
            </a:endParaRPr>
          </a:p>
        </p:txBody>
      </p:sp>
      <p:sp>
        <p:nvSpPr>
          <p:cNvPr id="190" name="object 24"/>
          <p:cNvSpPr/>
          <p:nvPr/>
        </p:nvSpPr>
        <p:spPr>
          <a:xfrm>
            <a:off x="25781" y="4054136"/>
            <a:ext cx="2696210" cy="0"/>
          </a:xfrm>
          <a:custGeom>
            <a:avLst/>
            <a:gdLst/>
            <a:ahLst/>
            <a:cxnLst/>
            <a:rect l="l" t="t" r="r" b="b"/>
            <a:pathLst>
              <a:path w="2696210">
                <a:moveTo>
                  <a:pt x="0" y="0"/>
                </a:moveTo>
                <a:lnTo>
                  <a:pt x="2695829" y="0"/>
                </a:lnTo>
              </a:path>
            </a:pathLst>
          </a:custGeom>
          <a:ln w="6350">
            <a:solidFill>
              <a:srgbClr val="CCCCCC"/>
            </a:solidFill>
          </a:ln>
        </p:spPr>
        <p:txBody>
          <a:bodyPr wrap="square" lIns="0" tIns="0" rIns="0" bIns="0" rtlCol="0"/>
          <a:lstStyle/>
          <a:p/>
        </p:txBody>
      </p:sp>
      <p:sp>
        <p:nvSpPr>
          <p:cNvPr id="191" name="object 25"/>
          <p:cNvSpPr/>
          <p:nvPr/>
        </p:nvSpPr>
        <p:spPr>
          <a:xfrm>
            <a:off x="4186301" y="4884716"/>
            <a:ext cx="212090" cy="386080"/>
          </a:xfrm>
          <a:custGeom>
            <a:avLst/>
            <a:gdLst/>
            <a:ahLst/>
            <a:cxnLst/>
            <a:rect l="l" t="t" r="r" b="b"/>
            <a:pathLst>
              <a:path w="212089" h="386079">
                <a:moveTo>
                  <a:pt x="174705" y="186562"/>
                </a:moveTo>
                <a:lnTo>
                  <a:pt x="109474" y="186562"/>
                </a:lnTo>
                <a:lnTo>
                  <a:pt x="62864" y="374014"/>
                </a:lnTo>
                <a:lnTo>
                  <a:pt x="62864" y="378459"/>
                </a:lnTo>
                <a:lnTo>
                  <a:pt x="64642" y="380237"/>
                </a:lnTo>
                <a:lnTo>
                  <a:pt x="65531" y="382904"/>
                </a:lnTo>
                <a:lnTo>
                  <a:pt x="67309" y="383793"/>
                </a:lnTo>
                <a:lnTo>
                  <a:pt x="69976" y="384682"/>
                </a:lnTo>
                <a:lnTo>
                  <a:pt x="71754" y="385572"/>
                </a:lnTo>
                <a:lnTo>
                  <a:pt x="78104" y="385572"/>
                </a:lnTo>
                <a:lnTo>
                  <a:pt x="81661" y="383793"/>
                </a:lnTo>
                <a:lnTo>
                  <a:pt x="83438" y="379349"/>
                </a:lnTo>
                <a:lnTo>
                  <a:pt x="174705" y="186562"/>
                </a:lnTo>
                <a:close/>
              </a:path>
              <a:path w="212089" h="386079">
                <a:moveTo>
                  <a:pt x="138175" y="0"/>
                </a:moveTo>
                <a:lnTo>
                  <a:pt x="55625" y="0"/>
                </a:lnTo>
                <a:lnTo>
                  <a:pt x="52069" y="1777"/>
                </a:lnTo>
                <a:lnTo>
                  <a:pt x="48513" y="5333"/>
                </a:lnTo>
                <a:lnTo>
                  <a:pt x="48513" y="7111"/>
                </a:lnTo>
                <a:lnTo>
                  <a:pt x="888" y="198119"/>
                </a:lnTo>
                <a:lnTo>
                  <a:pt x="0" y="202564"/>
                </a:lnTo>
                <a:lnTo>
                  <a:pt x="1777" y="205231"/>
                </a:lnTo>
                <a:lnTo>
                  <a:pt x="6222" y="209676"/>
                </a:lnTo>
                <a:lnTo>
                  <a:pt x="14350" y="209676"/>
                </a:lnTo>
                <a:lnTo>
                  <a:pt x="109474" y="186562"/>
                </a:lnTo>
                <a:lnTo>
                  <a:pt x="174705" y="186562"/>
                </a:lnTo>
                <a:lnTo>
                  <a:pt x="205849" y="120776"/>
                </a:lnTo>
                <a:lnTo>
                  <a:pt x="105028" y="120776"/>
                </a:lnTo>
                <a:lnTo>
                  <a:pt x="144525" y="14224"/>
                </a:lnTo>
                <a:lnTo>
                  <a:pt x="145414" y="12445"/>
                </a:lnTo>
                <a:lnTo>
                  <a:pt x="145414" y="7111"/>
                </a:lnTo>
                <a:lnTo>
                  <a:pt x="144525" y="4444"/>
                </a:lnTo>
                <a:lnTo>
                  <a:pt x="140969" y="888"/>
                </a:lnTo>
                <a:lnTo>
                  <a:pt x="138175" y="0"/>
                </a:lnTo>
                <a:close/>
              </a:path>
              <a:path w="212089" h="386079">
                <a:moveTo>
                  <a:pt x="202818" y="97662"/>
                </a:moveTo>
                <a:lnTo>
                  <a:pt x="198374" y="97662"/>
                </a:lnTo>
                <a:lnTo>
                  <a:pt x="197484" y="98551"/>
                </a:lnTo>
                <a:lnTo>
                  <a:pt x="105028" y="120776"/>
                </a:lnTo>
                <a:lnTo>
                  <a:pt x="205849" y="120776"/>
                </a:lnTo>
                <a:lnTo>
                  <a:pt x="210057" y="111886"/>
                </a:lnTo>
                <a:lnTo>
                  <a:pt x="211836" y="107441"/>
                </a:lnTo>
                <a:lnTo>
                  <a:pt x="210946" y="104775"/>
                </a:lnTo>
                <a:lnTo>
                  <a:pt x="208279" y="101218"/>
                </a:lnTo>
                <a:lnTo>
                  <a:pt x="205612" y="99440"/>
                </a:lnTo>
                <a:lnTo>
                  <a:pt x="202818" y="97662"/>
                </a:lnTo>
                <a:close/>
              </a:path>
            </a:pathLst>
          </a:custGeom>
          <a:solidFill>
            <a:srgbClr val="000000"/>
          </a:solidFill>
        </p:spPr>
        <p:txBody>
          <a:bodyPr wrap="square" lIns="0" tIns="0" rIns="0" bIns="0" rtlCol="0"/>
          <a:lstStyle/>
          <a:p/>
        </p:txBody>
      </p:sp>
      <p:sp>
        <p:nvSpPr>
          <p:cNvPr id="192" name="object 26"/>
          <p:cNvSpPr/>
          <p:nvPr/>
        </p:nvSpPr>
        <p:spPr>
          <a:xfrm>
            <a:off x="6268084" y="2822744"/>
            <a:ext cx="321563" cy="321563"/>
          </a:xfrm>
          <a:prstGeom prst="rect">
            <a:avLst/>
          </a:prstGeom>
          <a:blipFill>
            <a:blip r:embed="rId15" cstate="print"/>
            <a:stretch>
              <a:fillRect/>
            </a:stretch>
          </a:blipFill>
        </p:spPr>
        <p:txBody>
          <a:bodyPr wrap="square" lIns="0" tIns="0" rIns="0" bIns="0" rtlCol="0"/>
          <a:lstStyle/>
          <a:p/>
        </p:txBody>
      </p:sp>
      <p:sp>
        <p:nvSpPr>
          <p:cNvPr id="193" name="object 27"/>
          <p:cNvSpPr/>
          <p:nvPr/>
        </p:nvSpPr>
        <p:spPr>
          <a:xfrm>
            <a:off x="4131437" y="2933996"/>
            <a:ext cx="254635" cy="260985"/>
          </a:xfrm>
          <a:custGeom>
            <a:avLst/>
            <a:gdLst/>
            <a:ahLst/>
            <a:cxnLst/>
            <a:rect l="l" t="t" r="r" b="b"/>
            <a:pathLst>
              <a:path w="254635" h="260985">
                <a:moveTo>
                  <a:pt x="131317" y="0"/>
                </a:moveTo>
                <a:lnTo>
                  <a:pt x="0" y="111632"/>
                </a:lnTo>
                <a:lnTo>
                  <a:pt x="0" y="260603"/>
                </a:lnTo>
                <a:lnTo>
                  <a:pt x="94360" y="260603"/>
                </a:lnTo>
                <a:lnTo>
                  <a:pt x="94360" y="173735"/>
                </a:lnTo>
                <a:lnTo>
                  <a:pt x="254507" y="173735"/>
                </a:lnTo>
                <a:lnTo>
                  <a:pt x="254507" y="111632"/>
                </a:lnTo>
                <a:lnTo>
                  <a:pt x="131317" y="0"/>
                </a:lnTo>
                <a:close/>
              </a:path>
              <a:path w="254635" h="260985">
                <a:moveTo>
                  <a:pt x="254507" y="173735"/>
                </a:moveTo>
                <a:lnTo>
                  <a:pt x="155955" y="173735"/>
                </a:lnTo>
                <a:lnTo>
                  <a:pt x="155955" y="260603"/>
                </a:lnTo>
                <a:lnTo>
                  <a:pt x="254507" y="260603"/>
                </a:lnTo>
                <a:lnTo>
                  <a:pt x="254507" y="173735"/>
                </a:lnTo>
                <a:close/>
              </a:path>
            </a:pathLst>
          </a:custGeom>
          <a:solidFill>
            <a:srgbClr val="000000"/>
          </a:solidFill>
        </p:spPr>
        <p:txBody>
          <a:bodyPr wrap="square" lIns="0" tIns="0" rIns="0" bIns="0" rtlCol="0"/>
          <a:lstStyle/>
          <a:p/>
        </p:txBody>
      </p:sp>
      <p:sp>
        <p:nvSpPr>
          <p:cNvPr id="194" name="object 28"/>
          <p:cNvSpPr/>
          <p:nvPr/>
        </p:nvSpPr>
        <p:spPr>
          <a:xfrm>
            <a:off x="4082669" y="2877608"/>
            <a:ext cx="352425" cy="169545"/>
          </a:xfrm>
          <a:custGeom>
            <a:avLst/>
            <a:gdLst/>
            <a:ahLst/>
            <a:cxnLst/>
            <a:rect l="l" t="t" r="r" b="b"/>
            <a:pathLst>
              <a:path w="352425" h="169545">
                <a:moveTo>
                  <a:pt x="180086" y="0"/>
                </a:moveTo>
                <a:lnTo>
                  <a:pt x="0" y="160782"/>
                </a:lnTo>
                <a:lnTo>
                  <a:pt x="2307" y="163675"/>
                </a:lnTo>
                <a:lnTo>
                  <a:pt x="9223" y="168497"/>
                </a:lnTo>
                <a:lnTo>
                  <a:pt x="20734" y="169461"/>
                </a:lnTo>
                <a:lnTo>
                  <a:pt x="36829" y="160782"/>
                </a:lnTo>
                <a:lnTo>
                  <a:pt x="180086" y="37084"/>
                </a:lnTo>
                <a:lnTo>
                  <a:pt x="219747" y="37084"/>
                </a:lnTo>
                <a:lnTo>
                  <a:pt x="180086" y="0"/>
                </a:lnTo>
                <a:close/>
              </a:path>
              <a:path w="352425" h="169545">
                <a:moveTo>
                  <a:pt x="219747" y="37084"/>
                </a:moveTo>
                <a:lnTo>
                  <a:pt x="180086" y="37084"/>
                </a:lnTo>
                <a:lnTo>
                  <a:pt x="315213" y="160782"/>
                </a:lnTo>
                <a:lnTo>
                  <a:pt x="333077" y="167747"/>
                </a:lnTo>
                <a:lnTo>
                  <a:pt x="344392" y="166973"/>
                </a:lnTo>
                <a:lnTo>
                  <a:pt x="350325" y="163103"/>
                </a:lnTo>
                <a:lnTo>
                  <a:pt x="352044" y="160782"/>
                </a:lnTo>
                <a:lnTo>
                  <a:pt x="219747" y="37084"/>
                </a:lnTo>
                <a:close/>
              </a:path>
            </a:pathLst>
          </a:custGeom>
          <a:solidFill>
            <a:srgbClr val="000000"/>
          </a:solidFill>
        </p:spPr>
        <p:txBody>
          <a:bodyPr wrap="square" lIns="0" tIns="0" rIns="0" bIns="0" rtlCol="0"/>
          <a:lstStyle/>
          <a:p/>
        </p:txBody>
      </p:sp>
      <p:sp>
        <p:nvSpPr>
          <p:cNvPr id="195" name="object 29"/>
          <p:cNvSpPr/>
          <p:nvPr/>
        </p:nvSpPr>
        <p:spPr>
          <a:xfrm>
            <a:off x="4360037" y="2914184"/>
            <a:ext cx="33655" cy="68580"/>
          </a:xfrm>
          <a:custGeom>
            <a:avLst/>
            <a:gdLst/>
            <a:ahLst/>
            <a:cxnLst/>
            <a:rect l="l" t="t" r="r" b="b"/>
            <a:pathLst>
              <a:path w="33654" h="68579">
                <a:moveTo>
                  <a:pt x="33527" y="0"/>
                </a:moveTo>
                <a:lnTo>
                  <a:pt x="0" y="0"/>
                </a:lnTo>
                <a:lnTo>
                  <a:pt x="0" y="40132"/>
                </a:lnTo>
                <a:lnTo>
                  <a:pt x="33527" y="68580"/>
                </a:lnTo>
                <a:lnTo>
                  <a:pt x="33527" y="0"/>
                </a:lnTo>
                <a:close/>
              </a:path>
            </a:pathLst>
          </a:custGeom>
          <a:solidFill>
            <a:srgbClr val="000000"/>
          </a:solidFill>
        </p:spPr>
        <p:txBody>
          <a:bodyPr wrap="square" lIns="0" tIns="0" rIns="0" bIns="0" rtlCol="0"/>
          <a:lstStyle/>
          <a:p/>
        </p:txBody>
      </p:sp>
      <p:sp>
        <p:nvSpPr>
          <p:cNvPr id="196" name="object 30"/>
          <p:cNvSpPr/>
          <p:nvPr/>
        </p:nvSpPr>
        <p:spPr>
          <a:xfrm>
            <a:off x="4360037" y="2914184"/>
            <a:ext cx="33655" cy="68580"/>
          </a:xfrm>
          <a:custGeom>
            <a:avLst/>
            <a:gdLst/>
            <a:ahLst/>
            <a:cxnLst/>
            <a:rect l="l" t="t" r="r" b="b"/>
            <a:pathLst>
              <a:path w="33654" h="68579">
                <a:moveTo>
                  <a:pt x="33527" y="0"/>
                </a:moveTo>
                <a:lnTo>
                  <a:pt x="0" y="0"/>
                </a:lnTo>
                <a:lnTo>
                  <a:pt x="0" y="40132"/>
                </a:lnTo>
                <a:lnTo>
                  <a:pt x="33527" y="68580"/>
                </a:lnTo>
                <a:lnTo>
                  <a:pt x="33527" y="0"/>
                </a:lnTo>
                <a:close/>
              </a:path>
            </a:pathLst>
          </a:custGeom>
          <a:solidFill>
            <a:srgbClr val="000000"/>
          </a:solidFill>
        </p:spPr>
        <p:txBody>
          <a:bodyPr wrap="square" lIns="0" tIns="0" rIns="0" bIns="0" rtlCol="0"/>
          <a:lstStyle/>
          <a:p/>
        </p:txBody>
      </p:sp>
      <p:sp>
        <p:nvSpPr>
          <p:cNvPr id="197" name="object 31"/>
          <p:cNvSpPr txBox="1"/>
          <p:nvPr/>
        </p:nvSpPr>
        <p:spPr>
          <a:xfrm>
            <a:off x="7732140" y="1934379"/>
            <a:ext cx="2244725" cy="1311256"/>
          </a:xfrm>
          <a:prstGeom prst="rect">
            <a:avLst/>
          </a:prstGeom>
        </p:spPr>
        <p:txBody>
          <a:bodyPr vert="horz" wrap="square" lIns="0" tIns="12700" rIns="0" bIns="0" rtlCol="0">
            <a:spAutoFit/>
          </a:bodyPr>
          <a:lstStyle/>
          <a:p>
            <a:pPr marL="12700" marR="5080" algn="just">
              <a:lnSpc>
                <a:spcPct val="120000"/>
              </a:lnSpc>
              <a:spcBef>
                <a:spcPts val="100"/>
              </a:spcBef>
            </a:pPr>
            <a:r>
              <a:rPr lang="zh-CN" altLang="en-US" spc="150" dirty="0">
                <a:latin typeface="微软雅黑" panose="020B0503020204020204" pitchFamily="34" charset="-122"/>
                <a:cs typeface="微软雅黑" panose="020B0503020204020204" pitchFamily="34" charset="-122"/>
              </a:rPr>
              <a:t>城镇化地区完善雨污分流的排水体制，农村地区以不完全分流制</a:t>
            </a:r>
            <a:r>
              <a:rPr lang="zh-CN" altLang="en-US" spc="150" dirty="0" smtClean="0">
                <a:latin typeface="微软雅黑" panose="020B0503020204020204" pitchFamily="34" charset="-122"/>
                <a:cs typeface="微软雅黑" panose="020B0503020204020204" pitchFamily="34" charset="-122"/>
              </a:rPr>
              <a:t>为主。</a:t>
            </a:r>
            <a:endParaRPr sz="1800" dirty="0">
              <a:latin typeface="微软雅黑" panose="020B0503020204020204" pitchFamily="34" charset="-122"/>
              <a:cs typeface="微软雅黑" panose="020B0503020204020204" pitchFamily="34" charset="-122"/>
            </a:endParaRPr>
          </a:p>
        </p:txBody>
      </p:sp>
      <p:sp>
        <p:nvSpPr>
          <p:cNvPr id="198" name="object 32"/>
          <p:cNvSpPr txBox="1"/>
          <p:nvPr/>
        </p:nvSpPr>
        <p:spPr>
          <a:xfrm>
            <a:off x="7777860" y="4776639"/>
            <a:ext cx="2545841" cy="2339615"/>
          </a:xfrm>
          <a:prstGeom prst="rect">
            <a:avLst/>
          </a:prstGeom>
        </p:spPr>
        <p:txBody>
          <a:bodyPr vert="horz" wrap="square" lIns="0" tIns="12700" rIns="0" bIns="0" rtlCol="0">
            <a:spAutoFit/>
          </a:bodyPr>
          <a:lstStyle/>
          <a:p>
            <a:pPr marL="12700" marR="5080" algn="just">
              <a:lnSpc>
                <a:spcPct val="120000"/>
              </a:lnSpc>
              <a:spcBef>
                <a:spcPts val="100"/>
              </a:spcBef>
            </a:pPr>
            <a:r>
              <a:rPr lang="zh-CN" altLang="en-US" spc="150" dirty="0" smtClean="0">
                <a:latin typeface="微软雅黑" panose="020B0503020204020204" pitchFamily="34" charset="-122"/>
                <a:cs typeface="微软雅黑" panose="020B0503020204020204" pitchFamily="34" charset="-122"/>
              </a:rPr>
              <a:t>建立</a:t>
            </a:r>
            <a:r>
              <a:rPr lang="zh-CN" altLang="en-US" spc="150" dirty="0">
                <a:latin typeface="微软雅黑" panose="020B0503020204020204" pitchFamily="34" charset="-122"/>
                <a:cs typeface="微软雅黑" panose="020B0503020204020204" pitchFamily="34" charset="-122"/>
              </a:rPr>
              <a:t>和完善电信局所、邮政服务网络、广电服务中心。积极推动 </a:t>
            </a:r>
            <a:r>
              <a:rPr lang="en-US" altLang="zh-CN" spc="150" dirty="0">
                <a:latin typeface="微软雅黑" panose="020B0503020204020204" pitchFamily="34" charset="-122"/>
                <a:cs typeface="微软雅黑" panose="020B0503020204020204" pitchFamily="34" charset="-122"/>
              </a:rPr>
              <a:t>5G </a:t>
            </a:r>
            <a:r>
              <a:rPr lang="zh-CN" altLang="en-US" spc="150" dirty="0">
                <a:latin typeface="微软雅黑" panose="020B0503020204020204" pitchFamily="34" charset="-122"/>
                <a:cs typeface="微软雅黑" panose="020B0503020204020204" pitchFamily="34" charset="-122"/>
              </a:rPr>
              <a:t>基站建设，集镇区</a:t>
            </a:r>
            <a:r>
              <a:rPr lang="en-US" altLang="zh-CN" spc="150" dirty="0">
                <a:latin typeface="微软雅黑" panose="020B0503020204020204" pitchFamily="34" charset="-122"/>
                <a:cs typeface="微软雅黑" panose="020B0503020204020204" pitchFamily="34" charset="-122"/>
              </a:rPr>
              <a:t>5G </a:t>
            </a:r>
            <a:r>
              <a:rPr lang="zh-CN" altLang="en-US" spc="150" dirty="0">
                <a:latin typeface="微软雅黑" panose="020B0503020204020204" pitchFamily="34" charset="-122"/>
                <a:cs typeface="微软雅黑" panose="020B0503020204020204" pitchFamily="34" charset="-122"/>
              </a:rPr>
              <a:t>网络全覆盖，对各村无信号或弱信号的区域增设通信基站</a:t>
            </a:r>
            <a:r>
              <a:rPr lang="en-US" altLang="zh-CN" spc="150" dirty="0">
                <a:latin typeface="微软雅黑" panose="020B0503020204020204" pitchFamily="34" charset="-122"/>
                <a:cs typeface="微软雅黑" panose="020B0503020204020204" pitchFamily="34" charset="-122"/>
              </a:rPr>
              <a:t>1-2</a:t>
            </a:r>
            <a:r>
              <a:rPr lang="zh-CN" altLang="en-US" spc="150" dirty="0">
                <a:latin typeface="微软雅黑" panose="020B0503020204020204" pitchFamily="34" charset="-122"/>
                <a:cs typeface="微软雅黑" panose="020B0503020204020204" pitchFamily="34" charset="-122"/>
              </a:rPr>
              <a:t>个</a:t>
            </a:r>
            <a:endParaRPr sz="1800" dirty="0">
              <a:latin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89807" y="4770585"/>
            <a:ext cx="670656" cy="6706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6" name="Picture 2" descr="https://gimg2.baidu.com/image_search/src=http%3A%2F%2Fss2.meipian.me%2Fusers%2F60245656%2F3bd1bdd0-d459-11e9-bb91-b738f36c9e20.jpg%3Fmeipian-raw%2Fbucket%2Fivwen%2Fkey%2FdXNlcnMvNjAyNDU2NTYvM2JkMWJkZDAtZDQ1OS0xMWU5LWJiOTEtYjczOGYzNmM5ZTIwLmpwZw%3D%3D%2Fsign%2F9f6868ab0a38f4ed4d654252a6344ded.jpg&amp;refer=http%3A%2F%2Fss2.meipian.me&amp;app=2002&amp;size=f9999,10000&amp;q=a80&amp;n=0&amp;g=0n&amp;fmt=auto?sec=1712991745&amp;t=898a13965f98d01def7f352963bb3da8"/>
          <p:cNvPicPr>
            <a:picLocks noChangeAspect="1" noChangeArrowheads="1"/>
          </p:cNvPicPr>
          <p:nvPr/>
        </p:nvPicPr>
        <p:blipFill rotWithShape="1">
          <a:blip r:embed="rId1">
            <a:extLst>
              <a:ext uri="{28A0092B-C50C-407E-A947-70E740481C1C}">
                <a14:useLocalDpi xmlns:a14="http://schemas.microsoft.com/office/drawing/2010/main" val="0"/>
              </a:ext>
            </a:extLst>
          </a:blip>
          <a:srcRect l="31983" r="18117"/>
          <a:stretch>
            <a:fillRect/>
          </a:stretch>
        </p:blipFill>
        <p:spPr bwMode="auto">
          <a:xfrm>
            <a:off x="0" y="-168353"/>
            <a:ext cx="10691813" cy="1528770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14867" y="-168353"/>
            <a:ext cx="10723133" cy="1528770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object 3"/>
          <p:cNvSpPr/>
          <p:nvPr/>
        </p:nvSpPr>
        <p:spPr>
          <a:xfrm>
            <a:off x="4764063" y="3064907"/>
            <a:ext cx="5927750" cy="4231244"/>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36863"/>
            </a:srgbClr>
          </a:solidFill>
        </p:spPr>
        <p:txBody>
          <a:bodyPr wrap="square" lIns="0" tIns="0" rIns="0" bIns="0" rtlCol="0"/>
          <a:lstStyle/>
          <a:p/>
        </p:txBody>
      </p:sp>
      <p:sp>
        <p:nvSpPr>
          <p:cNvPr id="19" name="object 3"/>
          <p:cNvSpPr/>
          <p:nvPr/>
        </p:nvSpPr>
        <p:spPr>
          <a:xfrm>
            <a:off x="5372413" y="3336946"/>
            <a:ext cx="1064055" cy="1061446"/>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7F552A"/>
          </a:solidFill>
        </p:spPr>
        <p:txBody>
          <a:bodyPr wrap="square" lIns="0" tIns="0" rIns="0" bIns="0" rtlCol="0"/>
          <a:lstStyle/>
          <a:p>
            <a:endParaRPr>
              <a:solidFill>
                <a:srgbClr val="00A8A6"/>
              </a:solidFill>
            </a:endParaRPr>
          </a:p>
        </p:txBody>
      </p:sp>
      <p:sp>
        <p:nvSpPr>
          <p:cNvPr id="20" name="object 4"/>
          <p:cNvSpPr txBox="1"/>
          <p:nvPr/>
        </p:nvSpPr>
        <p:spPr>
          <a:xfrm>
            <a:off x="5372024" y="3523234"/>
            <a:ext cx="5642965" cy="2223686"/>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08</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实施保障</a:t>
            </a:r>
            <a:endParaRPr lang="zh-CN" altLang="en-US" sz="4400" b="1" dirty="0" smtClean="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smtClean="0">
              <a:solidFill>
                <a:schemeClr val="accent6">
                  <a:lumMod val="50000"/>
                </a:schemeClr>
              </a:solidFill>
              <a:latin typeface="+mj-ea"/>
              <a:cs typeface="微软雅黑" panose="020B0503020204020204" pitchFamily="34" charset="-122"/>
            </a:endParaRPr>
          </a:p>
          <a:p>
            <a:pPr marL="25400">
              <a:spcBef>
                <a:spcPts val="100"/>
              </a:spcBef>
              <a:tabLst>
                <a:tab pos="1101090" algn="l"/>
              </a:tabLst>
            </a:pPr>
            <a:endParaRPr lang="zh-CN" altLang="en-US" sz="4400" b="1" dirty="0">
              <a:solidFill>
                <a:schemeClr val="accent6">
                  <a:lumMod val="50000"/>
                </a:schemeClr>
              </a:solidFill>
              <a:latin typeface="+mj-ea"/>
              <a:cs typeface="微软雅黑" panose="020B0503020204020204" pitchFamily="34" charset="-122"/>
            </a:endParaRPr>
          </a:p>
        </p:txBody>
      </p:sp>
      <p:sp>
        <p:nvSpPr>
          <p:cNvPr id="21" name="object 5"/>
          <p:cNvSpPr txBox="1"/>
          <p:nvPr/>
        </p:nvSpPr>
        <p:spPr>
          <a:xfrm>
            <a:off x="4951834" y="4398392"/>
            <a:ext cx="6063155" cy="2295500"/>
          </a:xfrm>
          <a:prstGeom prst="rect">
            <a:avLst/>
          </a:prstGeom>
        </p:spPr>
        <p:txBody>
          <a:bodyPr vert="horz" wrap="square" lIns="0" tIns="12700" rIns="0" bIns="0" rtlCol="0">
            <a:spAutoFit/>
          </a:bodyPr>
          <a:lstStyle/>
          <a:p>
            <a:pPr marL="12700">
              <a:lnSpc>
                <a:spcPct val="100000"/>
              </a:lnSpc>
              <a:spcBef>
                <a:spcPts val="100"/>
              </a:spcBef>
            </a:pPr>
            <a:r>
              <a:rPr lang="en-US" sz="3200" b="1" spc="-5" dirty="0" smtClean="0">
                <a:solidFill>
                  <a:srgbClr val="7F552A"/>
                </a:solidFill>
                <a:latin typeface="+mj-ea"/>
                <a:ea typeface="+mj-ea"/>
                <a:cs typeface="微软雅黑" panose="020B0503020204020204" pitchFamily="34" charset="-122"/>
              </a:rPr>
              <a:t>               </a:t>
            </a:r>
            <a:endParaRPr lang="zh-CN" altLang="en-US" sz="3200" b="1" spc="-5" dirty="0" smtClean="0">
              <a:solidFill>
                <a:srgbClr val="7F552A"/>
              </a:solidFill>
              <a:latin typeface="+mj-ea"/>
              <a:ea typeface="+mj-ea"/>
              <a:cs typeface="微软雅黑" panose="020B0503020204020204" pitchFamily="34" charset="-122"/>
            </a:endParaRPr>
          </a:p>
          <a:p>
            <a:pPr>
              <a:lnSpc>
                <a:spcPct val="100000"/>
              </a:lnSpc>
              <a:spcBef>
                <a:spcPts val="65"/>
              </a:spcBef>
            </a:pPr>
            <a:endParaRPr sz="3150" dirty="0" smtClean="0">
              <a:solidFill>
                <a:srgbClr val="7F552A"/>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7F552A"/>
                </a:solidFill>
                <a:latin typeface="+mj-ea"/>
                <a:ea typeface="+mj-ea"/>
                <a:cs typeface="微软雅黑" panose="020B0503020204020204" pitchFamily="34" charset="-122"/>
              </a:rPr>
              <a:t>完善</a:t>
            </a:r>
            <a:r>
              <a:rPr lang="zh-CN" altLang="en-US" sz="2800" b="1" spc="-5" dirty="0">
                <a:solidFill>
                  <a:srgbClr val="7F552A"/>
                </a:solidFill>
                <a:latin typeface="+mj-ea"/>
                <a:ea typeface="+mj-ea"/>
                <a:cs typeface="微软雅黑" panose="020B0503020204020204" pitchFamily="34" charset="-122"/>
              </a:rPr>
              <a:t>规划实施保障机制</a:t>
            </a:r>
            <a:endParaRPr lang="zh-CN" altLang="en-US" sz="2800" b="1" spc="-5" dirty="0">
              <a:solidFill>
                <a:srgbClr val="7F552A"/>
              </a:solidFill>
              <a:latin typeface="+mj-ea"/>
              <a:ea typeface="+mj-ea"/>
              <a:cs typeface="微软雅黑" panose="020B0503020204020204" pitchFamily="34" charset="-122"/>
            </a:endParaRPr>
          </a:p>
          <a:p>
            <a:pPr marL="1017905" lvl="1" indent="-646430">
              <a:lnSpc>
                <a:spcPct val="150000"/>
              </a:lnSpc>
              <a:buAutoNum type="arabicPeriod"/>
              <a:tabLst>
                <a:tab pos="1017905" algn="l"/>
              </a:tabLst>
            </a:pPr>
            <a:r>
              <a:rPr lang="zh-CN" altLang="en-US" sz="2800" b="1" spc="-5" dirty="0" smtClean="0">
                <a:solidFill>
                  <a:srgbClr val="7F552A"/>
                </a:solidFill>
                <a:latin typeface="+mj-ea"/>
                <a:ea typeface="+mj-ea"/>
                <a:cs typeface="微软雅黑" panose="020B0503020204020204" pitchFamily="34" charset="-122"/>
              </a:rPr>
              <a:t>保障</a:t>
            </a:r>
            <a:r>
              <a:rPr lang="zh-CN" altLang="en-US" sz="2800" b="1" spc="-5" dirty="0">
                <a:solidFill>
                  <a:srgbClr val="7F552A"/>
                </a:solidFill>
                <a:latin typeface="+mj-ea"/>
                <a:ea typeface="+mj-ea"/>
                <a:cs typeface="微软雅黑" panose="020B0503020204020204" pitchFamily="34" charset="-122"/>
              </a:rPr>
              <a:t>近期行动计划</a:t>
            </a:r>
            <a:r>
              <a:rPr lang="zh-CN" altLang="en-US" sz="2800" b="1" spc="-5" dirty="0" smtClean="0">
                <a:solidFill>
                  <a:srgbClr val="7F552A"/>
                </a:solidFill>
                <a:latin typeface="+mj-ea"/>
                <a:ea typeface="+mj-ea"/>
                <a:cs typeface="微软雅黑" panose="020B0503020204020204" pitchFamily="34" charset="-122"/>
              </a:rPr>
              <a:t>落实</a:t>
            </a:r>
            <a:endParaRPr lang="zh-CN" altLang="en-US" sz="2800" b="1" spc="-5" dirty="0">
              <a:solidFill>
                <a:srgbClr val="7F552A"/>
              </a:solidFill>
              <a:latin typeface="+mj-ea"/>
              <a:ea typeface="+mj-ea"/>
              <a:cs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42634" y="5326498"/>
            <a:ext cx="6911455" cy="5586145"/>
          </a:xfrm>
          <a:prstGeom prst="rect">
            <a:avLst/>
          </a:prstGeom>
        </p:spPr>
        <p:txBody>
          <a:bodyPr wrap="square">
            <a:spAutoFit/>
          </a:bodyPr>
          <a:lstStyle/>
          <a:p>
            <a:pPr indent="457200" algn="just">
              <a:lnSpc>
                <a:spcPct val="150000"/>
              </a:lnSpc>
              <a:spcAft>
                <a:spcPts val="0"/>
              </a:spcAft>
            </a:pPr>
            <a:endParaRPr lang="zh-CN"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r>
              <a:rPr lang="zh-CN" altLang="en-US" sz="2600" b="1"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下位</a:t>
            </a:r>
            <a:r>
              <a:rPr lang="zh-CN" altLang="en-US" sz="2600" b="1"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规划传导</a:t>
            </a:r>
            <a:endParaRPr lang="zh-CN" altLang="zh-CN" sz="2600" b="1"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r>
              <a:rPr lang="zh-CN" altLang="en-US"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按照</a:t>
            </a:r>
            <a:r>
              <a:rPr lang="zh-CN" altLang="en-US" sz="24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全域覆盖、边界闭合的原则，确定详细规划编制单元，明确向下位规划传导内容，将相关指标规模和空间布局传导至各行政村（社区）</a:t>
            </a:r>
            <a:r>
              <a:rPr lang="zh-CN" altLang="en-US"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zh-CN"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 name="组合 5"/>
          <p:cNvGrpSpPr/>
          <p:nvPr/>
        </p:nvGrpSpPr>
        <p:grpSpPr>
          <a:xfrm>
            <a:off x="635" y="144780"/>
            <a:ext cx="10690860" cy="695960"/>
            <a:chOff x="1" y="693"/>
            <a:chExt cx="16836" cy="1096"/>
          </a:xfrm>
        </p:grpSpPr>
        <p:sp>
          <p:nvSpPr>
            <p:cNvPr id="7" name="矩形 6"/>
            <p:cNvSpPr/>
            <p:nvPr>
              <p:custDataLst>
                <p:tags r:id="rId1"/>
              </p:custDataLst>
            </p:nvPr>
          </p:nvSpPr>
          <p:spPr>
            <a:xfrm>
              <a:off x="1498" y="693"/>
              <a:ext cx="11611" cy="1016"/>
            </a:xfrm>
            <a:prstGeom prst="rect">
              <a:avLst/>
            </a:prstGeom>
          </p:spPr>
          <p:txBody>
            <a:bodyPr wrap="square">
              <a:spAutoFit/>
            </a:bodyPr>
            <a:lstStyle/>
            <a:p>
              <a:r>
                <a:rPr lang="en-US" altLang="zh-CN" sz="3600" b="1" dirty="0" smtClean="0">
                  <a:solidFill>
                    <a:srgbClr val="7F552A"/>
                  </a:solidFill>
                  <a:latin typeface="微软雅黑" panose="020B0503020204020204" pitchFamily="34" charset="-122"/>
                  <a:ea typeface="微软雅黑" panose="020B0503020204020204" pitchFamily="34" charset="-122"/>
                </a:rPr>
                <a:t>8.1 </a:t>
              </a:r>
              <a:r>
                <a:rPr lang="zh-CN" altLang="en-US" sz="3600" b="1" dirty="0">
                  <a:solidFill>
                    <a:srgbClr val="7F552A"/>
                  </a:solidFill>
                  <a:latin typeface="微软雅黑" panose="020B0503020204020204" pitchFamily="34" charset="-122"/>
                  <a:ea typeface="微软雅黑" panose="020B0503020204020204" pitchFamily="34" charset="-122"/>
                </a:rPr>
                <a:t>完善规划实施保障机制</a:t>
              </a:r>
              <a:endParaRPr lang="zh-CN" sz="3600" b="1" dirty="0">
                <a:solidFill>
                  <a:srgbClr val="7F552A"/>
                </a:solidFill>
                <a:latin typeface="微软雅黑" panose="020B0503020204020204" pitchFamily="34" charset="-122"/>
                <a:ea typeface="微软雅黑" panose="020B0503020204020204" pitchFamily="34" charset="-122"/>
              </a:endParaRPr>
            </a:p>
          </p:txBody>
        </p:sp>
        <p:cxnSp>
          <p:nvCxnSpPr>
            <p:cNvPr id="5" name="直接连接符 4"/>
            <p:cNvCxnSpPr/>
            <p:nvPr>
              <p:custDataLst>
                <p:tags r:id="rId2"/>
              </p:custDataLst>
            </p:nvPr>
          </p:nvCxnSpPr>
          <p:spPr>
            <a:xfrm>
              <a:off x="1" y="1789"/>
              <a:ext cx="16836" cy="0"/>
            </a:xfrm>
            <a:prstGeom prst="line">
              <a:avLst/>
            </a:prstGeom>
            <a:ln w="50800">
              <a:solidFill>
                <a:srgbClr val="7F552A"/>
              </a:solidFill>
            </a:ln>
          </p:spPr>
          <p:style>
            <a:lnRef idx="1">
              <a:schemeClr val="accent1"/>
            </a:lnRef>
            <a:fillRef idx="0">
              <a:schemeClr val="accent1"/>
            </a:fillRef>
            <a:effectRef idx="0">
              <a:schemeClr val="accent1"/>
            </a:effectRef>
            <a:fontRef idx="minor">
              <a:schemeClr val="tx1"/>
            </a:fontRef>
          </p:style>
        </p:cxnSp>
        <p:sp>
          <p:nvSpPr>
            <p:cNvPr id="9" name="燕尾形 8"/>
            <p:cNvSpPr/>
            <p:nvPr>
              <p:custDataLst>
                <p:tags r:id="rId3"/>
              </p:custDataLst>
            </p:nvPr>
          </p:nvSpPr>
          <p:spPr>
            <a:xfrm>
              <a:off x="850" y="818"/>
              <a:ext cx="488" cy="765"/>
            </a:xfrm>
            <a:prstGeom prst="chevron">
              <a:avLst/>
            </a:prstGeom>
            <a:solidFill>
              <a:srgbClr val="7F5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燕尾形 15"/>
            <p:cNvSpPr/>
            <p:nvPr>
              <p:custDataLst>
                <p:tags r:id="rId4"/>
              </p:custDataLst>
            </p:nvPr>
          </p:nvSpPr>
          <p:spPr>
            <a:xfrm>
              <a:off x="390" y="818"/>
              <a:ext cx="488" cy="765"/>
            </a:xfrm>
            <a:prstGeom prst="chevron">
              <a:avLst/>
            </a:prstGeom>
            <a:solidFill>
              <a:srgbClr val="7F5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3206914" y="1256053"/>
            <a:ext cx="6911455" cy="13434447"/>
          </a:xfrm>
          <a:prstGeom prst="rect">
            <a:avLst/>
          </a:prstGeom>
        </p:spPr>
        <p:txBody>
          <a:bodyPr wrap="square">
            <a:spAutoFit/>
          </a:bodyPr>
          <a:lstStyle/>
          <a:p>
            <a:pPr algn="just">
              <a:lnSpc>
                <a:spcPct val="150000"/>
              </a:lnSpc>
              <a:spcAft>
                <a:spcPts val="0"/>
              </a:spcAft>
            </a:pPr>
            <a:r>
              <a:rPr lang="zh-CN" altLang="en-US" sz="2600" b="1"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上级</a:t>
            </a:r>
            <a:r>
              <a:rPr lang="zh-CN" altLang="en-US" sz="2600" b="1"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规划落实</a:t>
            </a:r>
            <a:endParaRPr lang="zh-CN" altLang="zh-CN" sz="2600" b="1"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r>
              <a:rPr lang="zh-CN" altLang="en-US"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要</a:t>
            </a:r>
            <a:r>
              <a:rPr lang="zh-CN" altLang="en-US" sz="24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落实县级国土空间规划和相关专项规划的约束性指标、刚性管控要求和指导性要求、具体包括：落实目标定位与发展战略、主体功能分区指引；落实生态保护红线控制面积、</a:t>
            </a:r>
            <a:r>
              <a:rPr lang="zh-CN" altLang="en-US"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永久</a:t>
            </a:r>
            <a:r>
              <a:rPr lang="zh-CN" altLang="en-US" sz="24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基本</a:t>
            </a:r>
            <a:r>
              <a:rPr lang="zh-CN" altLang="en-US"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农田</a:t>
            </a:r>
            <a:r>
              <a:rPr lang="zh-CN" altLang="en-US" sz="24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保护面积、耕地保有量等约束性指标；深化、细化生态保护红线、永久基本农田、城镇开发边界等基本控制划定标准和要求。</a:t>
            </a:r>
            <a:endParaRPr lang="en-US" altLang="zh-CN"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r>
              <a:rPr lang="zh-CN" altLang="en-US" sz="2600" b="1"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详细</a:t>
            </a:r>
            <a:r>
              <a:rPr lang="zh-CN" altLang="en-US" sz="2600" b="1"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规划指引</a:t>
            </a:r>
            <a:endParaRPr lang="zh-CN" altLang="zh-CN" sz="2600" b="1"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r>
              <a:rPr lang="zh-CN" altLang="en-US"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城镇</a:t>
            </a:r>
            <a:r>
              <a:rPr lang="zh-CN" altLang="en-US" sz="24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开发边界内编制控制性详细规划。以若干个街区组合，综合考虑重点功能区边界、行政边界等划定控规编制单元。落实总体规划开发强度要求和社区生活圈布局，落实基础教育设施、医疗设施、养老设施、文化设施、体育设施、交通设施、市政设施、城市安全设施、绿地等用地规模、建筑规模、数量、等级和空间位置等。</a:t>
            </a:r>
            <a:endParaRPr lang="zh-CN" altLang="en-US" sz="24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en-US" altLang="zh-CN" sz="2400" kern="100" dirty="0" smtClean="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indent="457200" algn="just">
              <a:lnSpc>
                <a:spcPct val="150000"/>
              </a:lnSpc>
              <a:spcAft>
                <a:spcPts val="0"/>
              </a:spcAft>
            </a:pPr>
            <a:endParaRPr lang="zh-CN" altLang="zh-CN" sz="2000"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endParaRPr lang="zh-CN" altLang="zh-CN" sz="2600" b="1" kern="1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8792" y="6209705"/>
            <a:ext cx="2412461" cy="1909865"/>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50" y="1819259"/>
            <a:ext cx="2412461" cy="2134921"/>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530" y="8598619"/>
            <a:ext cx="2429722" cy="190926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9"/>
          <p:cNvSpPr/>
          <p:nvPr/>
        </p:nvSpPr>
        <p:spPr>
          <a:xfrm>
            <a:off x="1155790" y="2177913"/>
            <a:ext cx="2036619" cy="2036619"/>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sz="3200" b="1">
              <a:solidFill>
                <a:schemeClr val="tx1">
                  <a:lumMod val="50000"/>
                </a:schemeClr>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1155790" y="7759564"/>
            <a:ext cx="2036619" cy="2036619"/>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sz="3200" b="1">
              <a:solidFill>
                <a:schemeClr val="tx1">
                  <a:lumMod val="50000"/>
                </a:schemeClr>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1155790" y="4837986"/>
            <a:ext cx="2036619" cy="2036619"/>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sz="3200" b="1">
              <a:solidFill>
                <a:schemeClr val="tx1">
                  <a:lumMod val="50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35" y="144780"/>
            <a:ext cx="10690860" cy="695960"/>
            <a:chOff x="1" y="693"/>
            <a:chExt cx="16836" cy="1096"/>
          </a:xfrm>
        </p:grpSpPr>
        <p:sp>
          <p:nvSpPr>
            <p:cNvPr id="7" name="矩形 6"/>
            <p:cNvSpPr/>
            <p:nvPr>
              <p:custDataLst>
                <p:tags r:id="rId1"/>
              </p:custDataLst>
            </p:nvPr>
          </p:nvSpPr>
          <p:spPr>
            <a:xfrm>
              <a:off x="1498" y="693"/>
              <a:ext cx="11611" cy="1016"/>
            </a:xfrm>
            <a:prstGeom prst="rect">
              <a:avLst/>
            </a:prstGeom>
          </p:spPr>
          <p:txBody>
            <a:bodyPr wrap="square">
              <a:spAutoFit/>
            </a:bodyPr>
            <a:lstStyle/>
            <a:p>
              <a:r>
                <a:rPr lang="en-US" altLang="zh-CN" sz="3600" b="1" dirty="0" smtClean="0">
                  <a:solidFill>
                    <a:srgbClr val="7F552A"/>
                  </a:solidFill>
                  <a:latin typeface="微软雅黑" panose="020B0503020204020204" pitchFamily="34" charset="-122"/>
                  <a:ea typeface="微软雅黑" panose="020B0503020204020204" pitchFamily="34" charset="-122"/>
                </a:rPr>
                <a:t>8.2 </a:t>
              </a:r>
              <a:r>
                <a:rPr lang="zh-CN" sz="3600" b="1" dirty="0">
                  <a:solidFill>
                    <a:srgbClr val="7F552A"/>
                  </a:solidFill>
                  <a:latin typeface="微软雅黑" panose="020B0503020204020204" pitchFamily="34" charset="-122"/>
                  <a:ea typeface="微软雅黑" panose="020B0503020204020204" pitchFamily="34" charset="-122"/>
                </a:rPr>
                <a:t>保障近期行动计划落实</a:t>
              </a:r>
              <a:endParaRPr lang="zh-CN" sz="3600" b="1" dirty="0">
                <a:solidFill>
                  <a:srgbClr val="7F552A"/>
                </a:solidFill>
                <a:latin typeface="微软雅黑" panose="020B0503020204020204" pitchFamily="34" charset="-122"/>
                <a:ea typeface="微软雅黑" panose="020B0503020204020204" pitchFamily="34" charset="-122"/>
              </a:endParaRPr>
            </a:p>
          </p:txBody>
        </p:sp>
        <p:cxnSp>
          <p:nvCxnSpPr>
            <p:cNvPr id="5" name="直接连接符 4"/>
            <p:cNvCxnSpPr/>
            <p:nvPr>
              <p:custDataLst>
                <p:tags r:id="rId2"/>
              </p:custDataLst>
            </p:nvPr>
          </p:nvCxnSpPr>
          <p:spPr>
            <a:xfrm>
              <a:off x="1" y="1789"/>
              <a:ext cx="16836" cy="0"/>
            </a:xfrm>
            <a:prstGeom prst="line">
              <a:avLst/>
            </a:prstGeom>
            <a:ln w="50800">
              <a:solidFill>
                <a:srgbClr val="7F552A"/>
              </a:solidFill>
            </a:ln>
          </p:spPr>
          <p:style>
            <a:lnRef idx="1">
              <a:schemeClr val="accent1"/>
            </a:lnRef>
            <a:fillRef idx="0">
              <a:schemeClr val="accent1"/>
            </a:fillRef>
            <a:effectRef idx="0">
              <a:schemeClr val="accent1"/>
            </a:effectRef>
            <a:fontRef idx="minor">
              <a:schemeClr val="tx1"/>
            </a:fontRef>
          </p:style>
        </p:cxnSp>
        <p:sp>
          <p:nvSpPr>
            <p:cNvPr id="9" name="燕尾形 8"/>
            <p:cNvSpPr/>
            <p:nvPr>
              <p:custDataLst>
                <p:tags r:id="rId3"/>
              </p:custDataLst>
            </p:nvPr>
          </p:nvSpPr>
          <p:spPr>
            <a:xfrm>
              <a:off x="850" y="818"/>
              <a:ext cx="488" cy="765"/>
            </a:xfrm>
            <a:prstGeom prst="chevron">
              <a:avLst/>
            </a:prstGeom>
            <a:solidFill>
              <a:srgbClr val="7F5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燕尾形 15"/>
            <p:cNvSpPr/>
            <p:nvPr>
              <p:custDataLst>
                <p:tags r:id="rId4"/>
              </p:custDataLst>
            </p:nvPr>
          </p:nvSpPr>
          <p:spPr>
            <a:xfrm>
              <a:off x="390" y="818"/>
              <a:ext cx="488" cy="765"/>
            </a:xfrm>
            <a:prstGeom prst="chevron">
              <a:avLst/>
            </a:prstGeom>
            <a:solidFill>
              <a:srgbClr val="7F5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椭圆 9"/>
          <p:cNvSpPr/>
          <p:nvPr/>
        </p:nvSpPr>
        <p:spPr>
          <a:xfrm>
            <a:off x="1102067" y="2124190"/>
            <a:ext cx="2090342" cy="2090342"/>
          </a:xfrm>
          <a:prstGeom prst="ellipse">
            <a:avLst/>
          </a:prstGeom>
          <a:noFill/>
          <a:ln w="127000" cmpd="thickThin">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zh-CN" altLang="en-US" sz="3200" b="1" dirty="0">
                <a:solidFill>
                  <a:schemeClr val="tx1">
                    <a:lumMod val="50000"/>
                  </a:schemeClr>
                </a:solidFill>
                <a:latin typeface="微软雅黑" panose="020B0503020204020204" pitchFamily="34" charset="-122"/>
                <a:ea typeface="微软雅黑" panose="020B0503020204020204" pitchFamily="34" charset="-122"/>
              </a:rPr>
              <a:t>项目</a:t>
            </a:r>
            <a:endParaRPr lang="en-US" altLang="zh-CN" sz="3200" b="1" dirty="0">
              <a:solidFill>
                <a:schemeClr val="tx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3200" b="1" dirty="0">
                <a:solidFill>
                  <a:schemeClr val="tx1">
                    <a:lumMod val="50000"/>
                  </a:schemeClr>
                </a:solidFill>
                <a:latin typeface="微软雅黑" panose="020B0503020204020204" pitchFamily="34" charset="-122"/>
                <a:ea typeface="微软雅黑" panose="020B0503020204020204" pitchFamily="34" charset="-122"/>
              </a:rPr>
              <a:t>清单</a:t>
            </a:r>
            <a:endParaRPr lang="zh-CN" altLang="en-US" sz="3200" b="1"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1" name="椭圆 10"/>
          <p:cNvSpPr/>
          <p:nvPr/>
        </p:nvSpPr>
        <p:spPr>
          <a:xfrm>
            <a:off x="1155790" y="4854854"/>
            <a:ext cx="2090342" cy="2090342"/>
          </a:xfrm>
          <a:prstGeom prst="ellipse">
            <a:avLst/>
          </a:prstGeom>
          <a:noFill/>
          <a:ln w="127000" cmpd="thickThin">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zh-CN" altLang="en-US" sz="3200" b="1" dirty="0">
                <a:solidFill>
                  <a:schemeClr val="tx1">
                    <a:lumMod val="50000"/>
                  </a:schemeClr>
                </a:solidFill>
                <a:latin typeface="微软雅黑" panose="020B0503020204020204" pitchFamily="34" charset="-122"/>
                <a:ea typeface="微软雅黑" panose="020B0503020204020204" pitchFamily="34" charset="-122"/>
              </a:rPr>
              <a:t>分级</a:t>
            </a:r>
            <a:endParaRPr lang="en-US" altLang="zh-CN" sz="3200" b="1" dirty="0">
              <a:solidFill>
                <a:schemeClr val="tx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3200" b="1" dirty="0">
                <a:solidFill>
                  <a:schemeClr val="tx1">
                    <a:lumMod val="50000"/>
                  </a:schemeClr>
                </a:solidFill>
                <a:latin typeface="微软雅黑" panose="020B0503020204020204" pitchFamily="34" charset="-122"/>
                <a:ea typeface="微软雅黑" panose="020B0503020204020204" pitchFamily="34" charset="-122"/>
              </a:rPr>
              <a:t>分类</a:t>
            </a:r>
            <a:endParaRPr lang="zh-CN" altLang="en-US" sz="3200" b="1"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2" name="椭圆 11"/>
          <p:cNvSpPr/>
          <p:nvPr/>
        </p:nvSpPr>
        <p:spPr>
          <a:xfrm>
            <a:off x="1159136" y="7733469"/>
            <a:ext cx="2090342" cy="2090342"/>
          </a:xfrm>
          <a:prstGeom prst="ellipse">
            <a:avLst/>
          </a:prstGeom>
          <a:noFill/>
          <a:ln w="127000" cmpd="thickThin">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zh-CN" altLang="en-US" sz="3200" b="1" dirty="0">
                <a:solidFill>
                  <a:schemeClr val="tx1">
                    <a:lumMod val="50000"/>
                  </a:schemeClr>
                </a:solidFill>
                <a:latin typeface="微软雅黑" panose="020B0503020204020204" pitchFamily="34" charset="-122"/>
                <a:ea typeface="微软雅黑" panose="020B0503020204020204" pitchFamily="34" charset="-122"/>
              </a:rPr>
              <a:t>制定</a:t>
            </a:r>
            <a:endParaRPr lang="en-US" altLang="zh-CN" sz="3200" b="1" dirty="0">
              <a:solidFill>
                <a:schemeClr val="tx1">
                  <a:lumMod val="5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3200" b="1" dirty="0">
                <a:solidFill>
                  <a:schemeClr val="tx1">
                    <a:lumMod val="50000"/>
                  </a:schemeClr>
                </a:solidFill>
                <a:latin typeface="微软雅黑" panose="020B0503020204020204" pitchFamily="34" charset="-122"/>
                <a:ea typeface="微软雅黑" panose="020B0503020204020204" pitchFamily="34" charset="-122"/>
              </a:rPr>
              <a:t>计划</a:t>
            </a:r>
            <a:endParaRPr lang="zh-CN" altLang="en-US" sz="3200" b="1"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3624694" y="2167796"/>
            <a:ext cx="5810250" cy="3416320"/>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400" dirty="0">
                <a:solidFill>
                  <a:srgbClr val="160B11"/>
                </a:solidFill>
                <a:latin typeface="微软雅黑" panose="020B0503020204020204" pitchFamily="34" charset="-122"/>
                <a:ea typeface="微软雅黑" panose="020B0503020204020204" pitchFamily="34" charset="-122"/>
                <a:cs typeface="+mn-ea"/>
              </a:rPr>
              <a:t>梳理双</a:t>
            </a:r>
            <a:r>
              <a:rPr lang="zh-CN" altLang="en-US" sz="2400">
                <a:solidFill>
                  <a:srgbClr val="160B11"/>
                </a:solidFill>
                <a:latin typeface="微软雅黑" panose="020B0503020204020204" pitchFamily="34" charset="-122"/>
                <a:ea typeface="微软雅黑" panose="020B0503020204020204" pitchFamily="34" charset="-122"/>
                <a:cs typeface="+mn-ea"/>
              </a:rPr>
              <a:t>柏</a:t>
            </a:r>
            <a:r>
              <a:rPr lang="zh-CN" altLang="en-US" sz="2400" smtClean="0">
                <a:solidFill>
                  <a:srgbClr val="160B11"/>
                </a:solidFill>
                <a:latin typeface="微软雅黑" panose="020B0503020204020204" pitchFamily="34" charset="-122"/>
                <a:ea typeface="微软雅黑" panose="020B0503020204020204" pitchFamily="34" charset="-122"/>
                <a:cs typeface="+mn-ea"/>
              </a:rPr>
              <a:t>县大麦地镇“</a:t>
            </a:r>
            <a:r>
              <a:rPr lang="zh-CN" altLang="en-US" sz="2400" dirty="0">
                <a:solidFill>
                  <a:srgbClr val="160B11"/>
                </a:solidFill>
                <a:latin typeface="微软雅黑" panose="020B0503020204020204" pitchFamily="34" charset="-122"/>
                <a:ea typeface="微软雅黑" panose="020B0503020204020204" pitchFamily="34" charset="-122"/>
                <a:cs typeface="+mn-ea"/>
              </a:rPr>
              <a:t>十四五”重点项目清单，形成“十四五”重点项目清单表。</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a:p>
            <a:pPr marL="342900" indent="-342900">
              <a:lnSpc>
                <a:spcPct val="150000"/>
              </a:lnSpc>
              <a:buFont typeface="Wingdings" panose="05000000000000000000" pitchFamily="2" charset="2"/>
              <a:buChar char="Ø"/>
            </a:pPr>
            <a:r>
              <a:rPr lang="zh-CN" altLang="en-US" sz="2400" dirty="0">
                <a:solidFill>
                  <a:srgbClr val="160B11"/>
                </a:solidFill>
                <a:latin typeface="微软雅黑" panose="020B0503020204020204" pitchFamily="34" charset="-122"/>
                <a:ea typeface="微软雅黑" panose="020B0503020204020204" pitchFamily="34" charset="-122"/>
                <a:cs typeface="+mn-ea"/>
              </a:rPr>
              <a:t>摸底各部门规划期间重点建设诉求，合理纳入国土空间规划体系。</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a:p>
            <a:pPr marL="342900" indent="-342900">
              <a:lnSpc>
                <a:spcPct val="150000"/>
              </a:lnSpc>
              <a:buFont typeface="Wingdings" panose="05000000000000000000" pitchFamily="2" charset="2"/>
              <a:buChar char="Ø"/>
            </a:pPr>
            <a:endParaRPr lang="zh-CN" altLang="en-US" sz="2400" dirty="0">
              <a:solidFill>
                <a:srgbClr val="160B11"/>
              </a:solidFill>
              <a:latin typeface="微软雅黑" panose="020B0503020204020204" pitchFamily="34" charset="-122"/>
              <a:ea typeface="微软雅黑" panose="020B0503020204020204" pitchFamily="34" charset="-122"/>
              <a:cs typeface="+mn-ea"/>
            </a:endParaRPr>
          </a:p>
        </p:txBody>
      </p:sp>
      <p:sp>
        <p:nvSpPr>
          <p:cNvPr id="14" name="矩形 13"/>
          <p:cNvSpPr/>
          <p:nvPr/>
        </p:nvSpPr>
        <p:spPr>
          <a:xfrm>
            <a:off x="3819507" y="4991541"/>
            <a:ext cx="5420625" cy="2243050"/>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400" dirty="0">
                <a:solidFill>
                  <a:srgbClr val="160B11"/>
                </a:solidFill>
                <a:latin typeface="微软雅黑" panose="020B0503020204020204" pitchFamily="34" charset="-122"/>
                <a:ea typeface="微软雅黑" panose="020B0503020204020204" pitchFamily="34" charset="-122"/>
                <a:cs typeface="+mn-ea"/>
              </a:rPr>
              <a:t>按照项目类别及实施时间，对重点项目进行分类分级。</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a:p>
            <a:pPr marL="342900" indent="-342900">
              <a:lnSpc>
                <a:spcPct val="150000"/>
              </a:lnSpc>
              <a:buFont typeface="Wingdings" panose="05000000000000000000" pitchFamily="2" charset="2"/>
              <a:buChar char="Ø"/>
            </a:pPr>
            <a:r>
              <a:rPr lang="zh-CN" altLang="en-US" sz="2400" dirty="0">
                <a:solidFill>
                  <a:srgbClr val="160B11"/>
                </a:solidFill>
                <a:latin typeface="微软雅黑" panose="020B0503020204020204" pitchFamily="34" charset="-122"/>
                <a:ea typeface="微软雅黑" panose="020B0503020204020204" pitchFamily="34" charset="-122"/>
                <a:cs typeface="+mn-ea"/>
              </a:rPr>
              <a:t>优先保障民生以及基础设施类项目。</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a:p>
            <a:pPr marL="342900" indent="-342900">
              <a:lnSpc>
                <a:spcPct val="150000"/>
              </a:lnSpc>
              <a:buFont typeface="Wingdings" panose="05000000000000000000" pitchFamily="2" charset="2"/>
              <a:buChar char="Ø"/>
            </a:pPr>
            <a:endParaRPr lang="zh-CN" altLang="en-US" sz="2400" dirty="0">
              <a:solidFill>
                <a:srgbClr val="160B11"/>
              </a:solidFill>
              <a:latin typeface="微软雅黑" panose="020B0503020204020204" pitchFamily="34" charset="-122"/>
              <a:ea typeface="微软雅黑" panose="020B0503020204020204" pitchFamily="34" charset="-122"/>
              <a:cs typeface="+mn-ea"/>
            </a:endParaRPr>
          </a:p>
        </p:txBody>
      </p:sp>
      <p:sp>
        <p:nvSpPr>
          <p:cNvPr id="15" name="矩形 14"/>
          <p:cNvSpPr/>
          <p:nvPr/>
        </p:nvSpPr>
        <p:spPr>
          <a:xfrm>
            <a:off x="3819507" y="7929937"/>
            <a:ext cx="5420625" cy="1689052"/>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2400" dirty="0">
                <a:solidFill>
                  <a:srgbClr val="160B11"/>
                </a:solidFill>
                <a:latin typeface="微软雅黑" panose="020B0503020204020204" pitchFamily="34" charset="-122"/>
                <a:ea typeface="微软雅黑" panose="020B0503020204020204" pitchFamily="34" charset="-122"/>
                <a:cs typeface="+mn-ea"/>
              </a:rPr>
              <a:t>根据项目选址范围或拟选址范围，衔接国土空间规划，保障重点项目建设诉求。</a:t>
            </a:r>
            <a:endParaRPr lang="zh-CN" altLang="en-US" sz="2400" dirty="0">
              <a:solidFill>
                <a:srgbClr val="160B11"/>
              </a:solidFill>
              <a:latin typeface="微软雅黑" panose="020B0503020204020204" pitchFamily="34" charset="-122"/>
              <a:ea typeface="微软雅黑" panose="020B0503020204020204" pitchFamily="34" charset="-122"/>
              <a:cs typeface="+mn-ea"/>
            </a:endParaRPr>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t="18897" b="20357"/>
          <a:stretch>
            <a:fillRect/>
          </a:stretch>
        </p:blipFill>
        <p:spPr>
          <a:xfrm>
            <a:off x="-1" y="10244028"/>
            <a:ext cx="10691495" cy="48753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p:cNvSpPr/>
          <p:nvPr/>
        </p:nvSpPr>
        <p:spPr>
          <a:xfrm>
            <a:off x="0" y="0"/>
            <a:ext cx="10692380" cy="15491460"/>
          </a:xfrm>
          <a:prstGeom prst="rect">
            <a:avLst/>
          </a:prstGeom>
          <a:blipFill>
            <a:blip r:embed="rId1" cstate="print"/>
            <a:stretch>
              <a:fillRect/>
            </a:stretch>
          </a:blipFill>
        </p:spPr>
        <p:txBody>
          <a:bodyPr wrap="square" lIns="0" tIns="0" rIns="0" bIns="0" rtlCol="0"/>
          <a:lstStyle/>
          <a:p/>
        </p:txBody>
      </p:sp>
      <p:sp>
        <p:nvSpPr>
          <p:cNvPr id="18" name="矩形 17"/>
          <p:cNvSpPr/>
          <p:nvPr/>
        </p:nvSpPr>
        <p:spPr>
          <a:xfrm>
            <a:off x="0" y="0"/>
            <a:ext cx="10737215" cy="1549146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object 3"/>
          <p:cNvSpPr/>
          <p:nvPr/>
        </p:nvSpPr>
        <p:spPr>
          <a:xfrm>
            <a:off x="4732020" y="2772156"/>
            <a:ext cx="5960745" cy="5161915"/>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19999"/>
            </a:srgbClr>
          </a:solidFill>
        </p:spPr>
        <p:txBody>
          <a:bodyPr wrap="square" lIns="0" tIns="0" rIns="0" bIns="0" rtlCol="0"/>
          <a:lstStyle/>
          <a:p/>
        </p:txBody>
      </p:sp>
      <p:sp>
        <p:nvSpPr>
          <p:cNvPr id="20" name="object 4"/>
          <p:cNvSpPr/>
          <p:nvPr/>
        </p:nvSpPr>
        <p:spPr>
          <a:xfrm>
            <a:off x="5237988" y="3343656"/>
            <a:ext cx="899160" cy="902335"/>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2D75B6"/>
          </a:solidFill>
        </p:spPr>
        <p:txBody>
          <a:bodyPr wrap="square" lIns="0" tIns="0" rIns="0" bIns="0" rtlCol="0"/>
          <a:lstStyle/>
          <a:p/>
        </p:txBody>
      </p:sp>
      <p:sp>
        <p:nvSpPr>
          <p:cNvPr id="22" name="object 6"/>
          <p:cNvSpPr txBox="1"/>
          <p:nvPr/>
        </p:nvSpPr>
        <p:spPr>
          <a:xfrm>
            <a:off x="7122414" y="4404105"/>
            <a:ext cx="3286182" cy="2710357"/>
          </a:xfrm>
          <a:prstGeom prst="rect">
            <a:avLst/>
          </a:prstGeom>
        </p:spPr>
        <p:txBody>
          <a:bodyPr vert="horz" wrap="square" lIns="0" tIns="12065" rIns="0" bIns="0" rtlCol="0">
            <a:spAutoFit/>
          </a:bodyPr>
          <a:lstStyle/>
          <a:p>
            <a:pPr marL="81915">
              <a:lnSpc>
                <a:spcPct val="100000"/>
              </a:lnSpc>
              <a:spcBef>
                <a:spcPts val="95"/>
              </a:spcBef>
            </a:pPr>
            <a:r>
              <a:rPr sz="3200" b="1" spc="-5" dirty="0">
                <a:solidFill>
                  <a:srgbClr val="2D75B6"/>
                </a:solidFill>
                <a:latin typeface="微软雅黑" panose="020B0503020204020204" pitchFamily="34" charset="-122"/>
                <a:cs typeface="微软雅黑" panose="020B0503020204020204" pitchFamily="34" charset="-122"/>
              </a:rPr>
              <a:t>—新理念</a:t>
            </a:r>
            <a:r>
              <a:rPr sz="3200" b="1" spc="-65" dirty="0">
                <a:solidFill>
                  <a:srgbClr val="2D75B6"/>
                </a:solidFill>
                <a:latin typeface="微软雅黑" panose="020B0503020204020204" pitchFamily="34" charset="-122"/>
                <a:cs typeface="微软雅黑" panose="020B0503020204020204" pitchFamily="34" charset="-122"/>
              </a:rPr>
              <a:t> </a:t>
            </a:r>
            <a:r>
              <a:rPr sz="3200" b="1" spc="-5" dirty="0">
                <a:solidFill>
                  <a:srgbClr val="2D75B6"/>
                </a:solidFill>
                <a:latin typeface="微软雅黑" panose="020B0503020204020204" pitchFamily="34" charset="-122"/>
                <a:cs typeface="微软雅黑" panose="020B0503020204020204" pitchFamily="34" charset="-122"/>
              </a:rPr>
              <a:t>新要求</a:t>
            </a:r>
            <a:endParaRPr sz="3200" b="1" dirty="0">
              <a:latin typeface="微软雅黑" panose="020B0503020204020204" pitchFamily="34" charset="-122"/>
              <a:cs typeface="微软雅黑" panose="020B0503020204020204" pitchFamily="34" charset="-122"/>
            </a:endParaRPr>
          </a:p>
          <a:p>
            <a:pPr>
              <a:lnSpc>
                <a:spcPct val="100000"/>
              </a:lnSpc>
              <a:spcBef>
                <a:spcPts val="20"/>
              </a:spcBef>
            </a:pPr>
            <a:endParaRPr sz="3600" b="1" dirty="0">
              <a:latin typeface="微软雅黑" panose="020B0503020204020204" pitchFamily="34" charset="-122"/>
              <a:cs typeface="微软雅黑" panose="020B0503020204020204" pitchFamily="34" charset="-122"/>
            </a:endParaRPr>
          </a:p>
          <a:p>
            <a:pPr marL="564515" lvl="1" indent="-552450">
              <a:lnSpc>
                <a:spcPct val="100000"/>
              </a:lnSpc>
              <a:buAutoNum type="arabicPeriod"/>
              <a:tabLst>
                <a:tab pos="565150" algn="l"/>
              </a:tabLst>
            </a:pPr>
            <a:r>
              <a:rPr sz="2800" b="1" dirty="0">
                <a:solidFill>
                  <a:srgbClr val="2D75B6"/>
                </a:solidFill>
                <a:latin typeface="微软雅黑" panose="020B0503020204020204" pitchFamily="34" charset="-122"/>
                <a:cs typeface="微软雅黑" panose="020B0503020204020204" pitchFamily="34" charset="-122"/>
              </a:rPr>
              <a:t>指导思想</a:t>
            </a:r>
            <a:endParaRPr sz="2800" b="1" dirty="0">
              <a:latin typeface="微软雅黑" panose="020B0503020204020204" pitchFamily="34" charset="-122"/>
              <a:cs typeface="微软雅黑" panose="020B0503020204020204" pitchFamily="34" charset="-122"/>
            </a:endParaRPr>
          </a:p>
          <a:p>
            <a:pPr marL="564515" lvl="1" indent="-552450">
              <a:lnSpc>
                <a:spcPct val="100000"/>
              </a:lnSpc>
              <a:spcBef>
                <a:spcPts val="1440"/>
              </a:spcBef>
              <a:buAutoNum type="arabicPeriod"/>
              <a:tabLst>
                <a:tab pos="565150" algn="l"/>
              </a:tabLst>
            </a:pPr>
            <a:r>
              <a:rPr sz="2800" b="1" dirty="0">
                <a:solidFill>
                  <a:srgbClr val="2D75B6"/>
                </a:solidFill>
                <a:latin typeface="微软雅黑" panose="020B0503020204020204" pitchFamily="34" charset="-122"/>
                <a:cs typeface="微软雅黑" panose="020B0503020204020204" pitchFamily="34" charset="-122"/>
              </a:rPr>
              <a:t>规划原则</a:t>
            </a:r>
            <a:endParaRPr sz="2800" b="1" dirty="0">
              <a:latin typeface="微软雅黑" panose="020B0503020204020204" pitchFamily="34" charset="-122"/>
              <a:cs typeface="微软雅黑" panose="020B0503020204020204" pitchFamily="34" charset="-122"/>
            </a:endParaRPr>
          </a:p>
          <a:p>
            <a:pPr marL="564515" lvl="1" indent="-552450">
              <a:lnSpc>
                <a:spcPct val="100000"/>
              </a:lnSpc>
              <a:spcBef>
                <a:spcPts val="1440"/>
              </a:spcBef>
              <a:buAutoNum type="arabicPeriod"/>
              <a:tabLst>
                <a:tab pos="565150" algn="l"/>
              </a:tabLst>
            </a:pPr>
            <a:r>
              <a:rPr sz="2800" b="1" spc="-5" dirty="0">
                <a:solidFill>
                  <a:srgbClr val="2D75B6"/>
                </a:solidFill>
                <a:latin typeface="微软雅黑" panose="020B0503020204020204" pitchFamily="34" charset="-122"/>
                <a:cs typeface="微软雅黑" panose="020B0503020204020204" pitchFamily="34" charset="-122"/>
              </a:rPr>
              <a:t>规划期限与范围</a:t>
            </a:r>
            <a:endParaRPr sz="2800" b="1" dirty="0">
              <a:latin typeface="微软雅黑" panose="020B0503020204020204" pitchFamily="34" charset="-122"/>
              <a:cs typeface="微软雅黑" panose="020B0503020204020204" pitchFamily="34" charset="-122"/>
            </a:endParaRPr>
          </a:p>
        </p:txBody>
      </p:sp>
      <p:sp>
        <p:nvSpPr>
          <p:cNvPr id="23" name="object 3"/>
          <p:cNvSpPr/>
          <p:nvPr/>
        </p:nvSpPr>
        <p:spPr>
          <a:xfrm>
            <a:off x="5237988" y="3196218"/>
            <a:ext cx="1046080" cy="1049774"/>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chemeClr val="accent6">
              <a:lumMod val="50000"/>
            </a:schemeClr>
          </a:solidFill>
        </p:spPr>
        <p:txBody>
          <a:bodyPr wrap="square" lIns="0" tIns="0" rIns="0" bIns="0" rtlCol="0"/>
          <a:lstStyle/>
          <a:p/>
        </p:txBody>
      </p:sp>
      <p:sp>
        <p:nvSpPr>
          <p:cNvPr id="21" name="object 5"/>
          <p:cNvSpPr txBox="1"/>
          <p:nvPr/>
        </p:nvSpPr>
        <p:spPr>
          <a:xfrm>
            <a:off x="5314950" y="3370834"/>
            <a:ext cx="3364865" cy="848360"/>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01</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规划总则</a:t>
            </a:r>
            <a:endParaRPr lang="zh-CN" altLang="en-US" sz="4400" b="1" dirty="0">
              <a:solidFill>
                <a:schemeClr val="accent6">
                  <a:lumMod val="50000"/>
                </a:schemeClr>
              </a:solidFill>
              <a:latin typeface="+mj-ea"/>
              <a:cs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0" y="0"/>
            <a:ext cx="10692383" cy="15119593"/>
          </a:xfrm>
          <a:prstGeom prst="rect">
            <a:avLst/>
          </a:prstGeom>
          <a:blipFill>
            <a:blip r:embed="rId1" cstate="print"/>
            <a:stretch>
              <a:fillRect/>
            </a:stretch>
          </a:blipFill>
        </p:spPr>
        <p:txBody>
          <a:bodyPr wrap="square" lIns="0" tIns="0" rIns="0" bIns="0" rtlCol="0"/>
          <a:lstStyle/>
          <a:p/>
        </p:txBody>
      </p:sp>
      <p:sp>
        <p:nvSpPr>
          <p:cNvPr id="7" name="矩形 6"/>
          <p:cNvSpPr/>
          <p:nvPr/>
        </p:nvSpPr>
        <p:spPr>
          <a:xfrm>
            <a:off x="-636" y="8528293"/>
            <a:ext cx="10692131" cy="6591057"/>
          </a:xfrm>
          <a:prstGeom prst="rect">
            <a:avLst/>
          </a:prstGeom>
          <a:gradFill>
            <a:gsLst>
              <a:gs pos="1000">
                <a:schemeClr val="bg1">
                  <a:alpha val="20000"/>
                </a:schemeClr>
              </a:gs>
              <a:gs pos="100000">
                <a:srgbClr val="FFFFFF"/>
              </a:gs>
              <a:gs pos="75000">
                <a:schemeClr val="bg1">
                  <a:alpha val="80000"/>
                </a:schemeClr>
              </a:gs>
              <a:gs pos="55000">
                <a:schemeClr val="bg2">
                  <a:alpha val="60000"/>
                </a:schemeClr>
              </a:gs>
              <a:gs pos="27000">
                <a:schemeClr val="bg2">
                  <a:alpha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94690" y="962371"/>
            <a:ext cx="9305233" cy="7029912"/>
          </a:xfrm>
          <a:prstGeom prst="rect">
            <a:avLst/>
          </a:prstGeom>
        </p:spPr>
        <p:txBody>
          <a:bodyPr wrap="square">
            <a:noAutofit/>
          </a:bodyPr>
          <a:lstStyle/>
          <a:p>
            <a:pPr indent="457200">
              <a:lnSpc>
                <a:spcPct val="150000"/>
              </a:lnSpc>
            </a:pPr>
            <a:r>
              <a:rPr lang="zh-CN" altLang="en-US" sz="2200" dirty="0">
                <a:solidFill>
                  <a:srgbClr val="160B11"/>
                </a:solidFill>
                <a:latin typeface="微软雅黑" panose="020B0503020204020204" pitchFamily="34" charset="-122"/>
                <a:ea typeface="微软雅黑" panose="020B0503020204020204" pitchFamily="34" charset="-122"/>
              </a:rPr>
              <a:t>以习近平新时代中国特色社会主义思想为指导，全面贯彻党的二十大精神，深入贯彻习近平总书记考察云南重要讲话精神，统筹推进“五位一体”总体布局、协调推进“四个全面”战略布局，以中国式现代化全面推进中华民族伟大复兴为使命，积极支撑云南省建设“我国民族团结进步示范区、生态文明建设排头兵、面向南亚东南亚辐射中心”，按照三年上台阶、八年大发展、十五年大跨越的“</a:t>
            </a:r>
            <a:r>
              <a:rPr lang="en-US" altLang="zh-CN" sz="2200" dirty="0">
                <a:solidFill>
                  <a:srgbClr val="160B11"/>
                </a:solidFill>
                <a:latin typeface="微软雅黑" panose="020B0503020204020204" pitchFamily="34" charset="-122"/>
                <a:ea typeface="微软雅黑" panose="020B0503020204020204" pitchFamily="34" charset="-122"/>
              </a:rPr>
              <a:t>3815”</a:t>
            </a:r>
            <a:r>
              <a:rPr lang="zh-CN" altLang="en-US" sz="2200" dirty="0">
                <a:solidFill>
                  <a:srgbClr val="160B11"/>
                </a:solidFill>
                <a:latin typeface="微软雅黑" panose="020B0503020204020204" pitchFamily="34" charset="-122"/>
                <a:ea typeface="微软雅黑" panose="020B0503020204020204" pitchFamily="34" charset="-122"/>
              </a:rPr>
              <a:t>战略发展目标，主动服务全州建设“滇中崛起增长极、现代农业示范区、民族团结进步示范区、绿色能源与绿色制造融合发展示范区”的战略布局，紧紧围绕双柏县“生态文明建设示范区、民族团结进步示范县、绿色发展特色县”的总体定位。坚持以人民为中心的发展思想，贯彻落实“十分珍惜、合理利用土地和切实保护耕地”的基本国策，统筹发展和安全，推动生态文明建设与经济社会发展相得益彰，实现高水平保护、高质量发展、高品质生活、高效能治理相结合，统筹国土空间保护、开发、利用、修复，</a:t>
            </a:r>
            <a:r>
              <a:rPr lang="zh-CN" altLang="en-US" sz="2200" dirty="0" smtClean="0">
                <a:solidFill>
                  <a:srgbClr val="160B11"/>
                </a:solidFill>
                <a:latin typeface="微软雅黑" panose="020B0503020204020204" pitchFamily="34" charset="-122"/>
                <a:ea typeface="微软雅黑" panose="020B0503020204020204" pitchFamily="34" charset="-122"/>
              </a:rPr>
              <a:t>为大麦地镇高</a:t>
            </a:r>
            <a:r>
              <a:rPr lang="zh-CN" altLang="en-US" sz="2200" dirty="0">
                <a:solidFill>
                  <a:srgbClr val="160B11"/>
                </a:solidFill>
                <a:latin typeface="微软雅黑" panose="020B0503020204020204" pitchFamily="34" charset="-122"/>
                <a:ea typeface="微软雅黑" panose="020B0503020204020204" pitchFamily="34" charset="-122"/>
              </a:rPr>
              <a:t>质量跨越式发展提供国土空间保障。</a:t>
            </a:r>
            <a:endParaRPr lang="zh-CN" altLang="en-US" sz="2200" dirty="0">
              <a:solidFill>
                <a:srgbClr val="160B1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635" y="144780"/>
            <a:ext cx="10690860" cy="695960"/>
            <a:chOff x="1" y="693"/>
            <a:chExt cx="16836" cy="1096"/>
          </a:xfrm>
        </p:grpSpPr>
        <p:sp>
          <p:nvSpPr>
            <p:cNvPr id="4" name="矩形 3"/>
            <p:cNvSpPr/>
            <p:nvPr/>
          </p:nvSpPr>
          <p:spPr>
            <a:xfrm>
              <a:off x="1498" y="693"/>
              <a:ext cx="4550" cy="1016"/>
            </a:xfrm>
            <a:prstGeom prst="rect">
              <a:avLst/>
            </a:prstGeom>
          </p:spPr>
          <p:txBody>
            <a:bodyPr wrap="square">
              <a:spAutoFit/>
            </a:bodyPr>
            <a:lstStyle/>
            <a:p>
              <a:r>
                <a:rPr lang="en-US" altLang="zh-CN" sz="3600" b="1" dirty="0">
                  <a:solidFill>
                    <a:schemeClr val="accent6">
                      <a:lumMod val="75000"/>
                    </a:schemeClr>
                  </a:solidFill>
                  <a:latin typeface="微软雅黑" panose="020B0503020204020204" pitchFamily="34" charset="-122"/>
                  <a:ea typeface="微软雅黑" panose="020B0503020204020204" pitchFamily="34" charset="-122"/>
                </a:rPr>
                <a:t>1.1 </a:t>
              </a:r>
              <a:r>
                <a:rPr lang="zh-CN" altLang="en-US" sz="3600" b="1" dirty="0">
                  <a:solidFill>
                    <a:schemeClr val="accent6">
                      <a:lumMod val="75000"/>
                    </a:schemeClr>
                  </a:solidFill>
                  <a:latin typeface="微软雅黑" panose="020B0503020204020204" pitchFamily="34" charset="-122"/>
                  <a:ea typeface="微软雅黑" panose="020B0503020204020204" pitchFamily="34" charset="-122"/>
                </a:rPr>
                <a:t>指导思想</a:t>
              </a:r>
              <a:endParaRPr lang="zh-CN" altLang="en-US" sz="3600" b="1" dirty="0">
                <a:solidFill>
                  <a:schemeClr val="accent6">
                    <a:lumMod val="75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custDataLst>
                <p:tags r:id="rId2"/>
              </p:custDataLst>
            </p:nvPr>
          </p:nvCxnSpPr>
          <p:spPr>
            <a:xfrm>
              <a:off x="1" y="1789"/>
              <a:ext cx="16836"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燕尾形 11"/>
            <p:cNvSpPr/>
            <p:nvPr/>
          </p:nvSpPr>
          <p:spPr>
            <a:xfrm>
              <a:off x="850" y="818"/>
              <a:ext cx="488" cy="76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燕尾形 14"/>
            <p:cNvSpPr/>
            <p:nvPr>
              <p:custDataLst>
                <p:tags r:id="rId3"/>
              </p:custDataLst>
            </p:nvPr>
          </p:nvSpPr>
          <p:spPr>
            <a:xfrm>
              <a:off x="390" y="818"/>
              <a:ext cx="488" cy="76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64248" y="1315655"/>
            <a:ext cx="8927898" cy="2262158"/>
          </a:xfrm>
          <a:prstGeom prst="rect">
            <a:avLst/>
          </a:prstGeom>
        </p:spPr>
        <p:txBody>
          <a:bodyPr wrap="square">
            <a:spAutoFit/>
          </a:bodyPr>
          <a:lstStyle/>
          <a:p>
            <a:pPr indent="457200">
              <a:lnSpc>
                <a:spcPct val="150000"/>
              </a:lnSpc>
            </a:pPr>
            <a:r>
              <a:rPr lang="zh-CN" altLang="en-US" sz="2200" dirty="0">
                <a:solidFill>
                  <a:srgbClr val="160B11"/>
                </a:solidFill>
                <a:latin typeface="微软雅黑" panose="020B0503020204020204" pitchFamily="34" charset="-122"/>
                <a:ea typeface="微软雅黑" panose="020B0503020204020204" pitchFamily="34" charset="-122"/>
              </a:rPr>
              <a:t>规划范围为双柏</a:t>
            </a:r>
            <a:r>
              <a:rPr lang="zh-CN" altLang="en-US" sz="2200" dirty="0" smtClean="0">
                <a:solidFill>
                  <a:srgbClr val="160B11"/>
                </a:solidFill>
                <a:latin typeface="微软雅黑" panose="020B0503020204020204" pitchFamily="34" charset="-122"/>
                <a:ea typeface="微软雅黑" panose="020B0503020204020204" pitchFamily="34" charset="-122"/>
              </a:rPr>
              <a:t>县大麦地镇行</a:t>
            </a:r>
            <a:r>
              <a:rPr lang="zh-CN" altLang="en-US" sz="2200" dirty="0">
                <a:solidFill>
                  <a:srgbClr val="160B11"/>
                </a:solidFill>
                <a:latin typeface="微软雅黑" panose="020B0503020204020204" pitchFamily="34" charset="-122"/>
                <a:ea typeface="微软雅黑" panose="020B0503020204020204" pitchFamily="34" charset="-122"/>
              </a:rPr>
              <a:t>政辖区，</a:t>
            </a:r>
            <a:r>
              <a:rPr lang="zh-CN" altLang="en-US" sz="2200" dirty="0" smtClean="0">
                <a:solidFill>
                  <a:srgbClr val="160B11"/>
                </a:solidFill>
                <a:latin typeface="微软雅黑" panose="020B0503020204020204" pitchFamily="34" charset="-122"/>
                <a:ea typeface="微软雅黑" panose="020B0503020204020204" pitchFamily="34" charset="-122"/>
              </a:rPr>
              <a:t>含普龙社</a:t>
            </a:r>
            <a:r>
              <a:rPr lang="zh-CN" altLang="en-US" sz="2200" dirty="0">
                <a:solidFill>
                  <a:srgbClr val="160B11"/>
                </a:solidFill>
                <a:latin typeface="微软雅黑" panose="020B0503020204020204" pitchFamily="34" charset="-122"/>
                <a:ea typeface="微软雅黑" panose="020B0503020204020204" pitchFamily="34" charset="-122"/>
              </a:rPr>
              <a:t>区</a:t>
            </a:r>
            <a:r>
              <a:rPr lang="zh-CN" altLang="en-US" sz="2200" dirty="0" smtClean="0">
                <a:solidFill>
                  <a:srgbClr val="160B11"/>
                </a:solidFill>
                <a:latin typeface="微软雅黑" panose="020B0503020204020204" pitchFamily="34" charset="-122"/>
                <a:ea typeface="微软雅黑" panose="020B0503020204020204" pitchFamily="34" charset="-122"/>
              </a:rPr>
              <a:t>、</a:t>
            </a:r>
            <a:r>
              <a:rPr lang="zh-CN" altLang="en-US" sz="2200" dirty="0">
                <a:solidFill>
                  <a:srgbClr val="160B11"/>
                </a:solidFill>
                <a:latin typeface="微软雅黑" panose="020B0503020204020204" pitchFamily="34" charset="-122"/>
                <a:ea typeface="微软雅黑" panose="020B0503020204020204" pitchFamily="34" charset="-122"/>
              </a:rPr>
              <a:t>蚕豆田村、野牛村、邦三村、大麦地村、河口村、底土村、光明村、峨足</a:t>
            </a:r>
            <a:r>
              <a:rPr lang="zh-CN" altLang="en-US" sz="2200" dirty="0" smtClean="0">
                <a:solidFill>
                  <a:srgbClr val="160B11"/>
                </a:solidFill>
                <a:latin typeface="微软雅黑" panose="020B0503020204020204" pitchFamily="34" charset="-122"/>
                <a:ea typeface="微软雅黑" panose="020B0503020204020204" pitchFamily="34" charset="-122"/>
              </a:rPr>
              <a:t>村共</a:t>
            </a:r>
            <a:r>
              <a:rPr lang="en-US" altLang="zh-CN" sz="2200" dirty="0">
                <a:solidFill>
                  <a:srgbClr val="160B11"/>
                </a:solidFill>
                <a:latin typeface="微软雅黑" panose="020B0503020204020204" pitchFamily="34" charset="-122"/>
                <a:ea typeface="微软雅黑" panose="020B0503020204020204" pitchFamily="34" charset="-122"/>
              </a:rPr>
              <a:t>1</a:t>
            </a:r>
            <a:r>
              <a:rPr lang="zh-CN" altLang="en-US" sz="2200" dirty="0">
                <a:solidFill>
                  <a:srgbClr val="160B11"/>
                </a:solidFill>
                <a:latin typeface="微软雅黑" panose="020B0503020204020204" pitchFamily="34" charset="-122"/>
                <a:ea typeface="微软雅黑" panose="020B0503020204020204" pitchFamily="34" charset="-122"/>
              </a:rPr>
              <a:t>个社</a:t>
            </a:r>
            <a:r>
              <a:rPr lang="zh-CN" altLang="en-US" sz="2200" dirty="0" smtClean="0">
                <a:solidFill>
                  <a:srgbClr val="160B11"/>
                </a:solidFill>
                <a:latin typeface="微软雅黑" panose="020B0503020204020204" pitchFamily="34" charset="-122"/>
                <a:ea typeface="微软雅黑" panose="020B0503020204020204" pitchFamily="34" charset="-122"/>
              </a:rPr>
              <a:t>区</a:t>
            </a:r>
            <a:r>
              <a:rPr lang="en-US" altLang="zh-CN" sz="2200" dirty="0" smtClean="0">
                <a:solidFill>
                  <a:srgbClr val="160B11"/>
                </a:solidFill>
                <a:latin typeface="微软雅黑" panose="020B0503020204020204" pitchFamily="34" charset="-122"/>
                <a:ea typeface="微软雅黑" panose="020B0503020204020204" pitchFamily="34" charset="-122"/>
              </a:rPr>
              <a:t>8</a:t>
            </a:r>
            <a:r>
              <a:rPr lang="zh-CN" altLang="en-US" sz="2200" dirty="0" smtClean="0">
                <a:solidFill>
                  <a:srgbClr val="160B11"/>
                </a:solidFill>
                <a:latin typeface="微软雅黑" panose="020B0503020204020204" pitchFamily="34" charset="-122"/>
                <a:ea typeface="微软雅黑" panose="020B0503020204020204" pitchFamily="34" charset="-122"/>
              </a:rPr>
              <a:t>个</a:t>
            </a:r>
            <a:r>
              <a:rPr lang="zh-CN" altLang="en-US" sz="2200" dirty="0">
                <a:solidFill>
                  <a:srgbClr val="160B11"/>
                </a:solidFill>
                <a:latin typeface="微软雅黑" panose="020B0503020204020204" pitchFamily="34" charset="-122"/>
                <a:ea typeface="微软雅黑" panose="020B0503020204020204" pitchFamily="34" charset="-122"/>
              </a:rPr>
              <a:t>村委会。</a:t>
            </a:r>
            <a:r>
              <a:rPr lang="zh-CN" altLang="en-US" sz="2800" b="1" dirty="0">
                <a:solidFill>
                  <a:schemeClr val="accent6">
                    <a:lumMod val="50000"/>
                  </a:schemeClr>
                </a:solidFill>
                <a:latin typeface="微软雅黑" panose="020B0503020204020204" pitchFamily="34" charset="-122"/>
                <a:ea typeface="微软雅黑" panose="020B0503020204020204" pitchFamily="34" charset="-122"/>
              </a:rPr>
              <a:t>国土面</a:t>
            </a:r>
            <a:r>
              <a:rPr lang="zh-CN" altLang="en-US" sz="2800" b="1" dirty="0" smtClean="0">
                <a:solidFill>
                  <a:schemeClr val="accent6">
                    <a:lumMod val="50000"/>
                  </a:schemeClr>
                </a:solidFill>
                <a:latin typeface="微软雅黑" panose="020B0503020204020204" pitchFamily="34" charset="-122"/>
                <a:ea typeface="微软雅黑" panose="020B0503020204020204" pitchFamily="34" charset="-122"/>
              </a:rPr>
              <a:t>积约</a:t>
            </a:r>
            <a:r>
              <a:rPr lang="en-US" sz="2800" b="1" dirty="0" smtClean="0">
                <a:solidFill>
                  <a:schemeClr val="accent6">
                    <a:lumMod val="50000"/>
                  </a:schemeClr>
                </a:solidFill>
                <a:latin typeface="微软雅黑" panose="020B0503020204020204" pitchFamily="34" charset="-122"/>
                <a:ea typeface="微软雅黑" panose="020B0503020204020204" pitchFamily="34" charset="-122"/>
              </a:rPr>
              <a:t>500.38</a:t>
            </a:r>
            <a:r>
              <a:rPr lang="zh-CN" altLang="en-US" sz="2800" b="1" dirty="0" smtClean="0">
                <a:solidFill>
                  <a:schemeClr val="accent6">
                    <a:lumMod val="50000"/>
                  </a:schemeClr>
                </a:solidFill>
                <a:latin typeface="微软雅黑" panose="020B0503020204020204" pitchFamily="34" charset="-122"/>
                <a:ea typeface="微软雅黑" panose="020B0503020204020204" pitchFamily="34" charset="-122"/>
              </a:rPr>
              <a:t>平方千米</a:t>
            </a:r>
            <a:r>
              <a:rPr lang="zh-CN" altLang="en-US" sz="2200" dirty="0" smtClean="0">
                <a:solidFill>
                  <a:srgbClr val="160B11"/>
                </a:solidFill>
                <a:latin typeface="微软雅黑" panose="020B0503020204020204" pitchFamily="34" charset="-122"/>
                <a:ea typeface="微软雅黑" panose="020B0503020204020204" pitchFamily="34" charset="-122"/>
              </a:rPr>
              <a:t>。</a:t>
            </a:r>
            <a:endParaRPr lang="en-US" altLang="zh-CN" sz="2200" dirty="0">
              <a:solidFill>
                <a:srgbClr val="160B11"/>
              </a:solidFill>
              <a:latin typeface="微软雅黑" panose="020B0503020204020204" pitchFamily="34" charset="-122"/>
              <a:ea typeface="微软雅黑" panose="020B0503020204020204" pitchFamily="34" charset="-122"/>
            </a:endParaRPr>
          </a:p>
          <a:p>
            <a:pPr indent="457200">
              <a:lnSpc>
                <a:spcPct val="150000"/>
              </a:lnSpc>
            </a:pPr>
            <a:r>
              <a:rPr lang="zh-CN" altLang="en-US" sz="2200" dirty="0">
                <a:solidFill>
                  <a:srgbClr val="160B11"/>
                </a:solidFill>
                <a:latin typeface="微软雅黑" panose="020B0503020204020204" pitchFamily="34" charset="-122"/>
                <a:ea typeface="微软雅黑" panose="020B0503020204020204" pitchFamily="34" charset="-122"/>
              </a:rPr>
              <a:t>规划期限为</a:t>
            </a:r>
            <a:r>
              <a:rPr lang="en-US" altLang="zh-CN" sz="2200" dirty="0">
                <a:solidFill>
                  <a:srgbClr val="160B11"/>
                </a:solidFill>
                <a:latin typeface="微软雅黑" panose="020B0503020204020204" pitchFamily="34" charset="-122"/>
                <a:ea typeface="微软雅黑" panose="020B0503020204020204" pitchFamily="34" charset="-122"/>
              </a:rPr>
              <a:t>2021-2035</a:t>
            </a:r>
            <a:r>
              <a:rPr lang="zh-CN" altLang="en-US" sz="2200" dirty="0">
                <a:solidFill>
                  <a:srgbClr val="160B11"/>
                </a:solidFill>
                <a:latin typeface="微软雅黑" panose="020B0503020204020204" pitchFamily="34" charset="-122"/>
                <a:ea typeface="微软雅黑" panose="020B0503020204020204" pitchFamily="34" charset="-122"/>
              </a:rPr>
              <a:t>年，近期至</a:t>
            </a:r>
            <a:r>
              <a:rPr lang="en-US" altLang="zh-CN" sz="2200" dirty="0">
                <a:solidFill>
                  <a:srgbClr val="160B11"/>
                </a:solidFill>
                <a:latin typeface="微软雅黑" panose="020B0503020204020204" pitchFamily="34" charset="-122"/>
                <a:ea typeface="微软雅黑" panose="020B0503020204020204" pitchFamily="34" charset="-122"/>
              </a:rPr>
              <a:t>2025</a:t>
            </a:r>
            <a:r>
              <a:rPr lang="zh-CN" altLang="en-US" sz="2200" dirty="0">
                <a:solidFill>
                  <a:srgbClr val="160B11"/>
                </a:solidFill>
                <a:latin typeface="微软雅黑" panose="020B0503020204020204" pitchFamily="34" charset="-122"/>
                <a:ea typeface="微软雅黑" panose="020B0503020204020204" pitchFamily="34" charset="-122"/>
              </a:rPr>
              <a:t>年，规划目标年至</a:t>
            </a:r>
            <a:r>
              <a:rPr lang="en-US" altLang="zh-CN" sz="2200" dirty="0">
                <a:solidFill>
                  <a:srgbClr val="160B11"/>
                </a:solidFill>
                <a:latin typeface="微软雅黑" panose="020B0503020204020204" pitchFamily="34" charset="-122"/>
                <a:ea typeface="微软雅黑" panose="020B0503020204020204" pitchFamily="34" charset="-122"/>
              </a:rPr>
              <a:t>2035</a:t>
            </a:r>
            <a:r>
              <a:rPr lang="zh-CN" altLang="en-US" sz="2200" dirty="0">
                <a:solidFill>
                  <a:srgbClr val="160B11"/>
                </a:solidFill>
                <a:latin typeface="微软雅黑" panose="020B0503020204020204" pitchFamily="34" charset="-122"/>
                <a:ea typeface="微软雅黑" panose="020B0503020204020204" pitchFamily="34" charset="-122"/>
              </a:rPr>
              <a:t>年。</a:t>
            </a:r>
            <a:endParaRPr lang="zh-CN" altLang="en-US" sz="2200" dirty="0">
              <a:solidFill>
                <a:srgbClr val="160B1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35" y="144780"/>
            <a:ext cx="10690860" cy="695960"/>
            <a:chOff x="1" y="693"/>
            <a:chExt cx="16836" cy="1096"/>
          </a:xfrm>
        </p:grpSpPr>
        <p:sp>
          <p:nvSpPr>
            <p:cNvPr id="5" name="矩形 4"/>
            <p:cNvSpPr/>
            <p:nvPr>
              <p:custDataLst>
                <p:tags r:id="rId1"/>
              </p:custDataLst>
            </p:nvPr>
          </p:nvSpPr>
          <p:spPr>
            <a:xfrm>
              <a:off x="1498" y="693"/>
              <a:ext cx="7870" cy="1016"/>
            </a:xfrm>
            <a:prstGeom prst="rect">
              <a:avLst/>
            </a:prstGeom>
          </p:spPr>
          <p:txBody>
            <a:bodyPr wrap="square">
              <a:spAutoFit/>
            </a:bodyPr>
            <a:lstStyle/>
            <a:p>
              <a:r>
                <a:rPr lang="en-US" altLang="zh-CN" sz="3600" b="1" dirty="0">
                  <a:solidFill>
                    <a:schemeClr val="accent6">
                      <a:lumMod val="75000"/>
                    </a:schemeClr>
                  </a:solidFill>
                  <a:latin typeface="微软雅黑" panose="020B0503020204020204" pitchFamily="34" charset="-122"/>
                  <a:ea typeface="微软雅黑" panose="020B0503020204020204" pitchFamily="34" charset="-122"/>
                </a:rPr>
                <a:t>1.2 </a:t>
              </a:r>
              <a:r>
                <a:rPr lang="zh-CN" altLang="en-US" sz="3600" b="1" dirty="0">
                  <a:solidFill>
                    <a:schemeClr val="accent6">
                      <a:lumMod val="75000"/>
                    </a:schemeClr>
                  </a:solidFill>
                  <a:latin typeface="微软雅黑" panose="020B0503020204020204" pitchFamily="34" charset="-122"/>
                  <a:ea typeface="微软雅黑" panose="020B0503020204020204" pitchFamily="34" charset="-122"/>
                </a:rPr>
                <a:t>规划期限与范围</a:t>
              </a:r>
              <a:endParaRPr lang="zh-CN" altLang="en-US" sz="3600" b="1" dirty="0">
                <a:solidFill>
                  <a:schemeClr val="accent6">
                    <a:lumMod val="75000"/>
                  </a:schemeClr>
                </a:solidFill>
                <a:latin typeface="微软雅黑" panose="020B0503020204020204" pitchFamily="34" charset="-122"/>
                <a:ea typeface="微软雅黑" panose="020B0503020204020204" pitchFamily="34" charset="-122"/>
              </a:endParaRPr>
            </a:p>
          </p:txBody>
        </p:sp>
        <p:cxnSp>
          <p:nvCxnSpPr>
            <p:cNvPr id="9" name="直接连接符 8"/>
            <p:cNvCxnSpPr/>
            <p:nvPr>
              <p:custDataLst>
                <p:tags r:id="rId2"/>
              </p:custDataLst>
            </p:nvPr>
          </p:nvCxnSpPr>
          <p:spPr>
            <a:xfrm>
              <a:off x="1" y="1789"/>
              <a:ext cx="16836"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燕尾形 9"/>
            <p:cNvSpPr/>
            <p:nvPr>
              <p:custDataLst>
                <p:tags r:id="rId3"/>
              </p:custDataLst>
            </p:nvPr>
          </p:nvSpPr>
          <p:spPr>
            <a:xfrm>
              <a:off x="850" y="818"/>
              <a:ext cx="488" cy="76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 12"/>
            <p:cNvSpPr/>
            <p:nvPr>
              <p:custDataLst>
                <p:tags r:id="rId4"/>
              </p:custDataLst>
            </p:nvPr>
          </p:nvSpPr>
          <p:spPr>
            <a:xfrm>
              <a:off x="390" y="818"/>
              <a:ext cx="488" cy="76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997396" y="3914227"/>
            <a:ext cx="8698608" cy="10154222"/>
            <a:chOff x="7318373" y="1567525"/>
            <a:chExt cx="7539042" cy="8800616"/>
          </a:xfrm>
        </p:grpSpPr>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3387" t="9758" r="2830" b="12834"/>
            <a:stretch>
              <a:fillRect/>
            </a:stretch>
          </p:blipFill>
          <p:spPr>
            <a:xfrm>
              <a:off x="7318373" y="1567525"/>
              <a:ext cx="7539042" cy="8800616"/>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83233" t="9760" r="2642" b="79337"/>
            <a:stretch>
              <a:fillRect/>
            </a:stretch>
          </p:blipFill>
          <p:spPr>
            <a:xfrm>
              <a:off x="13715654" y="1582644"/>
              <a:ext cx="1124604" cy="1227792"/>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预定义过程 8"/>
          <p:cNvSpPr/>
          <p:nvPr/>
        </p:nvSpPr>
        <p:spPr>
          <a:xfrm>
            <a:off x="1125274" y="3303716"/>
            <a:ext cx="2981379" cy="895350"/>
          </a:xfrm>
          <a:prstGeom prst="flowChartPredefined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矩形 1"/>
          <p:cNvSpPr/>
          <p:nvPr/>
        </p:nvSpPr>
        <p:spPr>
          <a:xfrm>
            <a:off x="669770" y="1231191"/>
            <a:ext cx="9506256" cy="1107996"/>
          </a:xfrm>
          <a:prstGeom prst="rect">
            <a:avLst/>
          </a:prstGeom>
        </p:spPr>
        <p:txBody>
          <a:bodyPr wrap="square">
            <a:spAutoFit/>
          </a:bodyPr>
          <a:lstStyle/>
          <a:p>
            <a:pPr indent="457200">
              <a:lnSpc>
                <a:spcPct val="150000"/>
              </a:lnSpc>
            </a:pPr>
            <a:r>
              <a:rPr lang="zh-CN" altLang="en-US" sz="2200" dirty="0">
                <a:solidFill>
                  <a:srgbClr val="160B11"/>
                </a:solidFill>
                <a:latin typeface="微软雅黑" panose="020B0503020204020204" pitchFamily="34" charset="-122"/>
                <a:ea typeface="微软雅黑" panose="020B0503020204020204" pitchFamily="34" charset="-122"/>
              </a:rPr>
              <a:t>与双柏县国土空间总体规划“两屏两廊、一城四镇、两轴两带”的保护开发总体格局和“三类空间”格局相衔接，</a:t>
            </a:r>
            <a:r>
              <a:rPr lang="zh-CN" altLang="en-US" sz="2200">
                <a:solidFill>
                  <a:srgbClr val="160B11"/>
                </a:solidFill>
                <a:latin typeface="微软雅黑" panose="020B0503020204020204" pitchFamily="34" charset="-122"/>
                <a:ea typeface="微软雅黑" panose="020B0503020204020204" pitchFamily="34" charset="-122"/>
              </a:rPr>
              <a:t>落</a:t>
            </a:r>
            <a:r>
              <a:rPr lang="zh-CN" altLang="en-US" sz="2200" smtClean="0">
                <a:solidFill>
                  <a:srgbClr val="160B11"/>
                </a:solidFill>
                <a:latin typeface="微软雅黑" panose="020B0503020204020204" pitchFamily="34" charset="-122"/>
                <a:ea typeface="微软雅黑" panose="020B0503020204020204" pitchFamily="34" charset="-122"/>
              </a:rPr>
              <a:t>实大麦地镇发</a:t>
            </a:r>
            <a:r>
              <a:rPr lang="zh-CN" altLang="en-US" sz="2200" dirty="0">
                <a:solidFill>
                  <a:srgbClr val="160B11"/>
                </a:solidFill>
                <a:latin typeface="微软雅黑" panose="020B0503020204020204" pitchFamily="34" charset="-122"/>
                <a:ea typeface="微软雅黑" panose="020B0503020204020204" pitchFamily="34" charset="-122"/>
              </a:rPr>
              <a:t>展定位。</a:t>
            </a:r>
            <a:endParaRPr lang="zh-CN" altLang="en-US" sz="2200" dirty="0">
              <a:solidFill>
                <a:srgbClr val="160B11"/>
              </a:solidFill>
              <a:latin typeface="微软雅黑" panose="020B0503020204020204" pitchFamily="34" charset="-122"/>
              <a:ea typeface="微软雅黑" panose="020B0503020204020204" pitchFamily="34" charset="-122"/>
            </a:endParaRPr>
          </a:p>
        </p:txBody>
      </p:sp>
      <p:sp>
        <p:nvSpPr>
          <p:cNvPr id="5" name="矩形 4"/>
          <p:cNvSpPr/>
          <p:nvPr/>
        </p:nvSpPr>
        <p:spPr>
          <a:xfrm>
            <a:off x="4291819" y="13471009"/>
            <a:ext cx="2688811" cy="369332"/>
          </a:xfrm>
          <a:prstGeom prst="rect">
            <a:avLst/>
          </a:prstGeom>
        </p:spPr>
        <p:txBody>
          <a:bodyPr wrap="square">
            <a:spAutoFit/>
          </a:bodyPr>
          <a:lstStyle/>
          <a:p>
            <a:r>
              <a:rPr lang="zh-CN" altLang="en-US" b="1" dirty="0" smtClean="0">
                <a:solidFill>
                  <a:prstClr val="black"/>
                </a:solidFill>
                <a:latin typeface="微软雅黑" panose="020B0503020204020204" pitchFamily="34" charset="-122"/>
                <a:ea typeface="微软雅黑" panose="020B0503020204020204" pitchFamily="34" charset="-122"/>
                <a:cs typeface="+mn-ea"/>
                <a:sym typeface="+mn-lt"/>
              </a:rPr>
              <a:t>绿汁江生态农业经济带</a:t>
            </a:r>
            <a:endParaRPr lang="zh-CN" altLang="en-US" dirty="0"/>
          </a:p>
        </p:txBody>
      </p:sp>
      <p:sp>
        <p:nvSpPr>
          <p:cNvPr id="7" name="矩形 6"/>
          <p:cNvSpPr/>
          <p:nvPr/>
        </p:nvSpPr>
        <p:spPr>
          <a:xfrm>
            <a:off x="999037" y="13481049"/>
            <a:ext cx="2376807" cy="646331"/>
          </a:xfrm>
          <a:prstGeom prst="rect">
            <a:avLst/>
          </a:prstGeom>
        </p:spPr>
        <p:txBody>
          <a:bodyPr wrap="square">
            <a:spAutoFit/>
          </a:bodyPr>
          <a:lstStyle/>
          <a:p>
            <a:pPr algn="ctr"/>
            <a:r>
              <a:rPr lang="zh-CN" altLang="en-US" b="1" dirty="0" smtClean="0">
                <a:solidFill>
                  <a:prstClr val="black"/>
                </a:solidFill>
                <a:latin typeface="微软雅黑" panose="020B0503020204020204" pitchFamily="34" charset="-122"/>
                <a:ea typeface="微软雅黑" panose="020B0503020204020204" pitchFamily="34" charset="-122"/>
                <a:cs typeface="+mn-ea"/>
                <a:sym typeface="+mn-lt"/>
              </a:rPr>
              <a:t>永金高速城镇发展轴重点发展镇</a:t>
            </a:r>
            <a:endParaRPr lang="zh-CN" altLang="en-US" dirty="0"/>
          </a:p>
        </p:txBody>
      </p:sp>
      <p:sp>
        <p:nvSpPr>
          <p:cNvPr id="14" name="矩形 13"/>
          <p:cNvSpPr/>
          <p:nvPr/>
        </p:nvSpPr>
        <p:spPr>
          <a:xfrm>
            <a:off x="7687502" y="13510687"/>
            <a:ext cx="2262158" cy="646331"/>
          </a:xfrm>
          <a:prstGeom prst="rect">
            <a:avLst/>
          </a:prstGeom>
        </p:spPr>
        <p:txBody>
          <a:bodyPr wrap="none">
            <a:spAutoFit/>
          </a:bodyPr>
          <a:lstStyle/>
          <a:p>
            <a:r>
              <a:rPr lang="zh-CN" altLang="en-US" b="1" dirty="0" smtClean="0">
                <a:solidFill>
                  <a:prstClr val="black"/>
                </a:solidFill>
                <a:latin typeface="微软雅黑" panose="020B0503020204020204" pitchFamily="34" charset="-122"/>
                <a:ea typeface="微软雅黑" panose="020B0503020204020204" pitchFamily="34" charset="-122"/>
                <a:cs typeface="+mn-ea"/>
                <a:sym typeface="+mn-lt"/>
              </a:rPr>
              <a:t>绿汁江干热河谷地带</a:t>
            </a:r>
            <a:endParaRPr lang="en-US" altLang="zh-CN" b="1" dirty="0" smtClean="0">
              <a:solidFill>
                <a:prstClr val="black"/>
              </a:solidFill>
              <a:latin typeface="微软雅黑" panose="020B0503020204020204" pitchFamily="34" charset="-122"/>
              <a:ea typeface="微软雅黑" panose="020B0503020204020204" pitchFamily="34" charset="-122"/>
              <a:cs typeface="+mn-ea"/>
              <a:sym typeface="+mn-lt"/>
            </a:endParaRPr>
          </a:p>
          <a:p>
            <a:r>
              <a:rPr lang="zh-CN" altLang="en-US" b="1" dirty="0" smtClean="0">
                <a:solidFill>
                  <a:prstClr val="black"/>
                </a:solidFill>
                <a:latin typeface="微软雅黑" panose="020B0503020204020204" pitchFamily="34" charset="-122"/>
                <a:ea typeface="微软雅黑" panose="020B0503020204020204" pitchFamily="34" charset="-122"/>
                <a:cs typeface="+mn-ea"/>
                <a:sym typeface="+mn-lt"/>
              </a:rPr>
              <a:t>中部白竹山生态屏障</a:t>
            </a:r>
            <a:endParaRPr lang="zh-CN" altLang="en-US" dirty="0"/>
          </a:p>
        </p:txBody>
      </p:sp>
      <p:graphicFrame>
        <p:nvGraphicFramePr>
          <p:cNvPr id="6" name="图示 5"/>
          <p:cNvGraphicFramePr/>
          <p:nvPr/>
        </p:nvGraphicFramePr>
        <p:xfrm>
          <a:off x="539750" y="4229399"/>
          <a:ext cx="4210050" cy="224676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1" name="矩形 20"/>
          <p:cNvSpPr/>
          <p:nvPr/>
        </p:nvSpPr>
        <p:spPr>
          <a:xfrm>
            <a:off x="669247" y="8658596"/>
            <a:ext cx="3035340" cy="553998"/>
          </a:xfrm>
          <a:prstGeom prst="rect">
            <a:avLst/>
          </a:prstGeom>
        </p:spPr>
        <p:txBody>
          <a:bodyPr wrap="square">
            <a:spAutoFit/>
          </a:bodyPr>
          <a:lstStyle/>
          <a:p>
            <a:pPr algn="ctr">
              <a:lnSpc>
                <a:spcPct val="150000"/>
              </a:lnSpc>
            </a:pPr>
            <a:r>
              <a:rPr lang="zh-CN" altLang="en-US" sz="2000" b="1" dirty="0">
                <a:solidFill>
                  <a:schemeClr val="accent6">
                    <a:lumMod val="75000"/>
                  </a:schemeClr>
                </a:solidFill>
                <a:latin typeface="微软雅黑" panose="020B0503020204020204" pitchFamily="34" charset="-122"/>
                <a:ea typeface="微软雅黑" panose="020B0503020204020204" pitchFamily="34" charset="-122"/>
                <a:cs typeface="+mn-ea"/>
                <a:sym typeface="+mn-lt"/>
              </a:rPr>
              <a:t>城镇空间</a:t>
            </a:r>
            <a:endParaRPr lang="zh-CN" altLang="en-US" sz="2000" b="1" dirty="0">
              <a:solidFill>
                <a:schemeClr val="accent6">
                  <a:lumMod val="75000"/>
                </a:schemeClr>
              </a:solidFill>
              <a:latin typeface="微软雅黑" panose="020B0503020204020204" pitchFamily="34" charset="-122"/>
              <a:ea typeface="微软雅黑" panose="020B0503020204020204" pitchFamily="34" charset="-122"/>
              <a:cs typeface="+mn-ea"/>
            </a:endParaRPr>
          </a:p>
        </p:txBody>
      </p:sp>
      <p:sp>
        <p:nvSpPr>
          <p:cNvPr id="23" name="矩形 22"/>
          <p:cNvSpPr/>
          <p:nvPr/>
        </p:nvSpPr>
        <p:spPr>
          <a:xfrm>
            <a:off x="3980416" y="8658596"/>
            <a:ext cx="2731297" cy="499624"/>
          </a:xfrm>
          <a:prstGeom prst="rect">
            <a:avLst/>
          </a:prstGeom>
        </p:spPr>
        <p:txBody>
          <a:bodyPr wrap="square">
            <a:spAutoFit/>
          </a:bodyPr>
          <a:lstStyle/>
          <a:p>
            <a:pPr algn="ctr">
              <a:lnSpc>
                <a:spcPct val="150000"/>
              </a:lnSpc>
            </a:pPr>
            <a:r>
              <a:rPr lang="zh-CN" altLang="en-US" sz="2000" b="1" dirty="0">
                <a:solidFill>
                  <a:schemeClr val="accent3">
                    <a:lumMod val="75000"/>
                  </a:schemeClr>
                </a:solidFill>
                <a:latin typeface="微软雅黑" panose="020B0503020204020204" pitchFamily="34" charset="-122"/>
                <a:ea typeface="微软雅黑" panose="020B0503020204020204" pitchFamily="34" charset="-122"/>
                <a:cs typeface="+mn-ea"/>
              </a:rPr>
              <a:t>农业空间</a:t>
            </a:r>
            <a:endParaRPr lang="zh-CN" altLang="en-US" sz="2000" b="1" dirty="0">
              <a:solidFill>
                <a:schemeClr val="accent3">
                  <a:lumMod val="75000"/>
                </a:schemeClr>
              </a:solidFill>
              <a:latin typeface="微软雅黑" panose="020B0503020204020204" pitchFamily="34" charset="-122"/>
              <a:ea typeface="微软雅黑" panose="020B0503020204020204" pitchFamily="34" charset="-122"/>
              <a:cs typeface="+mn-ea"/>
            </a:endParaRPr>
          </a:p>
        </p:txBody>
      </p:sp>
      <p:sp>
        <p:nvSpPr>
          <p:cNvPr id="24" name="矩形 23"/>
          <p:cNvSpPr/>
          <p:nvPr/>
        </p:nvSpPr>
        <p:spPr>
          <a:xfrm>
            <a:off x="7188448" y="8658596"/>
            <a:ext cx="2909855" cy="499624"/>
          </a:xfrm>
          <a:prstGeom prst="rect">
            <a:avLst/>
          </a:prstGeom>
        </p:spPr>
        <p:txBody>
          <a:bodyPr wrap="square">
            <a:spAutoFit/>
          </a:bodyPr>
          <a:lstStyle/>
          <a:p>
            <a:pPr algn="ctr">
              <a:lnSpc>
                <a:spcPct val="150000"/>
              </a:lnSpc>
            </a:pPr>
            <a:r>
              <a:rPr lang="zh-CN" altLang="en-US" sz="2000" b="1" dirty="0">
                <a:solidFill>
                  <a:srgbClr val="00B050"/>
                </a:solidFill>
                <a:latin typeface="微软雅黑" panose="020B0503020204020204" pitchFamily="34" charset="-122"/>
                <a:ea typeface="微软雅黑" panose="020B0503020204020204" pitchFamily="34" charset="-122"/>
                <a:cs typeface="+mn-ea"/>
              </a:rPr>
              <a:t>生态空间</a:t>
            </a:r>
            <a:endParaRPr lang="zh-CN" altLang="en-US" sz="2000" b="1" dirty="0">
              <a:solidFill>
                <a:srgbClr val="00B050"/>
              </a:solidFill>
              <a:latin typeface="微软雅黑" panose="020B0503020204020204" pitchFamily="34" charset="-122"/>
              <a:ea typeface="微软雅黑" panose="020B0503020204020204" pitchFamily="34" charset="-122"/>
              <a:cs typeface="+mn-ea"/>
            </a:endParaRPr>
          </a:p>
        </p:txBody>
      </p:sp>
      <p:sp>
        <p:nvSpPr>
          <p:cNvPr id="15" name="等腰三角形 14"/>
          <p:cNvSpPr/>
          <p:nvPr/>
        </p:nvSpPr>
        <p:spPr>
          <a:xfrm rot="10800000">
            <a:off x="2053950" y="9455453"/>
            <a:ext cx="318343" cy="27443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2" name="等腰三角形 21"/>
          <p:cNvSpPr/>
          <p:nvPr/>
        </p:nvSpPr>
        <p:spPr>
          <a:xfrm rot="10800000">
            <a:off x="5282776" y="9485023"/>
            <a:ext cx="318343" cy="27443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5" name="等腰三角形 24"/>
          <p:cNvSpPr/>
          <p:nvPr/>
        </p:nvSpPr>
        <p:spPr>
          <a:xfrm rot="10800000">
            <a:off x="8425872" y="9443497"/>
            <a:ext cx="318343" cy="274434"/>
          </a:xfrm>
          <a:prstGeom prst="triangle">
            <a:avLst/>
          </a:prstGeom>
          <a:solidFill>
            <a:srgbClr val="00B050"/>
          </a:solidFill>
          <a:ln>
            <a:solidFill>
              <a:srgbClr val="00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nvGrpSpPr>
          <p:cNvPr id="11" name="组合 10"/>
          <p:cNvGrpSpPr/>
          <p:nvPr/>
        </p:nvGrpSpPr>
        <p:grpSpPr>
          <a:xfrm>
            <a:off x="635" y="144780"/>
            <a:ext cx="10690860" cy="695960"/>
            <a:chOff x="1" y="693"/>
            <a:chExt cx="16836" cy="1096"/>
          </a:xfrm>
        </p:grpSpPr>
        <p:sp>
          <p:nvSpPr>
            <p:cNvPr id="16" name="矩形 15"/>
            <p:cNvSpPr/>
            <p:nvPr>
              <p:custDataLst>
                <p:tags r:id="rId6"/>
              </p:custDataLst>
            </p:nvPr>
          </p:nvSpPr>
          <p:spPr>
            <a:xfrm>
              <a:off x="1498" y="693"/>
              <a:ext cx="7870" cy="1016"/>
            </a:xfrm>
            <a:prstGeom prst="rect">
              <a:avLst/>
            </a:prstGeom>
          </p:spPr>
          <p:txBody>
            <a:bodyPr wrap="square">
              <a:spAutoFit/>
            </a:bodyPr>
            <a:lstStyle/>
            <a:p>
              <a:r>
                <a:rPr lang="en-US" altLang="zh-CN" sz="3600" b="1">
                  <a:solidFill>
                    <a:schemeClr val="accent6">
                      <a:lumMod val="75000"/>
                    </a:schemeClr>
                  </a:solidFill>
                  <a:latin typeface="微软雅黑" panose="020B0503020204020204" pitchFamily="34" charset="-122"/>
                  <a:ea typeface="微软雅黑" panose="020B0503020204020204" pitchFamily="34" charset="-122"/>
                </a:rPr>
                <a:t>1.3 </a:t>
              </a:r>
              <a:r>
                <a:rPr lang="zh-CN" altLang="en-US" sz="3600" b="1" dirty="0">
                  <a:solidFill>
                    <a:schemeClr val="accent6">
                      <a:lumMod val="75000"/>
                    </a:schemeClr>
                  </a:solidFill>
                  <a:latin typeface="微软雅黑" panose="020B0503020204020204" pitchFamily="34" charset="-122"/>
                  <a:ea typeface="微软雅黑" panose="020B0503020204020204" pitchFamily="34" charset="-122"/>
                </a:rPr>
                <a:t>规划基础</a:t>
              </a:r>
              <a:endParaRPr lang="en-US" altLang="zh-CN" sz="3600" b="1" dirty="0">
                <a:solidFill>
                  <a:schemeClr val="accent6">
                    <a:lumMod val="7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custDataLst>
                <p:tags r:id="rId7"/>
              </p:custDataLst>
            </p:nvPr>
          </p:nvCxnSpPr>
          <p:spPr>
            <a:xfrm>
              <a:off x="1" y="1789"/>
              <a:ext cx="16836"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燕尾形 19"/>
            <p:cNvSpPr/>
            <p:nvPr>
              <p:custDataLst>
                <p:tags r:id="rId8"/>
              </p:custDataLst>
            </p:nvPr>
          </p:nvSpPr>
          <p:spPr>
            <a:xfrm>
              <a:off x="850" y="818"/>
              <a:ext cx="488" cy="76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燕尾形 26"/>
            <p:cNvSpPr/>
            <p:nvPr>
              <p:custDataLst>
                <p:tags r:id="rId9"/>
              </p:custDataLst>
            </p:nvPr>
          </p:nvSpPr>
          <p:spPr>
            <a:xfrm>
              <a:off x="390" y="818"/>
              <a:ext cx="488" cy="765"/>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custDataLst>
              <p:tags r:id="rId10"/>
            </p:custDataLst>
          </p:nvPr>
        </p:nvPicPr>
        <p:blipFill rotWithShape="1">
          <a:blip r:embed="rId11"/>
          <a:srcRect t="8553" b="25069"/>
          <a:stretch>
            <a:fillRect/>
          </a:stretch>
        </p:blipFill>
        <p:spPr>
          <a:xfrm>
            <a:off x="4953000" y="2563484"/>
            <a:ext cx="5469004" cy="5426200"/>
          </a:xfrm>
          <a:prstGeom prst="rect">
            <a:avLst/>
          </a:prstGeom>
        </p:spPr>
      </p:pic>
      <p:sp>
        <p:nvSpPr>
          <p:cNvPr id="34" name="TextBox 33"/>
          <p:cNvSpPr txBox="1"/>
          <p:nvPr/>
        </p:nvSpPr>
        <p:spPr>
          <a:xfrm>
            <a:off x="8611426" y="7214528"/>
            <a:ext cx="973353" cy="30777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sz="1400" b="1" smtClean="0"/>
              <a:t>大麦地镇</a:t>
            </a:r>
            <a:endParaRPr lang="zh-CN" altLang="en-US" sz="1400" b="1" dirty="0"/>
          </a:p>
        </p:txBody>
      </p:sp>
      <p:grpSp>
        <p:nvGrpSpPr>
          <p:cNvPr id="35" name="组合 34"/>
          <p:cNvGrpSpPr/>
          <p:nvPr/>
        </p:nvGrpSpPr>
        <p:grpSpPr>
          <a:xfrm>
            <a:off x="3748162" y="9954489"/>
            <a:ext cx="3391434" cy="3278801"/>
            <a:chOff x="13303" y="3617"/>
            <a:chExt cx="5867" cy="6167"/>
          </a:xfrm>
        </p:grpSpPr>
        <p:pic>
          <p:nvPicPr>
            <p:cNvPr id="36" name="图片 35"/>
            <p:cNvPicPr>
              <a:picLocks noChangeAspect="1"/>
            </p:cNvPicPr>
            <p:nvPr>
              <p:custDataLst>
                <p:tags r:id="rId12"/>
              </p:custDataLst>
            </p:nvPr>
          </p:nvPicPr>
          <p:blipFill rotWithShape="1">
            <a:blip r:embed="rId13"/>
            <a:srcRect t="7874" b="22000"/>
            <a:stretch>
              <a:fillRect/>
            </a:stretch>
          </p:blipFill>
          <p:spPr>
            <a:xfrm>
              <a:off x="13303" y="3617"/>
              <a:ext cx="5867" cy="6167"/>
            </a:xfrm>
            <a:prstGeom prst="rect">
              <a:avLst/>
            </a:prstGeom>
          </p:spPr>
        </p:pic>
        <p:grpSp>
          <p:nvGrpSpPr>
            <p:cNvPr id="37" name="组合 36"/>
            <p:cNvGrpSpPr/>
            <p:nvPr/>
          </p:nvGrpSpPr>
          <p:grpSpPr>
            <a:xfrm>
              <a:off x="16812" y="8296"/>
              <a:ext cx="1058" cy="670"/>
              <a:chOff x="11613918" y="9213995"/>
              <a:chExt cx="793575" cy="473990"/>
            </a:xfrm>
          </p:grpSpPr>
          <p:sp>
            <p:nvSpPr>
              <p:cNvPr id="38" name="流程图: 或者 37"/>
              <p:cNvSpPr/>
              <p:nvPr/>
            </p:nvSpPr>
            <p:spPr>
              <a:xfrm>
                <a:off x="12010706" y="9213995"/>
                <a:ext cx="152400" cy="150776"/>
              </a:xfrm>
              <a:prstGeom prst="flowChar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11613918" y="9401157"/>
                <a:ext cx="793575" cy="28682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sz="800" b="1" smtClean="0"/>
                  <a:t>大麦地镇</a:t>
                </a:r>
                <a:endParaRPr lang="zh-CN" altLang="en-US" sz="800" b="1" dirty="0"/>
              </a:p>
            </p:txBody>
          </p:sp>
        </p:grpSp>
      </p:grpSp>
      <p:grpSp>
        <p:nvGrpSpPr>
          <p:cNvPr id="40" name="组合 39"/>
          <p:cNvGrpSpPr/>
          <p:nvPr/>
        </p:nvGrpSpPr>
        <p:grpSpPr>
          <a:xfrm>
            <a:off x="7059148" y="9954490"/>
            <a:ext cx="3362856" cy="3278801"/>
            <a:chOff x="12526" y="3061"/>
            <a:chExt cx="5747" cy="5992"/>
          </a:xfrm>
        </p:grpSpPr>
        <p:pic>
          <p:nvPicPr>
            <p:cNvPr id="41" name="图片 40"/>
            <p:cNvPicPr>
              <a:picLocks noChangeAspect="1"/>
            </p:cNvPicPr>
            <p:nvPr/>
          </p:nvPicPr>
          <p:blipFill rotWithShape="1">
            <a:blip r:embed="rId14"/>
            <a:srcRect t="8546" b="21888"/>
            <a:stretch>
              <a:fillRect/>
            </a:stretch>
          </p:blipFill>
          <p:spPr>
            <a:xfrm>
              <a:off x="12526" y="3061"/>
              <a:ext cx="5747" cy="5992"/>
            </a:xfrm>
            <a:prstGeom prst="rect">
              <a:avLst/>
            </a:prstGeom>
          </p:spPr>
        </p:pic>
        <p:grpSp>
          <p:nvGrpSpPr>
            <p:cNvPr id="42" name="组合 41"/>
            <p:cNvGrpSpPr/>
            <p:nvPr/>
          </p:nvGrpSpPr>
          <p:grpSpPr>
            <a:xfrm>
              <a:off x="16192" y="7712"/>
              <a:ext cx="1040" cy="695"/>
              <a:chOff x="11604172" y="9425424"/>
              <a:chExt cx="780359" cy="492355"/>
            </a:xfrm>
          </p:grpSpPr>
          <p:sp>
            <p:nvSpPr>
              <p:cNvPr id="43" name="流程图: 或者 42"/>
              <p:cNvSpPr/>
              <p:nvPr/>
            </p:nvSpPr>
            <p:spPr>
              <a:xfrm>
                <a:off x="11918152" y="9425424"/>
                <a:ext cx="152400" cy="133351"/>
              </a:xfrm>
              <a:prstGeom prst="flowChar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11604172" y="9638953"/>
                <a:ext cx="780359" cy="2788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sz="800" b="1" smtClean="0"/>
                  <a:t>大麦地镇</a:t>
                </a:r>
                <a:endParaRPr lang="zh-CN" altLang="en-US" sz="800" b="1" dirty="0"/>
              </a:p>
            </p:txBody>
          </p:sp>
        </p:grpSp>
      </p:grpSp>
      <p:pic>
        <p:nvPicPr>
          <p:cNvPr id="45" name="图片 44"/>
          <p:cNvPicPr>
            <a:picLocks noChangeAspect="1"/>
          </p:cNvPicPr>
          <p:nvPr>
            <p:custDataLst>
              <p:tags r:id="rId15"/>
            </p:custDataLst>
          </p:nvPr>
        </p:nvPicPr>
        <p:blipFill rotWithShape="1">
          <a:blip r:embed="rId16"/>
          <a:srcRect t="8525" b="22195"/>
          <a:stretch>
            <a:fillRect/>
          </a:stretch>
        </p:blipFill>
        <p:spPr>
          <a:xfrm>
            <a:off x="301458" y="9954489"/>
            <a:ext cx="3446704" cy="3278802"/>
          </a:xfrm>
          <a:prstGeom prst="rect">
            <a:avLst/>
          </a:prstGeom>
        </p:spPr>
      </p:pic>
      <p:sp>
        <p:nvSpPr>
          <p:cNvPr id="46" name="流程图: 或者 45"/>
          <p:cNvSpPr/>
          <p:nvPr/>
        </p:nvSpPr>
        <p:spPr>
          <a:xfrm flipV="1">
            <a:off x="2752254" y="12521293"/>
            <a:ext cx="128927" cy="109666"/>
          </a:xfrm>
          <a:prstGeom prst="flowChar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2518843" y="12690915"/>
            <a:ext cx="611569" cy="215444"/>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sz="800" b="1" smtClean="0"/>
              <a:t>大麦地镇</a:t>
            </a:r>
            <a:endParaRPr lang="zh-CN" altLang="en-US" sz="800" b="1" dirty="0"/>
          </a:p>
        </p:txBody>
      </p:sp>
      <p:sp>
        <p:nvSpPr>
          <p:cNvPr id="4" name="矩形 3"/>
          <p:cNvSpPr/>
          <p:nvPr/>
        </p:nvSpPr>
        <p:spPr>
          <a:xfrm>
            <a:off x="1754190" y="3520559"/>
            <a:ext cx="2031325" cy="461665"/>
          </a:xfrm>
          <a:prstGeom prst="rect">
            <a:avLst/>
          </a:prstGeom>
        </p:spPr>
        <p:txBody>
          <a:bodyPr wrap="none">
            <a:spAutoFit/>
          </a:bodyPr>
          <a:lstStyle/>
          <a:p>
            <a:r>
              <a:rPr lang="zh-CN" altLang="en-US" sz="2400" b="1" smtClean="0">
                <a:solidFill>
                  <a:schemeClr val="accent6">
                    <a:lumMod val="75000"/>
                  </a:schemeClr>
                </a:solidFill>
                <a:latin typeface="微软雅黑" panose="020B0503020204020204" pitchFamily="34" charset="-122"/>
                <a:ea typeface="微软雅黑" panose="020B0503020204020204" pitchFamily="34" charset="-122"/>
                <a:cs typeface="+mn-ea"/>
                <a:sym typeface="+mn-lt"/>
              </a:rPr>
              <a:t>大麦地镇定</a:t>
            </a:r>
            <a:r>
              <a:rPr lang="zh-CN" altLang="en-US" sz="2400" b="1" dirty="0">
                <a:solidFill>
                  <a:schemeClr val="accent6">
                    <a:lumMod val="75000"/>
                  </a:schemeClr>
                </a:solidFill>
                <a:latin typeface="微软雅黑" panose="020B0503020204020204" pitchFamily="34" charset="-122"/>
                <a:ea typeface="微软雅黑" panose="020B0503020204020204" pitchFamily="34" charset="-122"/>
                <a:cs typeface="+mn-ea"/>
                <a:sym typeface="+mn-lt"/>
              </a:rPr>
              <a:t>位</a:t>
            </a:r>
            <a:endParaRPr lang="en-US" altLang="zh-CN" sz="2400" b="1" dirty="0">
              <a:solidFill>
                <a:schemeClr val="accent6">
                  <a:lumMod val="7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0" y="0"/>
            <a:ext cx="10692382" cy="15119598"/>
          </a:xfrm>
          <a:prstGeom prst="rect">
            <a:avLst/>
          </a:prstGeom>
          <a:blipFill>
            <a:blip r:embed="rId1" cstate="print"/>
            <a:stretch>
              <a:fillRect/>
            </a:stretch>
          </a:blipFill>
        </p:spPr>
        <p:txBody>
          <a:bodyPr wrap="square" lIns="0" tIns="0" rIns="0" bIns="0" rtlCol="0"/>
          <a:lstStyle/>
          <a:p/>
        </p:txBody>
      </p:sp>
      <p:sp>
        <p:nvSpPr>
          <p:cNvPr id="16" name="矩形 15"/>
          <p:cNvSpPr/>
          <p:nvPr/>
        </p:nvSpPr>
        <p:spPr>
          <a:xfrm>
            <a:off x="0" y="0"/>
            <a:ext cx="10737215" cy="1511959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object 3"/>
          <p:cNvSpPr/>
          <p:nvPr/>
        </p:nvSpPr>
        <p:spPr>
          <a:xfrm>
            <a:off x="4732020" y="2772156"/>
            <a:ext cx="5960745" cy="5161915"/>
          </a:xfrm>
          <a:custGeom>
            <a:avLst/>
            <a:gdLst/>
            <a:ahLst/>
            <a:cxnLst/>
            <a:rect l="l" t="t" r="r" b="b"/>
            <a:pathLst>
              <a:path w="5960745" h="5161915">
                <a:moveTo>
                  <a:pt x="0" y="5161788"/>
                </a:moveTo>
                <a:lnTo>
                  <a:pt x="5960363" y="5161788"/>
                </a:lnTo>
                <a:lnTo>
                  <a:pt x="5960363" y="0"/>
                </a:lnTo>
                <a:lnTo>
                  <a:pt x="0" y="0"/>
                </a:lnTo>
                <a:lnTo>
                  <a:pt x="0" y="5161788"/>
                </a:lnTo>
                <a:close/>
              </a:path>
            </a:pathLst>
          </a:custGeom>
          <a:solidFill>
            <a:srgbClr val="FFFFFF">
              <a:alpha val="36863"/>
            </a:srgbClr>
          </a:solidFill>
        </p:spPr>
        <p:txBody>
          <a:bodyPr wrap="square" lIns="0" tIns="0" rIns="0" bIns="0" rtlCol="0"/>
          <a:lstStyle/>
          <a:p/>
        </p:txBody>
      </p:sp>
      <p:sp>
        <p:nvSpPr>
          <p:cNvPr id="13" name="object 3"/>
          <p:cNvSpPr/>
          <p:nvPr/>
        </p:nvSpPr>
        <p:spPr>
          <a:xfrm>
            <a:off x="5237988" y="3196218"/>
            <a:ext cx="1046080" cy="1049774"/>
          </a:xfrm>
          <a:custGeom>
            <a:avLst/>
            <a:gdLst/>
            <a:ahLst/>
            <a:cxnLst/>
            <a:rect l="l" t="t" r="r" b="b"/>
            <a:pathLst>
              <a:path w="899160" h="902335">
                <a:moveTo>
                  <a:pt x="719327" y="0"/>
                </a:moveTo>
                <a:lnTo>
                  <a:pt x="179832" y="0"/>
                </a:lnTo>
                <a:lnTo>
                  <a:pt x="150367" y="2413"/>
                </a:lnTo>
                <a:lnTo>
                  <a:pt x="109347" y="14224"/>
                </a:lnTo>
                <a:lnTo>
                  <a:pt x="73025" y="34798"/>
                </a:lnTo>
                <a:lnTo>
                  <a:pt x="42925" y="62992"/>
                </a:lnTo>
                <a:lnTo>
                  <a:pt x="19812" y="97408"/>
                </a:lnTo>
                <a:lnTo>
                  <a:pt x="5207" y="136905"/>
                </a:lnTo>
                <a:lnTo>
                  <a:pt x="0" y="180086"/>
                </a:lnTo>
                <a:lnTo>
                  <a:pt x="0" y="720217"/>
                </a:lnTo>
                <a:lnTo>
                  <a:pt x="9016" y="777748"/>
                </a:lnTo>
                <a:lnTo>
                  <a:pt x="26670" y="816101"/>
                </a:lnTo>
                <a:lnTo>
                  <a:pt x="52197" y="848741"/>
                </a:lnTo>
                <a:lnTo>
                  <a:pt x="84582" y="874776"/>
                </a:lnTo>
                <a:lnTo>
                  <a:pt x="122554" y="892555"/>
                </a:lnTo>
                <a:lnTo>
                  <a:pt x="164973" y="901192"/>
                </a:lnTo>
                <a:lnTo>
                  <a:pt x="179832" y="901826"/>
                </a:lnTo>
                <a:lnTo>
                  <a:pt x="719327" y="901826"/>
                </a:lnTo>
                <a:lnTo>
                  <a:pt x="789177" y="887602"/>
                </a:lnTo>
                <a:lnTo>
                  <a:pt x="825373" y="866901"/>
                </a:lnTo>
                <a:lnTo>
                  <a:pt x="855726" y="838580"/>
                </a:lnTo>
                <a:lnTo>
                  <a:pt x="879094" y="803909"/>
                </a:lnTo>
                <a:lnTo>
                  <a:pt x="893952" y="764031"/>
                </a:lnTo>
                <a:lnTo>
                  <a:pt x="899160" y="720217"/>
                </a:lnTo>
                <a:lnTo>
                  <a:pt x="899160" y="180086"/>
                </a:lnTo>
                <a:lnTo>
                  <a:pt x="884936" y="110108"/>
                </a:lnTo>
                <a:lnTo>
                  <a:pt x="864362" y="73787"/>
                </a:lnTo>
                <a:lnTo>
                  <a:pt x="836295" y="43433"/>
                </a:lnTo>
                <a:lnTo>
                  <a:pt x="801877" y="20193"/>
                </a:lnTo>
                <a:lnTo>
                  <a:pt x="762508" y="5206"/>
                </a:lnTo>
                <a:lnTo>
                  <a:pt x="719327" y="0"/>
                </a:lnTo>
                <a:close/>
              </a:path>
            </a:pathLst>
          </a:custGeom>
          <a:solidFill>
            <a:srgbClr val="B84B5B"/>
          </a:solidFill>
        </p:spPr>
        <p:txBody>
          <a:bodyPr wrap="square" lIns="0" tIns="0" rIns="0" bIns="0" rtlCol="0"/>
          <a:lstStyle/>
          <a:p/>
        </p:txBody>
      </p:sp>
      <p:sp>
        <p:nvSpPr>
          <p:cNvPr id="14" name="object 4"/>
          <p:cNvSpPr txBox="1"/>
          <p:nvPr/>
        </p:nvSpPr>
        <p:spPr>
          <a:xfrm>
            <a:off x="5314950" y="3370834"/>
            <a:ext cx="3364865" cy="848360"/>
          </a:xfrm>
          <a:prstGeom prst="rect">
            <a:avLst/>
          </a:prstGeom>
        </p:spPr>
        <p:txBody>
          <a:bodyPr vert="horz" wrap="square" lIns="0" tIns="12700" rIns="0" bIns="0" rtlCol="0">
            <a:spAutoFit/>
          </a:bodyPr>
          <a:lstStyle>
            <a:lvl1pPr algn="l" rtl="0" eaLnBrk="1" fontAlgn="base" hangingPunct="1">
              <a:spcBef>
                <a:spcPct val="0"/>
              </a:spcBef>
              <a:spcAft>
                <a:spcPct val="0"/>
              </a:spcAft>
              <a:defRPr sz="4365" kern="1200">
                <a:solidFill>
                  <a:schemeClr val="accent1"/>
                </a:solidFill>
                <a:latin typeface="+mj-lt"/>
                <a:ea typeface="+mj-ea"/>
                <a:cs typeface="+mj-cs"/>
              </a:defRPr>
            </a:lvl1pPr>
            <a:lvl2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2pPr>
            <a:lvl3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3pPr>
            <a:lvl4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4pPr>
            <a:lvl5pPr algn="l" rtl="0" eaLnBrk="1" fontAlgn="base" hangingPunct="1">
              <a:spcBef>
                <a:spcPct val="0"/>
              </a:spcBef>
              <a:spcAft>
                <a:spcPct val="0"/>
              </a:spcAft>
              <a:defRPr sz="4365">
                <a:solidFill>
                  <a:schemeClr val="accent1"/>
                </a:solidFill>
                <a:latin typeface="Arial" panose="020B0604020202020204" pitchFamily="34" charset="0"/>
                <a:ea typeface="华文中宋" panose="02010600040101010101" pitchFamily="2" charset="-122"/>
                <a:cs typeface="宋体" panose="02010600030101010101" pitchFamily="2" charset="-122"/>
              </a:defRPr>
            </a:lvl5pPr>
            <a:lvl6pPr marL="71247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6pPr>
            <a:lvl7pPr marL="142557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7pPr>
            <a:lvl8pPr marL="2138045"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8pPr>
            <a:lvl9pPr marL="2851150" algn="l" rtl="0" eaLnBrk="1" fontAlgn="base" hangingPunct="1">
              <a:spcBef>
                <a:spcPct val="0"/>
              </a:spcBef>
              <a:spcAft>
                <a:spcPct val="0"/>
              </a:spcAft>
              <a:defRPr sz="4365">
                <a:solidFill>
                  <a:srgbClr val="FF3300"/>
                </a:solidFill>
                <a:latin typeface="Arial" panose="020B0604020202020204" pitchFamily="34" charset="0"/>
                <a:ea typeface="华文中宋" panose="02010600040101010101" pitchFamily="2" charset="-122"/>
                <a:cs typeface="宋体" panose="02010600030101010101" pitchFamily="2" charset="-122"/>
              </a:defRPr>
            </a:lvl9pPr>
          </a:lstStyle>
          <a:p>
            <a:pPr marL="25400">
              <a:spcBef>
                <a:spcPts val="100"/>
              </a:spcBef>
              <a:tabLst>
                <a:tab pos="1101090" algn="l"/>
              </a:tabLst>
            </a:pPr>
            <a:r>
              <a:rPr lang="en-US" altLang="zh-CN" sz="8100" b="1" spc="-7" baseline="7000" dirty="0" smtClean="0">
                <a:solidFill>
                  <a:schemeClr val="bg1"/>
                </a:solidFill>
                <a:latin typeface="+mj-ea"/>
              </a:rPr>
              <a:t>02</a:t>
            </a:r>
            <a:r>
              <a:rPr lang="en-US" altLang="zh-CN" sz="8100" b="1" spc="-7" baseline="7000" dirty="0" smtClean="0">
                <a:solidFill>
                  <a:schemeClr val="accent6">
                    <a:lumMod val="50000"/>
                  </a:schemeClr>
                </a:solidFill>
                <a:latin typeface="+mj-ea"/>
              </a:rPr>
              <a:t>	</a:t>
            </a:r>
            <a:r>
              <a:rPr lang="zh-CN" altLang="en-US" sz="4400" b="1" dirty="0" smtClean="0">
                <a:solidFill>
                  <a:schemeClr val="accent6">
                    <a:lumMod val="50000"/>
                  </a:schemeClr>
                </a:solidFill>
                <a:latin typeface="+mj-ea"/>
                <a:cs typeface="微软雅黑" panose="020B0503020204020204" pitchFamily="34" charset="-122"/>
              </a:rPr>
              <a:t>目标策略</a:t>
            </a:r>
            <a:endParaRPr lang="zh-CN" altLang="en-US" sz="4400" b="1" dirty="0">
              <a:solidFill>
                <a:schemeClr val="accent6">
                  <a:lumMod val="50000"/>
                </a:schemeClr>
              </a:solidFill>
              <a:latin typeface="+mj-ea"/>
              <a:cs typeface="微软雅黑" panose="020B0503020204020204" pitchFamily="34" charset="-122"/>
            </a:endParaRPr>
          </a:p>
        </p:txBody>
      </p:sp>
      <p:sp>
        <p:nvSpPr>
          <p:cNvPr id="15" name="object 5"/>
          <p:cNvSpPr txBox="1"/>
          <p:nvPr/>
        </p:nvSpPr>
        <p:spPr>
          <a:xfrm>
            <a:off x="6813931" y="4420870"/>
            <a:ext cx="3161665" cy="3162404"/>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B84B5B"/>
                </a:solidFill>
                <a:latin typeface="+mj-ea"/>
                <a:ea typeface="+mj-ea"/>
                <a:cs typeface="微软雅黑" panose="020B0503020204020204" pitchFamily="34" charset="-122"/>
              </a:rPr>
              <a:t>—</a:t>
            </a:r>
            <a:r>
              <a:rPr sz="3200" b="1" dirty="0">
                <a:solidFill>
                  <a:srgbClr val="B84B5B"/>
                </a:solidFill>
                <a:latin typeface="+mj-ea"/>
                <a:ea typeface="+mj-ea"/>
                <a:cs typeface="微软雅黑" panose="020B0503020204020204" pitchFamily="34" charset="-122"/>
              </a:rPr>
              <a:t>定目标</a:t>
            </a:r>
            <a:r>
              <a:rPr sz="3200" b="1" spc="-40" dirty="0">
                <a:solidFill>
                  <a:srgbClr val="B84B5B"/>
                </a:solidFill>
                <a:latin typeface="+mj-ea"/>
                <a:ea typeface="+mj-ea"/>
                <a:cs typeface="微软雅黑" panose="020B0503020204020204" pitchFamily="34" charset="-122"/>
              </a:rPr>
              <a:t> </a:t>
            </a:r>
            <a:r>
              <a:rPr sz="3200" b="1" dirty="0">
                <a:solidFill>
                  <a:srgbClr val="B84B5B"/>
                </a:solidFill>
                <a:latin typeface="+mj-ea"/>
                <a:ea typeface="+mj-ea"/>
                <a:cs typeface="微软雅黑" panose="020B0503020204020204" pitchFamily="34" charset="-122"/>
              </a:rPr>
              <a:t>谋发展</a:t>
            </a:r>
            <a:endParaRPr sz="3200" dirty="0">
              <a:latin typeface="+mj-ea"/>
              <a:ea typeface="+mj-ea"/>
              <a:cs typeface="微软雅黑" panose="020B0503020204020204" pitchFamily="34" charset="-122"/>
            </a:endParaRPr>
          </a:p>
          <a:p>
            <a:pPr>
              <a:lnSpc>
                <a:spcPct val="100000"/>
              </a:lnSpc>
              <a:spcBef>
                <a:spcPts val="65"/>
              </a:spcBef>
            </a:pPr>
            <a:endParaRPr sz="3150" dirty="0">
              <a:latin typeface="+mj-ea"/>
              <a:ea typeface="+mj-ea"/>
              <a:cs typeface="微软雅黑" panose="020B0503020204020204" pitchFamily="34" charset="-122"/>
            </a:endParaRPr>
          </a:p>
          <a:p>
            <a:pPr marL="1017905" lvl="1" indent="-646430">
              <a:lnSpc>
                <a:spcPct val="100000"/>
              </a:lnSpc>
              <a:buAutoNum type="arabicPeriod"/>
              <a:tabLst>
                <a:tab pos="1017905" algn="l"/>
              </a:tabLst>
            </a:pPr>
            <a:r>
              <a:rPr sz="2800" b="1" spc="-5" dirty="0" err="1" smtClean="0">
                <a:solidFill>
                  <a:srgbClr val="B84B5B"/>
                </a:solidFill>
                <a:latin typeface="+mj-ea"/>
                <a:ea typeface="+mj-ea"/>
                <a:cs typeface="微软雅黑" panose="020B0503020204020204" pitchFamily="34" charset="-122"/>
              </a:rPr>
              <a:t>发展</a:t>
            </a:r>
            <a:r>
              <a:rPr lang="zh-CN" altLang="en-US" sz="2800" b="1" spc="-5" dirty="0">
                <a:solidFill>
                  <a:srgbClr val="B84B5B"/>
                </a:solidFill>
                <a:latin typeface="+mj-ea"/>
                <a:ea typeface="+mj-ea"/>
                <a:cs typeface="微软雅黑" panose="020B0503020204020204" pitchFamily="34" charset="-122"/>
              </a:rPr>
              <a:t>定位</a:t>
            </a:r>
            <a:endParaRPr sz="2800" b="1" spc="-5" dirty="0">
              <a:solidFill>
                <a:srgbClr val="B84B5B"/>
              </a:solidFill>
              <a:latin typeface="+mj-ea"/>
              <a:ea typeface="+mj-ea"/>
              <a:cs typeface="微软雅黑" panose="020B0503020204020204" pitchFamily="34" charset="-122"/>
            </a:endParaRPr>
          </a:p>
          <a:p>
            <a:pPr marL="1017905" lvl="1" indent="-646430">
              <a:lnSpc>
                <a:spcPct val="100000"/>
              </a:lnSpc>
              <a:spcBef>
                <a:spcPts val="1680"/>
              </a:spcBef>
              <a:buAutoNum type="arabicPeriod"/>
              <a:tabLst>
                <a:tab pos="1017905" algn="l"/>
              </a:tabLst>
            </a:pPr>
            <a:r>
              <a:rPr lang="zh-CN" altLang="en-US" sz="2800" b="1" spc="-5" dirty="0" smtClean="0">
                <a:solidFill>
                  <a:srgbClr val="B84B5B"/>
                </a:solidFill>
                <a:latin typeface="+mj-ea"/>
                <a:ea typeface="+mj-ea"/>
                <a:cs typeface="微软雅黑" panose="020B0503020204020204" pitchFamily="34" charset="-122"/>
              </a:rPr>
              <a:t>规划目标</a:t>
            </a:r>
            <a:endParaRPr lang="en-US" altLang="zh-CN" sz="2800" b="1" spc="-5" dirty="0" smtClean="0">
              <a:solidFill>
                <a:srgbClr val="B84B5B"/>
              </a:solidFill>
              <a:latin typeface="+mj-ea"/>
              <a:ea typeface="+mj-ea"/>
              <a:cs typeface="微软雅黑" panose="020B0503020204020204" pitchFamily="34" charset="-122"/>
            </a:endParaRPr>
          </a:p>
          <a:p>
            <a:pPr marL="1017905" lvl="1" indent="-646430">
              <a:lnSpc>
                <a:spcPct val="100000"/>
              </a:lnSpc>
              <a:spcBef>
                <a:spcPts val="1680"/>
              </a:spcBef>
              <a:buAutoNum type="arabicPeriod"/>
              <a:tabLst>
                <a:tab pos="1017905" algn="l"/>
              </a:tabLst>
            </a:pPr>
            <a:r>
              <a:rPr lang="zh-CN" altLang="en-US" sz="2800" b="1" spc="-5" dirty="0" smtClean="0">
                <a:solidFill>
                  <a:srgbClr val="B84B5B"/>
                </a:solidFill>
                <a:latin typeface="+mj-ea"/>
                <a:ea typeface="+mj-ea"/>
                <a:cs typeface="微软雅黑" panose="020B0503020204020204" pitchFamily="34" charset="-122"/>
              </a:rPr>
              <a:t>国土空间开发保护战略</a:t>
            </a:r>
            <a:endParaRPr sz="2800" b="1" spc="-5" dirty="0">
              <a:solidFill>
                <a:srgbClr val="B84B5B"/>
              </a:solidFill>
              <a:latin typeface="+mj-ea"/>
              <a:ea typeface="+mj-ea"/>
              <a:cs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33837"/>
          <a:stretch>
            <a:fillRect/>
          </a:stretch>
        </p:blipFill>
        <p:spPr>
          <a:xfrm>
            <a:off x="635" y="9786026"/>
            <a:ext cx="10690860" cy="5305070"/>
          </a:xfrm>
          <a:prstGeom prst="rect">
            <a:avLst/>
          </a:prstGeom>
        </p:spPr>
      </p:pic>
      <p:sp>
        <p:nvSpPr>
          <p:cNvPr id="3" name="矩形 2"/>
          <p:cNvSpPr/>
          <p:nvPr/>
        </p:nvSpPr>
        <p:spPr>
          <a:xfrm>
            <a:off x="635" y="6867728"/>
            <a:ext cx="10691178" cy="8223368"/>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7" name="矩形 6"/>
          <p:cNvSpPr/>
          <p:nvPr/>
        </p:nvSpPr>
        <p:spPr>
          <a:xfrm>
            <a:off x="1029416" y="4337417"/>
            <a:ext cx="8951163" cy="10248960"/>
          </a:xfrm>
          <a:prstGeom prst="rect">
            <a:avLst/>
          </a:prstGeom>
        </p:spPr>
        <p:txBody>
          <a:bodyPr wrap="square">
            <a:spAutoFit/>
          </a:bodyPr>
          <a:lstStyle/>
          <a:p>
            <a:pPr marL="0" lvl="3" indent="457200">
              <a:lnSpc>
                <a:spcPct val="150000"/>
              </a:lnSpc>
              <a:spcAft>
                <a:spcPts val="0"/>
              </a:spcAft>
              <a:buSzPts val="1400"/>
            </a:pPr>
            <a:r>
              <a:rPr lang="zh-CN" altLang="zh-CN" sz="2400" b="1" kern="100" dirty="0">
                <a:solidFill>
                  <a:srgbClr val="0070C0"/>
                </a:solidFill>
                <a:latin typeface="+mj-ea"/>
                <a:ea typeface="+mj-ea"/>
                <a:cs typeface="宋体" panose="02010600030101010101" pitchFamily="2" charset="-122"/>
              </a:rPr>
              <a:t>省级生态乡镇和绿美乡镇</a:t>
            </a:r>
            <a:endParaRPr lang="en-US" altLang="zh-CN" sz="2400" b="1" kern="100" dirty="0">
              <a:solidFill>
                <a:srgbClr val="0070C0"/>
              </a:solidFill>
              <a:latin typeface="+mj-ea"/>
              <a:ea typeface="+mj-ea"/>
              <a:cs typeface="宋体" panose="02010600030101010101" pitchFamily="2" charset="-122"/>
            </a:endParaRPr>
          </a:p>
          <a:p>
            <a:pPr marL="0" lvl="3" indent="457200">
              <a:lnSpc>
                <a:spcPct val="150000"/>
              </a:lnSpc>
              <a:spcAft>
                <a:spcPts val="0"/>
              </a:spcAft>
              <a:buSzPts val="1400"/>
            </a:pPr>
            <a:r>
              <a:rPr lang="zh-CN" altLang="zh-CN" sz="2000" kern="100" dirty="0">
                <a:solidFill>
                  <a:schemeClr val="tx2">
                    <a:lumMod val="50000"/>
                  </a:schemeClr>
                </a:solidFill>
                <a:latin typeface="+mj-ea"/>
                <a:ea typeface="+mj-ea"/>
                <a:cs typeface="Times New Roman" panose="02020603050405020304" pitchFamily="18" charset="0"/>
              </a:rPr>
              <a:t>强化“三区三线”的管控作用，建设好白竹山省级森林公园石碑山片区，推进绿汁江流域水环境综合整治，努力将大麦地镇建设成为省级生态乡镇和绿美乡镇</a:t>
            </a:r>
            <a:r>
              <a:rPr lang="zh-CN" altLang="zh-CN" sz="2400" kern="100" dirty="0" smtClean="0">
                <a:solidFill>
                  <a:schemeClr val="tx2">
                    <a:lumMod val="50000"/>
                  </a:schemeClr>
                </a:solidFill>
                <a:latin typeface="+mj-ea"/>
                <a:ea typeface="+mj-ea"/>
                <a:cs typeface="Times New Roman" panose="02020603050405020304" pitchFamily="18" charset="0"/>
              </a:rPr>
              <a:t>。</a:t>
            </a:r>
            <a:endParaRPr lang="en-US" altLang="zh-CN" sz="2400" kern="100" dirty="0" smtClean="0">
              <a:solidFill>
                <a:schemeClr val="tx2">
                  <a:lumMod val="50000"/>
                </a:schemeClr>
              </a:solidFill>
              <a:latin typeface="+mj-ea"/>
              <a:ea typeface="+mj-ea"/>
              <a:cs typeface="Times New Roman" panose="02020603050405020304" pitchFamily="18" charset="0"/>
            </a:endParaRPr>
          </a:p>
          <a:p>
            <a:pPr marL="0" lvl="3" indent="457200">
              <a:lnSpc>
                <a:spcPct val="150000"/>
              </a:lnSpc>
              <a:spcAft>
                <a:spcPts val="0"/>
              </a:spcAft>
              <a:buSzPts val="1400"/>
            </a:pPr>
            <a:endParaRPr lang="en-US" altLang="zh-CN" sz="2400" kern="100" dirty="0">
              <a:solidFill>
                <a:schemeClr val="tx2">
                  <a:lumMod val="50000"/>
                </a:schemeClr>
              </a:solidFill>
              <a:latin typeface="+mj-ea"/>
              <a:ea typeface="+mj-ea"/>
              <a:cs typeface="Times New Roman" panose="02020603050405020304" pitchFamily="18" charset="0"/>
            </a:endParaRPr>
          </a:p>
          <a:p>
            <a:pPr marL="0" lvl="3" indent="457200">
              <a:lnSpc>
                <a:spcPct val="150000"/>
              </a:lnSpc>
              <a:spcAft>
                <a:spcPts val="0"/>
              </a:spcAft>
              <a:buSzPts val="1400"/>
            </a:pPr>
            <a:r>
              <a:rPr lang="zh-CN" altLang="zh-CN" sz="2400" b="1" kern="100" dirty="0">
                <a:solidFill>
                  <a:srgbClr val="0070C0"/>
                </a:solidFill>
                <a:latin typeface="+mj-ea"/>
                <a:ea typeface="+mj-ea"/>
                <a:cs typeface="宋体" panose="02010600030101010101" pitchFamily="2" charset="-122"/>
              </a:rPr>
              <a:t>乡村振兴和现代农业示范区</a:t>
            </a:r>
            <a:endParaRPr lang="zh-CN" altLang="zh-CN" sz="2400" b="1" kern="100" dirty="0">
              <a:solidFill>
                <a:srgbClr val="0070C0"/>
              </a:solidFill>
              <a:latin typeface="+mj-ea"/>
              <a:ea typeface="+mj-ea"/>
              <a:cs typeface="宋体" panose="02010600030101010101" pitchFamily="2" charset="-122"/>
            </a:endParaRPr>
          </a:p>
          <a:p>
            <a:pPr indent="457200">
              <a:lnSpc>
                <a:spcPct val="150000"/>
              </a:lnSpc>
              <a:spcAft>
                <a:spcPts val="0"/>
              </a:spcAft>
            </a:pPr>
            <a:r>
              <a:rPr lang="zh-CN" altLang="zh-CN" sz="2000" kern="100" dirty="0">
                <a:solidFill>
                  <a:schemeClr val="tx2">
                    <a:lumMod val="50000"/>
                  </a:schemeClr>
                </a:solidFill>
                <a:latin typeface="+mj-ea"/>
                <a:ea typeface="+mj-ea"/>
                <a:cs typeface="Times New Roman" panose="02020603050405020304" pitchFamily="18" charset="0"/>
              </a:rPr>
              <a:t>大麦地镇地广人稀，人口密度为</a:t>
            </a:r>
            <a:r>
              <a:rPr lang="zh-CN" altLang="zh-CN" sz="2000" kern="100" dirty="0" smtClean="0">
                <a:solidFill>
                  <a:schemeClr val="tx2">
                    <a:lumMod val="50000"/>
                  </a:schemeClr>
                </a:solidFill>
                <a:latin typeface="+mj-ea"/>
                <a:ea typeface="+mj-ea"/>
                <a:cs typeface="Times New Roman" panose="02020603050405020304" pitchFamily="18" charset="0"/>
              </a:rPr>
              <a:t>每</a:t>
            </a:r>
            <a:r>
              <a:rPr lang="zh-CN" altLang="en-US" sz="2000" kern="100" dirty="0" smtClean="0">
                <a:solidFill>
                  <a:schemeClr val="tx2">
                    <a:lumMod val="50000"/>
                  </a:schemeClr>
                </a:solidFill>
                <a:latin typeface="+mj-ea"/>
                <a:ea typeface="+mj-ea"/>
                <a:cs typeface="Times New Roman" panose="02020603050405020304" pitchFamily="18" charset="0"/>
              </a:rPr>
              <a:t>平方千米</a:t>
            </a:r>
            <a:r>
              <a:rPr lang="en-US" altLang="zh-CN" sz="2000" kern="100" dirty="0" smtClean="0">
                <a:solidFill>
                  <a:schemeClr val="tx2">
                    <a:lumMod val="50000"/>
                  </a:schemeClr>
                </a:solidFill>
                <a:latin typeface="+mj-ea"/>
                <a:ea typeface="+mj-ea"/>
                <a:cs typeface="Times New Roman" panose="02020603050405020304" pitchFamily="18" charset="0"/>
              </a:rPr>
              <a:t>18</a:t>
            </a:r>
            <a:r>
              <a:rPr lang="zh-CN" altLang="zh-CN" sz="2000" kern="100" dirty="0">
                <a:solidFill>
                  <a:schemeClr val="tx2">
                    <a:lumMod val="50000"/>
                  </a:schemeClr>
                </a:solidFill>
                <a:latin typeface="+mj-ea"/>
                <a:ea typeface="+mj-ea"/>
                <a:cs typeface="Times New Roman" panose="02020603050405020304" pitchFamily="18" charset="0"/>
              </a:rPr>
              <a:t>人，全镇现有耕地面积</a:t>
            </a:r>
            <a:r>
              <a:rPr lang="en-US" altLang="zh-CN" sz="2000" kern="100" dirty="0">
                <a:solidFill>
                  <a:schemeClr val="tx2">
                    <a:lumMod val="50000"/>
                  </a:schemeClr>
                </a:solidFill>
                <a:latin typeface="+mj-ea"/>
                <a:ea typeface="+mj-ea"/>
                <a:cs typeface="Times New Roman" panose="02020603050405020304" pitchFamily="18" charset="0"/>
              </a:rPr>
              <a:t>3.4</a:t>
            </a:r>
            <a:r>
              <a:rPr lang="zh-CN" altLang="zh-CN" sz="2000" kern="100" dirty="0">
                <a:solidFill>
                  <a:schemeClr val="tx2">
                    <a:lumMod val="50000"/>
                  </a:schemeClr>
                </a:solidFill>
                <a:latin typeface="+mj-ea"/>
                <a:ea typeface="+mj-ea"/>
                <a:cs typeface="Times New Roman" panose="02020603050405020304" pitchFamily="18" charset="0"/>
              </a:rPr>
              <a:t>万亩，人均耕地</a:t>
            </a:r>
            <a:r>
              <a:rPr lang="en-US" altLang="zh-CN" sz="2000" kern="100" dirty="0">
                <a:solidFill>
                  <a:schemeClr val="tx2">
                    <a:lumMod val="50000"/>
                  </a:schemeClr>
                </a:solidFill>
                <a:latin typeface="+mj-ea"/>
                <a:ea typeface="+mj-ea"/>
                <a:cs typeface="Times New Roman" panose="02020603050405020304" pitchFamily="18" charset="0"/>
              </a:rPr>
              <a:t>2.5</a:t>
            </a:r>
            <a:r>
              <a:rPr lang="zh-CN" altLang="zh-CN" sz="2000" kern="100" dirty="0">
                <a:solidFill>
                  <a:schemeClr val="tx2">
                    <a:lumMod val="50000"/>
                  </a:schemeClr>
                </a:solidFill>
                <a:latin typeface="+mj-ea"/>
                <a:ea typeface="+mj-ea"/>
                <a:cs typeface="Times New Roman" panose="02020603050405020304" pitchFamily="18" charset="0"/>
              </a:rPr>
              <a:t>亩。持续做大做强以传统粮烟、山地养殖、热带果蔬、观光农业、乡村旅游和冬季康养为特色的农业服务型小镇，通过强龙头、补链条、聚集群、创品牌、拓市场，全力推进乡村振兴示范区建设，加快推动现代农业高质高效发展。</a:t>
            </a:r>
            <a:r>
              <a:rPr lang="zh-CN" altLang="zh-CN" sz="2000" b="1" kern="100" dirty="0">
                <a:solidFill>
                  <a:schemeClr val="tx2">
                    <a:lumMod val="50000"/>
                  </a:schemeClr>
                </a:solidFill>
                <a:latin typeface="+mj-ea"/>
                <a:ea typeface="+mj-ea"/>
                <a:cs typeface="Times New Roman" panose="02020603050405020304" pitchFamily="18" charset="0"/>
              </a:rPr>
              <a:t>重点要发展万亩西红柿、万亩热区水果、千亩</a:t>
            </a:r>
            <a:r>
              <a:rPr lang="en-US" altLang="zh-CN" sz="2000" b="1" kern="100" dirty="0">
                <a:solidFill>
                  <a:schemeClr val="tx2">
                    <a:lumMod val="50000"/>
                  </a:schemeClr>
                </a:solidFill>
                <a:latin typeface="+mj-ea"/>
                <a:ea typeface="+mj-ea"/>
                <a:cs typeface="Times New Roman" panose="02020603050405020304" pitchFamily="18" charset="0"/>
              </a:rPr>
              <a:t>“</a:t>
            </a:r>
            <a:r>
              <a:rPr lang="zh-CN" altLang="zh-CN" sz="2000" b="1" kern="100" dirty="0">
                <a:solidFill>
                  <a:schemeClr val="tx2">
                    <a:lumMod val="50000"/>
                  </a:schemeClr>
                </a:solidFill>
                <a:latin typeface="+mj-ea"/>
                <a:ea typeface="+mj-ea"/>
                <a:cs typeface="Times New Roman" panose="02020603050405020304" pitchFamily="18" charset="0"/>
              </a:rPr>
              <a:t>阳光玫瑰</a:t>
            </a:r>
            <a:r>
              <a:rPr lang="en-US" altLang="zh-CN" sz="2000" b="1" kern="100" dirty="0">
                <a:solidFill>
                  <a:schemeClr val="tx2">
                    <a:lumMod val="50000"/>
                  </a:schemeClr>
                </a:solidFill>
                <a:latin typeface="+mj-ea"/>
                <a:ea typeface="+mj-ea"/>
                <a:cs typeface="Times New Roman" panose="02020603050405020304" pitchFamily="18" charset="0"/>
              </a:rPr>
              <a:t>”</a:t>
            </a:r>
            <a:r>
              <a:rPr lang="zh-CN" altLang="zh-CN" sz="2000" b="1" kern="100" dirty="0">
                <a:solidFill>
                  <a:schemeClr val="tx2">
                    <a:lumMod val="50000"/>
                  </a:schemeClr>
                </a:solidFill>
                <a:latin typeface="+mj-ea"/>
                <a:ea typeface="+mj-ea"/>
                <a:cs typeface="Times New Roman" panose="02020603050405020304" pitchFamily="18" charset="0"/>
              </a:rPr>
              <a:t>现代特色农业，大麦地人均</a:t>
            </a:r>
            <a:r>
              <a:rPr lang="en-US" altLang="zh-CN" sz="2000" b="1" kern="100" dirty="0">
                <a:solidFill>
                  <a:schemeClr val="tx2">
                    <a:lumMod val="50000"/>
                  </a:schemeClr>
                </a:solidFill>
                <a:latin typeface="+mj-ea"/>
                <a:ea typeface="+mj-ea"/>
                <a:cs typeface="Times New Roman" panose="02020603050405020304" pitchFamily="18" charset="0"/>
              </a:rPr>
              <a:t>2</a:t>
            </a:r>
            <a:r>
              <a:rPr lang="zh-CN" altLang="zh-CN" sz="2000" b="1" kern="100" dirty="0">
                <a:solidFill>
                  <a:schemeClr val="tx2">
                    <a:lumMod val="50000"/>
                  </a:schemeClr>
                </a:solidFill>
                <a:latin typeface="+mj-ea"/>
                <a:ea typeface="+mj-ea"/>
                <a:cs typeface="Times New Roman" panose="02020603050405020304" pitchFamily="18" charset="0"/>
              </a:rPr>
              <a:t>亩果蔬示范镇，绿汁江阳光玫瑰特色精品园、绿汁江西红柿特色精品园、大麦地滇中黄牛特色精品园建设，大力开发</a:t>
            </a:r>
            <a:r>
              <a:rPr lang="en-US" altLang="zh-CN" sz="2000" b="1" kern="100" dirty="0">
                <a:solidFill>
                  <a:schemeClr val="tx2">
                    <a:lumMod val="50000"/>
                  </a:schemeClr>
                </a:solidFill>
                <a:latin typeface="+mj-ea"/>
                <a:ea typeface="+mj-ea"/>
                <a:cs typeface="Times New Roman" panose="02020603050405020304" pitchFamily="18" charset="0"/>
              </a:rPr>
              <a:t>“</a:t>
            </a:r>
            <a:r>
              <a:rPr lang="zh-CN" altLang="zh-CN" sz="2000" b="1" kern="100" dirty="0">
                <a:solidFill>
                  <a:schemeClr val="tx2">
                    <a:lumMod val="50000"/>
                  </a:schemeClr>
                </a:solidFill>
                <a:latin typeface="+mj-ea"/>
                <a:ea typeface="+mj-ea"/>
                <a:cs typeface="Times New Roman" panose="02020603050405020304" pitchFamily="18" charset="0"/>
              </a:rPr>
              <a:t>热坝</a:t>
            </a:r>
            <a:r>
              <a:rPr lang="en-US" altLang="zh-CN" sz="2000" b="1" kern="100" dirty="0">
                <a:solidFill>
                  <a:schemeClr val="tx2">
                    <a:lumMod val="50000"/>
                  </a:schemeClr>
                </a:solidFill>
                <a:latin typeface="+mj-ea"/>
                <a:ea typeface="+mj-ea"/>
                <a:cs typeface="Times New Roman" panose="02020603050405020304" pitchFamily="18" charset="0"/>
              </a:rPr>
              <a:t>+”</a:t>
            </a:r>
            <a:r>
              <a:rPr lang="zh-CN" altLang="zh-CN" sz="2000" b="1" kern="100" dirty="0">
                <a:solidFill>
                  <a:schemeClr val="tx2">
                    <a:lumMod val="50000"/>
                  </a:schemeClr>
                </a:solidFill>
                <a:latin typeface="+mj-ea"/>
                <a:ea typeface="+mj-ea"/>
                <a:cs typeface="Times New Roman" panose="02020603050405020304" pitchFamily="18" charset="0"/>
              </a:rPr>
              <a:t>暖冬度假、</a:t>
            </a:r>
            <a:r>
              <a:rPr lang="en-US" altLang="zh-CN" sz="2000" b="1" kern="100" dirty="0">
                <a:solidFill>
                  <a:schemeClr val="tx2">
                    <a:lumMod val="50000"/>
                  </a:schemeClr>
                </a:solidFill>
                <a:latin typeface="+mj-ea"/>
                <a:ea typeface="+mj-ea"/>
                <a:cs typeface="Times New Roman" panose="02020603050405020304" pitchFamily="18" charset="0"/>
              </a:rPr>
              <a:t>“</a:t>
            </a:r>
            <a:r>
              <a:rPr lang="zh-CN" altLang="zh-CN" sz="2000" b="1" kern="100" dirty="0">
                <a:solidFill>
                  <a:schemeClr val="tx2">
                    <a:lumMod val="50000"/>
                  </a:schemeClr>
                </a:solidFill>
                <a:latin typeface="+mj-ea"/>
                <a:ea typeface="+mj-ea"/>
                <a:cs typeface="Times New Roman" panose="02020603050405020304" pitchFamily="18" charset="0"/>
              </a:rPr>
              <a:t>农业</a:t>
            </a:r>
            <a:r>
              <a:rPr lang="en-US" altLang="zh-CN" sz="2000" b="1" kern="100" dirty="0">
                <a:solidFill>
                  <a:schemeClr val="tx2">
                    <a:lumMod val="50000"/>
                  </a:schemeClr>
                </a:solidFill>
                <a:latin typeface="+mj-ea"/>
                <a:ea typeface="+mj-ea"/>
                <a:cs typeface="Times New Roman" panose="02020603050405020304" pitchFamily="18" charset="0"/>
              </a:rPr>
              <a:t>+”</a:t>
            </a:r>
            <a:r>
              <a:rPr lang="zh-CN" altLang="zh-CN" sz="2000" b="1" kern="100" dirty="0">
                <a:solidFill>
                  <a:schemeClr val="tx2">
                    <a:lumMod val="50000"/>
                  </a:schemeClr>
                </a:solidFill>
                <a:latin typeface="+mj-ea"/>
                <a:ea typeface="+mj-ea"/>
                <a:cs typeface="Times New Roman" panose="02020603050405020304" pitchFamily="18" charset="0"/>
              </a:rPr>
              <a:t>田园观光等业态，推动绿汁江一二三产融合发展</a:t>
            </a:r>
            <a:r>
              <a:rPr lang="zh-CN" altLang="zh-CN" sz="2000" b="1" kern="100" dirty="0" smtClean="0">
                <a:solidFill>
                  <a:schemeClr val="tx2">
                    <a:lumMod val="50000"/>
                  </a:schemeClr>
                </a:solidFill>
                <a:latin typeface="+mj-ea"/>
                <a:ea typeface="+mj-ea"/>
                <a:cs typeface="Times New Roman" panose="02020603050405020304" pitchFamily="18" charset="0"/>
              </a:rPr>
              <a:t>。</a:t>
            </a:r>
            <a:endParaRPr lang="en-US" altLang="zh-CN" sz="2000" b="1" kern="100" dirty="0" smtClean="0">
              <a:solidFill>
                <a:schemeClr val="tx2">
                  <a:lumMod val="50000"/>
                </a:schemeClr>
              </a:solidFill>
              <a:latin typeface="+mj-ea"/>
              <a:ea typeface="+mj-ea"/>
              <a:cs typeface="Times New Roman" panose="02020603050405020304" pitchFamily="18" charset="0"/>
            </a:endParaRPr>
          </a:p>
          <a:p>
            <a:pPr indent="457200">
              <a:lnSpc>
                <a:spcPct val="150000"/>
              </a:lnSpc>
              <a:spcAft>
                <a:spcPts val="0"/>
              </a:spcAft>
            </a:pPr>
            <a:endParaRPr lang="en-US" altLang="zh-CN" sz="2000" kern="100" dirty="0" smtClean="0">
              <a:solidFill>
                <a:srgbClr val="C00000"/>
              </a:solidFill>
              <a:latin typeface="+mj-ea"/>
              <a:ea typeface="+mj-ea"/>
              <a:cs typeface="Times New Roman" panose="02020603050405020304" pitchFamily="18" charset="0"/>
            </a:endParaRPr>
          </a:p>
          <a:p>
            <a:pPr marL="0" lvl="3" indent="457200">
              <a:lnSpc>
                <a:spcPct val="150000"/>
              </a:lnSpc>
              <a:spcAft>
                <a:spcPts val="0"/>
              </a:spcAft>
              <a:buSzPts val="1400"/>
            </a:pPr>
            <a:r>
              <a:rPr lang="zh-CN" altLang="zh-CN" sz="2400" b="1" kern="100" dirty="0" smtClean="0">
                <a:solidFill>
                  <a:srgbClr val="0070C0"/>
                </a:solidFill>
                <a:latin typeface="+mj-ea"/>
                <a:ea typeface="+mj-ea"/>
                <a:cs typeface="宋体" panose="02010600030101010101" pitchFamily="2" charset="-122"/>
              </a:rPr>
              <a:t>暖冬</a:t>
            </a:r>
            <a:r>
              <a:rPr lang="zh-CN" altLang="en-US" sz="2400" b="1" kern="100" dirty="0" smtClean="0">
                <a:solidFill>
                  <a:srgbClr val="0070C0"/>
                </a:solidFill>
                <a:latin typeface="+mj-ea"/>
                <a:ea typeface="+mj-ea"/>
                <a:cs typeface="宋体" panose="02010600030101010101" pitchFamily="2" charset="-122"/>
              </a:rPr>
              <a:t>度假</a:t>
            </a:r>
            <a:r>
              <a:rPr lang="zh-CN" altLang="zh-CN" sz="2400" b="1" kern="100" dirty="0" smtClean="0">
                <a:solidFill>
                  <a:srgbClr val="0070C0"/>
                </a:solidFill>
                <a:latin typeface="+mj-ea"/>
                <a:ea typeface="+mj-ea"/>
                <a:cs typeface="宋体" panose="02010600030101010101" pitchFamily="2" charset="-122"/>
              </a:rPr>
              <a:t>小</a:t>
            </a:r>
            <a:r>
              <a:rPr lang="zh-CN" altLang="zh-CN" sz="2400" b="1" kern="100" dirty="0">
                <a:solidFill>
                  <a:srgbClr val="0070C0"/>
                </a:solidFill>
                <a:latin typeface="+mj-ea"/>
                <a:ea typeface="+mj-ea"/>
                <a:cs typeface="宋体" panose="02010600030101010101" pitchFamily="2" charset="-122"/>
              </a:rPr>
              <a:t>镇</a:t>
            </a:r>
            <a:endParaRPr lang="zh-CN" altLang="zh-CN" sz="2400" b="1" kern="100" dirty="0">
              <a:solidFill>
                <a:srgbClr val="0070C0"/>
              </a:solidFill>
              <a:latin typeface="+mj-ea"/>
              <a:ea typeface="+mj-ea"/>
              <a:cs typeface="宋体" panose="02010600030101010101" pitchFamily="2" charset="-122"/>
            </a:endParaRPr>
          </a:p>
          <a:p>
            <a:pPr indent="457200">
              <a:lnSpc>
                <a:spcPct val="150000"/>
              </a:lnSpc>
              <a:spcAft>
                <a:spcPts val="0"/>
              </a:spcAft>
            </a:pPr>
            <a:r>
              <a:rPr lang="zh-CN" altLang="zh-CN" sz="2000" kern="100" dirty="0">
                <a:solidFill>
                  <a:schemeClr val="tx2">
                    <a:lumMod val="50000"/>
                  </a:schemeClr>
                </a:solidFill>
                <a:latin typeface="+mj-ea"/>
                <a:ea typeface="+mj-ea"/>
                <a:cs typeface="Times New Roman" panose="02020603050405020304" pitchFamily="18" charset="0"/>
              </a:rPr>
              <a:t>围绕“生态立县·绿色崛起”的战略目标，积极探索大麦地热坝生态旅游发展模式，深度挖掘绿汁江流域旅游资源，凭借《查姆》文化、小豹子笙、陀螺等本地文化资源，结合流行趋势和年轻文化寻找人气引流项目，打响夏日狂欢、乡村休闲、暖冬之旅、自驾自游、采摘体验等具有本地特色的旅游文化名片，打造网红地、制造</a:t>
            </a:r>
            <a:r>
              <a:rPr lang="en-US" altLang="zh-CN" sz="2000" kern="100" dirty="0">
                <a:solidFill>
                  <a:schemeClr val="tx2">
                    <a:lumMod val="50000"/>
                  </a:schemeClr>
                </a:solidFill>
                <a:latin typeface="+mj-ea"/>
                <a:ea typeface="+mj-ea"/>
                <a:cs typeface="Times New Roman" panose="02020603050405020304" pitchFamily="18" charset="0"/>
              </a:rPr>
              <a:t>IP</a:t>
            </a:r>
            <a:r>
              <a:rPr lang="zh-CN" altLang="zh-CN" sz="2000" kern="100" dirty="0">
                <a:solidFill>
                  <a:schemeClr val="tx2">
                    <a:lumMod val="50000"/>
                  </a:schemeClr>
                </a:solidFill>
                <a:latin typeface="+mj-ea"/>
                <a:ea typeface="+mj-ea"/>
                <a:cs typeface="Times New Roman" panose="02020603050405020304" pitchFamily="18" charset="0"/>
              </a:rPr>
              <a:t>效应，激发旅游引爆点。</a:t>
            </a:r>
            <a:endParaRPr lang="zh-CN" altLang="zh-CN" sz="2000" kern="100" dirty="0">
              <a:solidFill>
                <a:schemeClr val="tx2">
                  <a:lumMod val="50000"/>
                </a:schemeClr>
              </a:solidFill>
              <a:effectLst/>
              <a:latin typeface="+mj-ea"/>
              <a:ea typeface="+mj-ea"/>
              <a:cs typeface="Times New Roman" panose="02020603050405020304" pitchFamily="18" charset="0"/>
            </a:endParaRPr>
          </a:p>
        </p:txBody>
      </p:sp>
      <p:grpSp>
        <p:nvGrpSpPr>
          <p:cNvPr id="10" name="组合 9"/>
          <p:cNvGrpSpPr/>
          <p:nvPr/>
        </p:nvGrpSpPr>
        <p:grpSpPr>
          <a:xfrm>
            <a:off x="635" y="144780"/>
            <a:ext cx="10690860" cy="695960"/>
            <a:chOff x="1" y="693"/>
            <a:chExt cx="16836" cy="1096"/>
          </a:xfrm>
        </p:grpSpPr>
        <p:sp>
          <p:nvSpPr>
            <p:cNvPr id="11" name="矩形 10"/>
            <p:cNvSpPr/>
            <p:nvPr>
              <p:custDataLst>
                <p:tags r:id="rId2"/>
              </p:custDataLst>
            </p:nvPr>
          </p:nvSpPr>
          <p:spPr>
            <a:xfrm>
              <a:off x="1498" y="693"/>
              <a:ext cx="8123" cy="1016"/>
            </a:xfrm>
            <a:prstGeom prst="rect">
              <a:avLst/>
            </a:prstGeom>
          </p:spPr>
          <p:txBody>
            <a:bodyPr wrap="square">
              <a:spAutoFit/>
            </a:bodyPr>
            <a:lstStyle/>
            <a:p>
              <a:r>
                <a:rPr lang="en-US" altLang="zh-CN" sz="3600" b="1" dirty="0">
                  <a:solidFill>
                    <a:srgbClr val="DF6615"/>
                  </a:solidFill>
                  <a:latin typeface="微软雅黑" panose="020B0503020204020204" pitchFamily="34" charset="-122"/>
                  <a:ea typeface="微软雅黑" panose="020B0503020204020204" pitchFamily="34" charset="-122"/>
                </a:rPr>
                <a:t>2.1 </a:t>
              </a:r>
              <a:r>
                <a:rPr lang="zh-CN" sz="3600" b="1" dirty="0">
                  <a:solidFill>
                    <a:srgbClr val="DF6615"/>
                  </a:solidFill>
                  <a:latin typeface="微软雅黑" panose="020B0503020204020204" pitchFamily="34" charset="-122"/>
                  <a:ea typeface="微软雅黑" panose="020B0503020204020204" pitchFamily="34" charset="-122"/>
                </a:rPr>
                <a:t>发展定位</a:t>
              </a:r>
              <a:endParaRPr lang="zh-CN" sz="3600" b="1" dirty="0">
                <a:solidFill>
                  <a:srgbClr val="DF6615"/>
                </a:solidFill>
                <a:latin typeface="微软雅黑" panose="020B0503020204020204" pitchFamily="34" charset="-122"/>
                <a:ea typeface="微软雅黑" panose="020B0503020204020204" pitchFamily="34" charset="-122"/>
              </a:endParaRPr>
            </a:p>
          </p:txBody>
        </p:sp>
        <p:cxnSp>
          <p:nvCxnSpPr>
            <p:cNvPr id="13" name="直接连接符 12"/>
            <p:cNvCxnSpPr/>
            <p:nvPr>
              <p:custDataLst>
                <p:tags r:id="rId3"/>
              </p:custDataLst>
            </p:nvPr>
          </p:nvCxnSpPr>
          <p:spPr>
            <a:xfrm>
              <a:off x="1" y="1789"/>
              <a:ext cx="16836" cy="0"/>
            </a:xfrm>
            <a:prstGeom prst="line">
              <a:avLst/>
            </a:prstGeom>
            <a:ln w="50800">
              <a:solidFill>
                <a:srgbClr val="DF6615"/>
              </a:solidFill>
            </a:ln>
          </p:spPr>
          <p:style>
            <a:lnRef idx="1">
              <a:schemeClr val="accent1"/>
            </a:lnRef>
            <a:fillRef idx="0">
              <a:schemeClr val="accent1"/>
            </a:fillRef>
            <a:effectRef idx="0">
              <a:schemeClr val="accent1"/>
            </a:effectRef>
            <a:fontRef idx="minor">
              <a:schemeClr val="tx1"/>
            </a:fontRef>
          </p:style>
        </p:cxnSp>
        <p:sp>
          <p:nvSpPr>
            <p:cNvPr id="14" name="燕尾形 13"/>
            <p:cNvSpPr/>
            <p:nvPr>
              <p:custDataLst>
                <p:tags r:id="rId4"/>
              </p:custDataLst>
            </p:nvPr>
          </p:nvSpPr>
          <p:spPr>
            <a:xfrm>
              <a:off x="850" y="818"/>
              <a:ext cx="488" cy="765"/>
            </a:xfrm>
            <a:prstGeom prst="chevron">
              <a:avLst/>
            </a:prstGeom>
            <a:solidFill>
              <a:srgbClr val="DF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燕尾形 22"/>
            <p:cNvSpPr/>
            <p:nvPr>
              <p:custDataLst>
                <p:tags r:id="rId5"/>
              </p:custDataLst>
            </p:nvPr>
          </p:nvSpPr>
          <p:spPr>
            <a:xfrm>
              <a:off x="390" y="818"/>
              <a:ext cx="488" cy="765"/>
            </a:xfrm>
            <a:prstGeom prst="chevron">
              <a:avLst/>
            </a:prstGeom>
            <a:solidFill>
              <a:srgbClr val="DF6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圆角矩形 15"/>
          <p:cNvSpPr/>
          <p:nvPr/>
        </p:nvSpPr>
        <p:spPr>
          <a:xfrm>
            <a:off x="539750" y="1128408"/>
            <a:ext cx="9440830" cy="2704290"/>
          </a:xfrm>
          <a:prstGeom prst="round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49530" lvl="0" algn="ctr">
              <a:lnSpc>
                <a:spcPct val="150000"/>
              </a:lnSpc>
              <a:buClr>
                <a:srgbClr val="C00000"/>
              </a:buClr>
              <a:buSzPct val="120000"/>
            </a:pPr>
            <a:r>
              <a:rPr lang="zh-CN" altLang="en-US" sz="3600" b="1" dirty="0" smtClean="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rPr>
              <a:t>省级</a:t>
            </a:r>
            <a:r>
              <a:rPr lang="zh-CN" altLang="en-US" sz="3600" b="1" dirty="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rPr>
              <a:t>生态乡镇和绿美</a:t>
            </a:r>
            <a:r>
              <a:rPr lang="zh-CN" altLang="en-US" sz="3600" b="1" dirty="0" smtClean="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rPr>
              <a:t>乡镇</a:t>
            </a:r>
            <a:endParaRPr lang="en-US" altLang="zh-CN" sz="3600" b="1" dirty="0" smtClean="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endParaRPr>
          </a:p>
          <a:p>
            <a:pPr marL="49530" lvl="0" algn="ctr">
              <a:lnSpc>
                <a:spcPct val="150000"/>
              </a:lnSpc>
              <a:buClr>
                <a:srgbClr val="C00000"/>
              </a:buClr>
              <a:buSzPct val="120000"/>
            </a:pPr>
            <a:r>
              <a:rPr lang="zh-CN" altLang="en-US" sz="3600" b="1" dirty="0" smtClean="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rPr>
              <a:t>乡村</a:t>
            </a:r>
            <a:r>
              <a:rPr lang="zh-CN" altLang="en-US" sz="3600" b="1" dirty="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rPr>
              <a:t>振兴和现代农业</a:t>
            </a:r>
            <a:r>
              <a:rPr lang="zh-CN" altLang="en-US" sz="3600" b="1" dirty="0" smtClean="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rPr>
              <a:t>示范区</a:t>
            </a:r>
            <a:endParaRPr lang="en-US" altLang="zh-CN" sz="3600" b="1" dirty="0" smtClean="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endParaRPr>
          </a:p>
          <a:p>
            <a:pPr marL="49530" lvl="0" algn="ctr">
              <a:lnSpc>
                <a:spcPct val="150000"/>
              </a:lnSpc>
              <a:buClr>
                <a:srgbClr val="C00000"/>
              </a:buClr>
              <a:buSzPct val="120000"/>
            </a:pPr>
            <a:r>
              <a:rPr lang="zh-CN" altLang="en-US" sz="3600" b="1" dirty="0" smtClean="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rPr>
              <a:t>暖冬度假小镇</a:t>
            </a:r>
            <a:endParaRPr lang="zh-CN" altLang="en-US" sz="3600" b="1" dirty="0">
              <a:ln w="11430"/>
              <a:solidFill>
                <a:srgbClr val="FF0000"/>
              </a:solidFill>
              <a:effectLst>
                <a:glow rad="63500">
                  <a:schemeClr val="bg1">
                    <a:alpha val="40000"/>
                  </a:schemeClr>
                </a:glow>
              </a:effectLst>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TEXTBOXSTYLE_GUID" val="{e2eeee50-1f22-4e36-a12c-b6586f7505fe}"/>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068_4*l_h_i*1_4_3"/>
  <p:tag name="KSO_WM_TEMPLATE_CATEGORY" val="diagram"/>
  <p:tag name="KSO_WM_TEMPLATE_INDEX" val="20228068"/>
  <p:tag name="KSO_WM_UNIT_LAYERLEVEL" val="1_1_1"/>
  <p:tag name="KSO_WM_TAG_VERSION" val="1.0"/>
  <p:tag name="KSO_WM_BEAUTIFY_FLAG" val="#wm#"/>
  <p:tag name="KSO_WM_UNIT_LINE_FORE_SCHEMECOLOR_INDEX" val="8"/>
  <p:tag name="KSO_WM_UNIT_LINE_FILL_TYPE" val="2"/>
  <p:tag name="KSO_WM_UNIT_TEXT_FILL_FORE_SCHEMECOLOR_INDEX" val="2"/>
  <p:tag name="KSO_WM_UNIT_TEXT_FILL_TYPE" val="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068_4*l_h_i*1_3_1"/>
  <p:tag name="KSO_WM_TEMPLATE_CATEGORY" val="diagram"/>
  <p:tag name="KSO_WM_TEMPLATE_INDEX" val="2022806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068_4*l_h_i*1_3_3"/>
  <p:tag name="KSO_WM_TEMPLATE_CATEGORY" val="diagram"/>
  <p:tag name="KSO_WM_TEMPLATE_INDEX" val="20228068"/>
  <p:tag name="KSO_WM_UNIT_LAYERLEVEL" val="1_1_1"/>
  <p:tag name="KSO_WM_TAG_VERSION" val="1.0"/>
  <p:tag name="KSO_WM_BEAUTIFY_FLAG" val="#wm#"/>
  <p:tag name="KSO_WM_UNIT_LINE_FORE_SCHEMECOLOR_INDEX" val="7"/>
  <p:tag name="KSO_WM_UNIT_LINE_FILL_TYPE" val="2"/>
  <p:tag name="KSO_WM_UNIT_TEXT_FILL_FORE_SCHEMECOLOR_INDEX" val="2"/>
  <p:tag name="KSO_WM_UNIT_TEXT_FILL_TYPE" val="1"/>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68_4*l_h_i*1_1_1"/>
  <p:tag name="KSO_WM_TEMPLATE_CATEGORY" val="diagram"/>
  <p:tag name="KSO_WM_TEMPLATE_INDEX" val="2022806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068_4*l_h_i*1_1_3"/>
  <p:tag name="KSO_WM_TEMPLATE_CATEGORY" val="diagram"/>
  <p:tag name="KSO_WM_TEMPLATE_INDEX" val="20228068"/>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35*i*3"/>
  <p:tag name="KSO_WM_TEMPLATE_CATEGORY" val="mixed"/>
  <p:tag name="KSO_WM_TEMPLATE_INDEX" val="20201941"/>
  <p:tag name="KSO_WM_UNIT_LAYERLEVEL" val="1"/>
  <p:tag name="KSO_WM_TAG_VERSION" val="1.0"/>
  <p:tag name="KSO_WM_BEAUTIFY_FLAG" val=""/>
  <p:tag name="KSO_WM_UNIT_TEXTBOXSTYLE_GUID" val="{bbce06a1-5aa1-40ff-b737-044caa3627d3}"/>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14.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35*i*3"/>
  <p:tag name="KSO_WM_TEMPLATE_CATEGORY" val="mixed"/>
  <p:tag name="KSO_WM_TEMPLATE_INDEX" val="20201941"/>
  <p:tag name="KSO_WM_UNIT_LAYERLEVEL" val="1"/>
  <p:tag name="KSO_WM_TAG_VERSION" val="1.0"/>
  <p:tag name="KSO_WM_BEAUTIFY_FLAG" val=""/>
  <p:tag name="KSO_WM_UNIT_TEXTBOXSTYLE_GUID" val="{bbce06a1-5aa1-40ff-b737-044caa3627d3}"/>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1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068_4*l_h_f*1_2_1"/>
  <p:tag name="KSO_WM_TEMPLATE_CATEGORY" val="diagram"/>
  <p:tag name="KSO_WM_TEMPLATE_INDEX" val="20228068"/>
  <p:tag name="KSO_WM_UNIT_LAYERLEVEL" val="1_1_1"/>
  <p:tag name="KSO_WM_TAG_VERSION" val="1.0"/>
  <p:tag name="KSO_WM_BEAUTIFY_FLAG" val="#wm#"/>
  <p:tag name="KSO_WM_UNIT_TEXT_FILL_FORE_SCHEMECOLOR_INDEX" val="13"/>
  <p:tag name="KSO_WM_UNIT_TEXT_FILL_TYPE" val="1"/>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UNIT_TEXTBOXSTYLE_GUID" val="{e2eeee50-1f22-4e36-a12c-b6586f7505fe}"/>
</p:tagLst>
</file>

<file path=ppt/tags/tag123.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25*i*3"/>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24.xml><?xml version="1.0" encoding="utf-8"?>
<p:tagLst xmlns:p="http://schemas.openxmlformats.org/presentationml/2006/main">
  <p:tag name="KSO_WM_UNIT_TEXTBOXSTYLE_SHAPETYPE" val="1"/>
  <p:tag name="KSO_WM_UNIT_TEXTBOXSTYLE_ADJUSTLEFT" val="0_-36.07503"/>
  <p:tag name="KSO_WM_UNIT_TEXTBOXSTYLE_ADJUSTTOP" val="0_-34.05"/>
  <p:tag name="KSO_WM_UNIT_HIGHLIGHT" val="0"/>
  <p:tag name="KSO_WM_UNIT_COMPATIBLE" val="0"/>
  <p:tag name="KSO_WM_UNIT_DIAGRAM_ISNUMVISUAL" val="0"/>
  <p:tag name="KSO_WM_UNIT_DIAGRAM_ISREFERUNIT" val="0"/>
  <p:tag name="KSO_WM_UNIT_TYPE" val="i"/>
  <p:tag name="KSO_WM_UNIT_INDEX" val="1"/>
  <p:tag name="KSO_WM_UNIT_ID" val="mixed20201941_125*i*1"/>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5.xml><?xml version="1.0" encoding="utf-8"?>
<p:tagLst xmlns:p="http://schemas.openxmlformats.org/presentationml/2006/main">
  <p:tag name="KSO_WM_UNIT_TEXTBOXSTYLE_SHAPETYPE" val="1"/>
  <p:tag name="KSO_WM_UNIT_TEXTBOXSTYLE_ADJUSTLEFT" val="100_-3.975037"/>
  <p:tag name="KSO_WM_UNIT_TEXTBOXSTYLE_ADJUSTTOP" val="100_-6.900314"/>
  <p:tag name="KSO_WM_UNIT_HIGHLIGHT" val="0"/>
  <p:tag name="KSO_WM_UNIT_COMPATIBLE" val="0"/>
  <p:tag name="KSO_WM_UNIT_DIAGRAM_ISNUMVISUAL" val="0"/>
  <p:tag name="KSO_WM_UNIT_DIAGRAM_ISREFERUNIT" val="0"/>
  <p:tag name="KSO_WM_UNIT_TYPE" val="i"/>
  <p:tag name="KSO_WM_UNIT_INDEX" val="2"/>
  <p:tag name="KSO_WM_UNIT_ID" val="mixed20201941_125*i*2"/>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26.xml><?xml version="1.0" encoding="utf-8"?>
<p:tagLst xmlns:p="http://schemas.openxmlformats.org/presentationml/2006/main">
  <p:tag name="KSO_WM_UNIT_TEXTBOXSTYLE_SHAPETYPE" val="1"/>
  <p:tag name="KSO_WM_UNIT_TEXTBOXSTYLE_ADJUSTLEFT" val="0_-25.07503"/>
  <p:tag name="KSO_WM_UNIT_TEXTBOXSTYLE_ADJUSTTOP" val="0_-24"/>
  <p:tag name="KSO_WM_UNIT_TEXTBOXSTYLE_ADJUSTWIDTH" val="100_50.14999"/>
  <p:tag name="KSO_WM_UNIT_TEXTBOXSTYLE_ADJUSTHEIGTH" val="100_47.95"/>
  <p:tag name="KSO_WM_UNIT_HIGHLIGHT" val="0"/>
  <p:tag name="KSO_WM_UNIT_COMPATIBLE" val="0"/>
  <p:tag name="KSO_WM_UNIT_DIAGRAM_ISNUMVISUAL" val="0"/>
  <p:tag name="KSO_WM_UNIT_DIAGRAM_ISREFERUNIT" val="0"/>
  <p:tag name="KSO_WM_UNIT_TYPE" val="i"/>
  <p:tag name="KSO_WM_UNIT_INDEX" val="4"/>
  <p:tag name="KSO_WM_UNIT_ID" val="mixed20201941_125*i*4"/>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27.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125*f*1"/>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TEXTBOXSTYLE_TYPE" val="8"/>
  <p:tag name="KSO_WM_UNIT_TEXT_FILL_FORE_SCHEMECOLOR_INDEX_BRIGHTNESS" val="0.25"/>
  <p:tag name="KSO_WM_UNIT_TEXT_FILL_FORE_SCHEMECOLOR_INDEX" val="13"/>
  <p:tag name="KSO_WM_UNIT_TEXT_FILL_TYPE" val="1"/>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401_1_1"/>
  <p:tag name="KSO_WM_UNIT_ID" val="diagram20228071_4*l_h_a*401_1_1"/>
  <p:tag name="KSO_WM_TEMPLATE_CATEGORY" val="diagram"/>
  <p:tag name="KSO_WM_TEMPLATE_INDEX" val="20228071"/>
  <p:tag name="KSO_WM_UNIT_LAYERLEVEL" val="1_1_1"/>
  <p:tag name="KSO_WM_TAG_VERSION" val="1.0"/>
  <p:tag name="KSO_WM_BEAUTIFY_FLAG" val=""/>
  <p:tag name="KSO_WM_UNIT_TEXT_FILL_FORE_SCHEMECOLOR_INDEX" val="14"/>
  <p:tag name="KSO_WM_UNIT_TEXT_FILL_TYPE" val="1"/>
  <p:tag name="KSO_WM_UNIT_USESOURCEFORMAT_APPLY" val="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401_1_1"/>
  <p:tag name="KSO_WM_UNIT_ID" val="diagram20228071_4*l_h_a*401_1_1"/>
  <p:tag name="KSO_WM_TEMPLATE_CATEGORY" val="diagram"/>
  <p:tag name="KSO_WM_TEMPLATE_INDEX" val="20228071"/>
  <p:tag name="KSO_WM_UNIT_LAYERLEVEL" val="1_1_1"/>
  <p:tag name="KSO_WM_TAG_VERSION" val="1.0"/>
  <p:tag name="KSO_WM_BEAUTIFY_FLAG" val=""/>
  <p:tag name="KSO_WM_UNIT_TEXT_FILL_FORE_SCHEMECOLOR_INDEX" val="14"/>
  <p:tag name="KSO_WM_UNIT_TEXT_FILL_TYPE" val="1"/>
  <p:tag name="KSO_WM_UNIT_USESOURCEFORMAT_APPLY" val="1"/>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UNIT_TEXTBOXSTYLE_GUID" val="{e2eeee50-1f22-4e36-a12c-b6586f7505fe}"/>
</p:tagLst>
</file>

<file path=ppt/tags/tag157.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25*i*3"/>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58.xml><?xml version="1.0" encoding="utf-8"?>
<p:tagLst xmlns:p="http://schemas.openxmlformats.org/presentationml/2006/main">
  <p:tag name="KSO_WM_UNIT_TEXTBOXSTYLE_SHAPETYPE" val="1"/>
  <p:tag name="KSO_WM_UNIT_TEXTBOXSTYLE_ADJUSTLEFT" val="0_-36.07503"/>
  <p:tag name="KSO_WM_UNIT_TEXTBOXSTYLE_ADJUSTTOP" val="0_-34.05"/>
  <p:tag name="KSO_WM_UNIT_HIGHLIGHT" val="0"/>
  <p:tag name="KSO_WM_UNIT_COMPATIBLE" val="0"/>
  <p:tag name="KSO_WM_UNIT_DIAGRAM_ISNUMVISUAL" val="0"/>
  <p:tag name="KSO_WM_UNIT_DIAGRAM_ISREFERUNIT" val="0"/>
  <p:tag name="KSO_WM_UNIT_TYPE" val="i"/>
  <p:tag name="KSO_WM_UNIT_INDEX" val="1"/>
  <p:tag name="KSO_WM_UNIT_ID" val="mixed20201941_125*i*1"/>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9.xml><?xml version="1.0" encoding="utf-8"?>
<p:tagLst xmlns:p="http://schemas.openxmlformats.org/presentationml/2006/main">
  <p:tag name="KSO_WM_UNIT_TEXTBOXSTYLE_SHAPETYPE" val="1"/>
  <p:tag name="KSO_WM_UNIT_TEXTBOXSTYLE_ADJUSTLEFT" val="100_-3.975037"/>
  <p:tag name="KSO_WM_UNIT_TEXTBOXSTYLE_ADJUSTTOP" val="100_-6.900314"/>
  <p:tag name="KSO_WM_UNIT_HIGHLIGHT" val="0"/>
  <p:tag name="KSO_WM_UNIT_COMPATIBLE" val="0"/>
  <p:tag name="KSO_WM_UNIT_DIAGRAM_ISNUMVISUAL" val="0"/>
  <p:tag name="KSO_WM_UNIT_DIAGRAM_ISREFERUNIT" val="0"/>
  <p:tag name="KSO_WM_UNIT_TYPE" val="i"/>
  <p:tag name="KSO_WM_UNIT_INDEX" val="2"/>
  <p:tag name="KSO_WM_UNIT_ID" val="mixed20201941_125*i*2"/>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TEXTBOXSTYLE_SHAPETYPE" val="1"/>
  <p:tag name="KSO_WM_UNIT_TEXTBOXSTYLE_ADJUSTLEFT" val="0_-25.07503"/>
  <p:tag name="KSO_WM_UNIT_TEXTBOXSTYLE_ADJUSTTOP" val="0_-24"/>
  <p:tag name="KSO_WM_UNIT_TEXTBOXSTYLE_ADJUSTWIDTH" val="100_50.14999"/>
  <p:tag name="KSO_WM_UNIT_TEXTBOXSTYLE_ADJUSTHEIGTH" val="100_47.95"/>
  <p:tag name="KSO_WM_UNIT_HIGHLIGHT" val="0"/>
  <p:tag name="KSO_WM_UNIT_COMPATIBLE" val="0"/>
  <p:tag name="KSO_WM_UNIT_DIAGRAM_ISNUMVISUAL" val="0"/>
  <p:tag name="KSO_WM_UNIT_DIAGRAM_ISREFERUNIT" val="0"/>
  <p:tag name="KSO_WM_UNIT_TYPE" val="i"/>
  <p:tag name="KSO_WM_UNIT_INDEX" val="4"/>
  <p:tag name="KSO_WM_UNIT_ID" val="mixed20201941_125*i*4"/>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61.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125*f*1"/>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TEXTBOXSTYLE_TYPE" val="8"/>
  <p:tag name="KSO_WM_UNIT_TEXT_FILL_FORE_SCHEMECOLOR_INDEX_BRIGHTNESS" val="0.25"/>
  <p:tag name="KSO_WM_UNIT_TEXT_FILL_FORE_SCHEMECOLOR_INDEX" val="13"/>
  <p:tag name="KSO_WM_UNIT_TEXT_FILL_TYPE" val="1"/>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401_4_1"/>
  <p:tag name="KSO_WM_UNIT_ID" val="diagram20228071_4*l_h_a*401_4_1"/>
  <p:tag name="KSO_WM_TEMPLATE_CATEGORY" val="diagram"/>
  <p:tag name="KSO_WM_TEMPLATE_INDEX" val="20228071"/>
  <p:tag name="KSO_WM_UNIT_LAYERLEVEL" val="1_1_1"/>
  <p:tag name="KSO_WM_TAG_VERSION" val="1.0"/>
  <p:tag name="KSO_WM_BEAUTIFY_FLAG" val=""/>
  <p:tag name="KSO_WM_UNIT_TEXT_FILL_FORE_SCHEMECOLOR_INDEX" val="14"/>
  <p:tag name="KSO_WM_UNIT_TEXT_FILL_TYPE" val="1"/>
  <p:tag name="KSO_WM_UNIT_USESOURCEFORMAT_APPLY" val="1"/>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 name="KSO_WM_UNIT_PLACING_PICTURE_USER_VIEWPORT" val="{&quot;height&quot;:16837,&quot;width&quot;:11913}"/>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1_3"/>
  <p:tag name="KSO_WM_UNIT_ID" val="diagram20228071_4*l_h_i*401_1_3"/>
  <p:tag name="KSO_WM_TEMPLATE_CATEGORY" val="diagram"/>
  <p:tag name="KSO_WM_TEMPLATE_INDEX" val="20228071"/>
  <p:tag name="KSO_WM_UNIT_LAYERLEVEL" val="1_1_1"/>
  <p:tag name="KSO_WM_TAG_VERSION" val="1.0"/>
  <p:tag name="KSO_WM_BEAUTIFY_FLAG" val=""/>
  <p:tag name="KSO_WM_UNIT_LINE_FORE_SCHEMECOLOR_INDEX" val="5"/>
  <p:tag name="KSO_WM_UNIT_LINE_FILL_TYPE" val="2"/>
  <p:tag name="KSO_WM_UNIT_TEXT_FILL_FORE_SCHEMECOLOR_INDEX" val="2"/>
  <p:tag name="KSO_WM_UNIT_TEX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1_4"/>
  <p:tag name="KSO_WM_UNIT_ID" val="diagram20228071_4*l_h_i*401_1_4"/>
  <p:tag name="KSO_WM_TEMPLATE_CATEGORY" val="diagram"/>
  <p:tag name="KSO_WM_TEMPLATE_INDEX" val="20228071"/>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 name="KSO_WM_UNIT_USESOURCEFORMAT_APPLY" val="1"/>
</p:tagLst>
</file>

<file path=ppt/tags/tag19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401_1_1"/>
  <p:tag name="KSO_WM_UNIT_ID" val="diagram20228071_4*l_h_a*401_1_1"/>
  <p:tag name="KSO_WM_TEMPLATE_CATEGORY" val="diagram"/>
  <p:tag name="KSO_WM_TEMPLATE_INDEX" val="20228071"/>
  <p:tag name="KSO_WM_UNIT_LAYERLEVEL" val="1_1_1"/>
  <p:tag name="KSO_WM_TAG_VERSION" val="1.0"/>
  <p:tag name="KSO_WM_BEAUTIFY_FLAG" val=""/>
  <p:tag name="KSO_WM_UNIT_TEXT_FILL_FORE_SCHEMECOLOR_INDEX" val="14"/>
  <p:tag name="KSO_WM_UNIT_TEXT_FILL_TYPE" val="1"/>
  <p:tag name="KSO_WM_UNIT_USESOURCEFORMAT_APPLY" val="1"/>
</p:tagLst>
</file>

<file path=ppt/tags/tag19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401_1_1"/>
  <p:tag name="KSO_WM_UNIT_ID" val="diagram20228071_4*l_h_f*401_1_1"/>
  <p:tag name="KSO_WM_TEMPLATE_CATEGORY" val="diagram"/>
  <p:tag name="KSO_WM_TEMPLATE_INDEX" val="20228071"/>
  <p:tag name="KSO_WM_UNIT_LAYERLEVEL" val="1_1_1"/>
  <p:tag name="KSO_WM_TAG_VERSION" val="1.0"/>
  <p:tag name="KSO_WM_BEAUTIFY_FLAG" val=""/>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UNIT_TEXTBOXSTYLE_SHAPETYPE" val="1"/>
  <p:tag name="KSO_WM_UNIT_TEXTBOXSTYLE_ADJUSTLEFT" val="0_-36.07503"/>
  <p:tag name="KSO_WM_UNIT_TEXTBOXSTYLE_ADJUSTTOP" val="0_-34.05"/>
  <p:tag name="KSO_WM_UNIT_HIGHLIGHT" val="0"/>
  <p:tag name="KSO_WM_UNIT_COMPATIBLE" val="0"/>
  <p:tag name="KSO_WM_UNIT_DIAGRAM_ISNUMVISUAL" val="0"/>
  <p:tag name="KSO_WM_UNIT_DIAGRAM_ISREFERUNIT" val="0"/>
  <p:tag name="KSO_WM_UNIT_TYPE" val="i"/>
  <p:tag name="KSO_WM_UNIT_INDEX" val="1"/>
  <p:tag name="KSO_WM_UNIT_ID" val="mixed20201941_125*i*1"/>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401_4_1"/>
  <p:tag name="KSO_WM_UNIT_ID" val="diagram20228071_4*l_h_a*401_4_1"/>
  <p:tag name="KSO_WM_TEMPLATE_CATEGORY" val="diagram"/>
  <p:tag name="KSO_WM_TEMPLATE_INDEX" val="20228071"/>
  <p:tag name="KSO_WM_UNIT_LAYERLEVEL" val="1_1_1"/>
  <p:tag name="KSO_WM_TAG_VERSION" val="1.0"/>
  <p:tag name="KSO_WM_BEAUTIFY_FLAG" val=""/>
  <p:tag name="KSO_WM_UNIT_TEXT_FILL_FORE_SCHEMECOLOR_INDEX" val="14"/>
  <p:tag name="KSO_WM_UNIT_TEXT_FILL_TYPE" val="1"/>
  <p:tag name="KSO_WM_UNIT_USESOURCEFORMAT_APPLY"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3_3"/>
  <p:tag name="KSO_WM_UNIT_ID" val="diagram20228071_4*l_h_i*401_3_3"/>
  <p:tag name="KSO_WM_TEMPLATE_CATEGORY" val="diagram"/>
  <p:tag name="KSO_WM_TEMPLATE_INDEX" val="20228071"/>
  <p:tag name="KSO_WM_UNIT_LAYERLEVEL" val="1_1_1"/>
  <p:tag name="KSO_WM_TAG_VERSION" val="1.0"/>
  <p:tag name="KSO_WM_BEAUTIFY_FLAG" val=""/>
  <p:tag name="KSO_WM_UNIT_LINE_FORE_SCHEMECOLOR_INDEX" val="7"/>
  <p:tag name="KSO_WM_UNIT_LINE_FILL_TYPE" val="2"/>
  <p:tag name="KSO_WM_UNIT_TEXT_FILL_FORE_SCHEMECOLOR_INDEX" val="2"/>
  <p:tag name="KSO_WM_UNIT_TEXT_FILL_TYPE" val="1"/>
  <p:tag name="KSO_WM_UNIT_USESOURCEFORMAT_APPLY"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3_4"/>
  <p:tag name="KSO_WM_UNIT_ID" val="diagram20228071_4*l_h_i*401_3_4"/>
  <p:tag name="KSO_WM_TEMPLATE_CATEGORY" val="diagram"/>
  <p:tag name="KSO_WM_TEMPLATE_INDEX" val="20228071"/>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 name="KSO_WM_UNIT_USESOURCEFORMAT_APPLY" val="1"/>
</p:tagLst>
</file>

<file path=ppt/tags/tag20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401_3_1"/>
  <p:tag name="KSO_WM_UNIT_ID" val="diagram20228071_4*l_h_a*401_3_1"/>
  <p:tag name="KSO_WM_TEMPLATE_CATEGORY" val="diagram"/>
  <p:tag name="KSO_WM_TEMPLATE_INDEX" val="20228071"/>
  <p:tag name="KSO_WM_UNIT_LAYERLEVEL" val="1_1_1"/>
  <p:tag name="KSO_WM_TAG_VERSION" val="1.0"/>
  <p:tag name="KSO_WM_BEAUTIFY_FLAG" val=""/>
  <p:tag name="KSO_WM_UNIT_TEXT_FILL_FORE_SCHEMECOLOR_INDEX" val="14"/>
  <p:tag name="KSO_WM_UNIT_TEXT_FILL_TYPE" val="1"/>
  <p:tag name="KSO_WM_UNIT_USESOURCEFORMAT_APPLY" val="1"/>
</p:tagLst>
</file>

<file path=ppt/tags/tag20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401_3_1"/>
  <p:tag name="KSO_WM_UNIT_ID" val="diagram20228071_4*l_h_f*401_3_1"/>
  <p:tag name="KSO_WM_TEMPLATE_CATEGORY" val="diagram"/>
  <p:tag name="KSO_WM_TEMPLATE_INDEX" val="20228071"/>
  <p:tag name="KSO_WM_UNIT_LAYERLEVEL" val="1_1_1"/>
  <p:tag name="KSO_WM_TAG_VERSION" val="1.0"/>
  <p:tag name="KSO_WM_BEAUTIFY_FLAG" val=""/>
  <p:tag name="KSO_WM_UNIT_TEXT_FILL_FORE_SCHEMECOLOR_INDEX" val="13"/>
  <p:tag name="KSO_WM_UNIT_TEXT_FILL_TYPE" val="1"/>
  <p:tag name="KSO_WM_UNIT_USESOURCEFORMAT_APPLY" val="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3_3"/>
  <p:tag name="KSO_WM_UNIT_ID" val="diagram20228071_4*l_h_i*401_3_3"/>
  <p:tag name="KSO_WM_TEMPLATE_CATEGORY" val="diagram"/>
  <p:tag name="KSO_WM_TEMPLATE_INDEX" val="20228071"/>
  <p:tag name="KSO_WM_UNIT_LAYERLEVEL" val="1_1_1"/>
  <p:tag name="KSO_WM_TAG_VERSION" val="1.0"/>
  <p:tag name="KSO_WM_BEAUTIFY_FLAG" val=""/>
  <p:tag name="KSO_WM_UNIT_LINE_FORE_SCHEMECOLOR_INDEX" val="7"/>
  <p:tag name="KSO_WM_UNIT_LINE_FILL_TYPE" val="2"/>
  <p:tag name="KSO_WM_UNIT_TEXT_FILL_FORE_SCHEMECOLOR_INDEX" val="2"/>
  <p:tag name="KSO_WM_UNIT_TEXT_FILL_TYPE" val="1"/>
  <p:tag name="KSO_WM_UNIT_USESOURCEFORMAT_APPLY"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3_4"/>
  <p:tag name="KSO_WM_UNIT_ID" val="diagram20228071_4*l_h_i*401_3_4"/>
  <p:tag name="KSO_WM_TEMPLATE_CATEGORY" val="diagram"/>
  <p:tag name="KSO_WM_TEMPLATE_INDEX" val="20228071"/>
  <p:tag name="KSO_WM_UNIT_LAYERLEVEL" val="1_1_1"/>
  <p:tag name="KSO_WM_TAG_VERSION" val="1.0"/>
  <p:tag name="KSO_WM_BEAUTIFY_FLAG" val=""/>
  <p:tag name="KSO_WM_UNIT_FILL_FORE_SCHEMECOLOR_INDEX" val="7"/>
  <p:tag name="KSO_WM_UNIT_FILL_TYPE" val="1"/>
  <p:tag name="KSO_WM_UNIT_TEXT_FILL_FORE_SCHEMECOLOR_INDEX" val="2"/>
  <p:tag name="KSO_WM_UNIT_TEXT_FILL_TYPE" val="1"/>
  <p:tag name="KSO_WM_UNIT_USESOURCEFORMAT_APPLY" val="1"/>
</p:tagLst>
</file>

<file path=ppt/tags/tag20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401_3_1"/>
  <p:tag name="KSO_WM_UNIT_ID" val="diagram20228071_4*l_h_a*401_3_1"/>
  <p:tag name="KSO_WM_TEMPLATE_CATEGORY" val="diagram"/>
  <p:tag name="KSO_WM_TEMPLATE_INDEX" val="20228071"/>
  <p:tag name="KSO_WM_UNIT_LAYERLEVEL" val="1_1_1"/>
  <p:tag name="KSO_WM_TAG_VERSION" val="1.0"/>
  <p:tag name="KSO_WM_BEAUTIFY_FLAG" val=""/>
  <p:tag name="KSO_WM_UNIT_TEXT_FILL_FORE_SCHEMECOLOR_INDEX" val="14"/>
  <p:tag name="KSO_WM_UNIT_TEXT_FILL_TYPE" val="1"/>
  <p:tag name="KSO_WM_UNIT_USESOURCEFORMAT_APPLY" val="1"/>
</p:tagLst>
</file>

<file path=ppt/tags/tag20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401_3_1"/>
  <p:tag name="KSO_WM_UNIT_ID" val="diagram20228071_4*l_h_f*401_3_1"/>
  <p:tag name="KSO_WM_TEMPLATE_CATEGORY" val="diagram"/>
  <p:tag name="KSO_WM_TEMPLATE_INDEX" val="20228071"/>
  <p:tag name="KSO_WM_UNIT_LAYERLEVEL" val="1_1_1"/>
  <p:tag name="KSO_WM_TAG_VERSION" val="1.0"/>
  <p:tag name="KSO_WM_BEAUTIFY_FLAG" val=""/>
  <p:tag name="KSO_WM_UNIT_TEXT_FILL_FORE_SCHEMECOLOR_INDEX" val="13"/>
  <p:tag name="KSO_WM_UNIT_TEXT_FILL_TYPE" val="1"/>
  <p:tag name="KSO_WM_UNIT_USESOURCEFORMAT_APPLY" val="1"/>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PP_MARK_KEY" val="49db2887-7f2b-40a2-9b70-21967b8a387e"/>
  <p:tag name="COMMONDATA" val="eyJoZGlkIjoiMDkxZTNkYTE4MzcwZjBiNTE3ZTU5YTYxZWM3NjgzODMifQ=="/>
  <p:tag name="commondata" val="eyJoZGlkIjoiMzExNWRiMTYyZDk2MDBkNGI4NzFkN2I2MzlhN2FjMGQifQ=="/>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TEXTBOXSTYLE_SHAPETYPE" val="1"/>
  <p:tag name="KSO_WM_UNIT_TEXTBOXSTYLE_ADJUSTLEFT" val="100_-3.975037"/>
  <p:tag name="KSO_WM_UNIT_TEXTBOXSTYLE_ADJUSTTOP" val="100_-6.900314"/>
  <p:tag name="KSO_WM_UNIT_HIGHLIGHT" val="0"/>
  <p:tag name="KSO_WM_UNIT_COMPATIBLE" val="0"/>
  <p:tag name="KSO_WM_UNIT_DIAGRAM_ISNUMVISUAL" val="0"/>
  <p:tag name="KSO_WM_UNIT_DIAGRAM_ISREFERUNIT" val="0"/>
  <p:tag name="KSO_WM_UNIT_TYPE" val="i"/>
  <p:tag name="KSO_WM_UNIT_INDEX" val="2"/>
  <p:tag name="KSO_WM_UNIT_ID" val="mixed20201941_125*i*2"/>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25*i*3"/>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UNIT_LINE_FORE_SCHEMECOLOR_INDEX_BRIGHTNESS" val="0"/>
  <p:tag name="KSO_WM_UNIT_LINE_FORE_SCHEMECOLOR_INDEX" val="9"/>
  <p:tag name="KSO_WM_UNIT_LINE_FILL_TYPE" val="2"/>
</p:tagLst>
</file>

<file path=ppt/tags/tag42.xml><?xml version="1.0" encoding="utf-8"?>
<p:tagLst xmlns:p="http://schemas.openxmlformats.org/presentationml/2006/main">
  <p:tag name="KSO_WM_UNIT_PLACING_PICTURE_USER_VIEWPORT" val="{&quot;height&quot;:3833,&quot;width&quot;:3833}"/>
</p:tagLst>
</file>

<file path=ppt/tags/tag43.xml><?xml version="1.0" encoding="utf-8"?>
<p:tagLst xmlns:p="http://schemas.openxmlformats.org/presentationml/2006/main">
  <p:tag name="KSO_WM_UNIT_TEXT_FILL_FORE_SCHEMECOLOR_INDEX_BRIGHTNESS" val="0.4"/>
  <p:tag name="KSO_WM_UNIT_TEXT_FILL_FORE_SCHEMECOLOR_INDEX" val="10"/>
  <p:tag name="KSO_WM_UNIT_TEXT_FILL_TYPE" val="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SLIDE_BK_DARK_LIGHT" val="2"/>
  <p:tag name="KSO_WM_SLIDE_BACKGROUND_TYPE" val="general"/>
</p:tagLst>
</file>

<file path=ppt/tags/tag5.xml><?xml version="1.0" encoding="utf-8"?>
<p:tagLst xmlns:p="http://schemas.openxmlformats.org/presentationml/2006/main">
  <p:tag name="KSO_WM_UNIT_TEXTBOXSTYLE_SHAPETYPE" val="1"/>
  <p:tag name="KSO_WM_UNIT_TEXTBOXSTYLE_ADJUSTLEFT" val="0_-25.07503"/>
  <p:tag name="KSO_WM_UNIT_TEXTBOXSTYLE_ADJUSTTOP" val="0_-24"/>
  <p:tag name="KSO_WM_UNIT_TEXTBOXSTYLE_ADJUSTWIDTH" val="100_50.14999"/>
  <p:tag name="KSO_WM_UNIT_TEXTBOXSTYLE_ADJUSTHEIGTH" val="100_47.95"/>
  <p:tag name="KSO_WM_UNIT_HIGHLIGHT" val="0"/>
  <p:tag name="KSO_WM_UNIT_COMPATIBLE" val="0"/>
  <p:tag name="KSO_WM_UNIT_DIAGRAM_ISNUMVISUAL" val="0"/>
  <p:tag name="KSO_WM_UNIT_DIAGRAM_ISREFERUNIT" val="0"/>
  <p:tag name="KSO_WM_UNIT_TYPE" val="i"/>
  <p:tag name="KSO_WM_UNIT_INDEX" val="4"/>
  <p:tag name="KSO_WM_UNIT_ID" val="mixed20201941_125*i*4"/>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SLIDE_BK_DARK_LIGHT" val="2"/>
  <p:tag name="KSO_WM_SLIDE_BACKGROUND_TYPE" val="general"/>
</p:tagLst>
</file>

<file path=ppt/tags/tag55.xml><?xml version="1.0" encoding="utf-8"?>
<p:tagLst xmlns:p="http://schemas.openxmlformats.org/presentationml/2006/main">
  <p:tag name="KSO_WM_UNIT_LINE_FORE_SCHEMECOLOR_INDEX_BRIGHTNESS" val="0"/>
  <p:tag name="KSO_WM_UNIT_LINE_FORE_SCHEMECOLOR_INDEX" val="9"/>
  <p:tag name="KSO_WM_UNIT_LINE_FILL_TYPE" val="2"/>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SLIDE_BK_DARK_LIGHT" val="2"/>
  <p:tag name="KSO_WM_SLIDE_BACKGROUND_TYPE" val="general"/>
</p:tagLst>
</file>

<file path=ppt/tags/tag61.xml><?xml version="1.0" encoding="utf-8"?>
<p:tagLst xmlns:p="http://schemas.openxmlformats.org/presentationml/2006/main">
  <p:tag name="KSO_WM_UNIT_LINE_FORE_SCHEMECOLOR_INDEX_BRIGHTNESS" val="0"/>
  <p:tag name="KSO_WM_UNIT_LINE_FORE_SCHEMECOLOR_INDEX" val="9"/>
  <p:tag name="KSO_WM_UNIT_LINE_FILL_TYPE" val="2"/>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TEXTBOXSTYLE_GUID" val="{e2eeee50-1f22-4e36-a12c-b6586f7505fe}"/>
</p:tagLst>
</file>

<file path=ppt/tags/tag67.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25*i*3"/>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xml><?xml version="1.0" encoding="utf-8"?>
<p:tagLst xmlns:p="http://schemas.openxmlformats.org/presentationml/2006/main">
  <p:tag name="KSO_WM_UNIT_TEXTBOXSTYLE_SHAPETYPE" val="1"/>
  <p:tag name="KSO_WM_UNIT_TEXTBOXSTYLE_ADJUSTLEFT" val="0_-36.07503"/>
  <p:tag name="KSO_WM_UNIT_TEXTBOXSTYLE_ADJUSTTOP" val="0_-34.05"/>
  <p:tag name="KSO_WM_UNIT_HIGHLIGHT" val="0"/>
  <p:tag name="KSO_WM_UNIT_COMPATIBLE" val="0"/>
  <p:tag name="KSO_WM_UNIT_DIAGRAM_ISNUMVISUAL" val="0"/>
  <p:tag name="KSO_WM_UNIT_DIAGRAM_ISREFERUNIT" val="0"/>
  <p:tag name="KSO_WM_UNIT_TYPE" val="i"/>
  <p:tag name="KSO_WM_UNIT_INDEX" val="1"/>
  <p:tag name="KSO_WM_UNIT_ID" val="mixed20201941_125*i*1"/>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9.xml><?xml version="1.0" encoding="utf-8"?>
<p:tagLst xmlns:p="http://schemas.openxmlformats.org/presentationml/2006/main">
  <p:tag name="KSO_WM_UNIT_TEXTBOXSTYLE_SHAPETYPE" val="1"/>
  <p:tag name="KSO_WM_UNIT_TEXTBOXSTYLE_ADJUSTLEFT" val="100_-3.975037"/>
  <p:tag name="KSO_WM_UNIT_TEXTBOXSTYLE_ADJUSTTOP" val="100_-6.900314"/>
  <p:tag name="KSO_WM_UNIT_HIGHLIGHT" val="0"/>
  <p:tag name="KSO_WM_UNIT_COMPATIBLE" val="0"/>
  <p:tag name="KSO_WM_UNIT_DIAGRAM_ISNUMVISUAL" val="0"/>
  <p:tag name="KSO_WM_UNIT_DIAGRAM_ISREFERUNIT" val="0"/>
  <p:tag name="KSO_WM_UNIT_TYPE" val="i"/>
  <p:tag name="KSO_WM_UNIT_INDEX" val="2"/>
  <p:tag name="KSO_WM_UNIT_ID" val="mixed20201941_125*i*2"/>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TEXTBOXSTYLE_SHAPETYPE" val="1"/>
  <p:tag name="KSO_WM_UNIT_TEXTBOXSTYLE_ADJUSTLEFT" val="0_-25.07503"/>
  <p:tag name="KSO_WM_UNIT_TEXTBOXSTYLE_ADJUSTTOP" val="0_-24"/>
  <p:tag name="KSO_WM_UNIT_TEXTBOXSTYLE_ADJUSTWIDTH" val="100_50.14999"/>
  <p:tag name="KSO_WM_UNIT_TEXTBOXSTYLE_ADJUSTHEIGTH" val="100_47.95"/>
  <p:tag name="KSO_WM_UNIT_HIGHLIGHT" val="0"/>
  <p:tag name="KSO_WM_UNIT_COMPATIBLE" val="0"/>
  <p:tag name="KSO_WM_UNIT_DIAGRAM_ISNUMVISUAL" val="0"/>
  <p:tag name="KSO_WM_UNIT_DIAGRAM_ISREFERUNIT" val="0"/>
  <p:tag name="KSO_WM_UNIT_TYPE" val="i"/>
  <p:tag name="KSO_WM_UNIT_INDEX" val="4"/>
  <p:tag name="KSO_WM_UNIT_ID" val="mixed20201941_125*i*4"/>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1.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125*f*1"/>
  <p:tag name="KSO_WM_TEMPLATE_CATEGORY" val="mixed"/>
  <p:tag name="KSO_WM_TEMPLATE_INDEX" val="20201941"/>
  <p:tag name="KSO_WM_UNIT_LAYERLEVEL" val="1"/>
  <p:tag name="KSO_WM_TAG_VERSION" val="1.0"/>
  <p:tag name="KSO_WM_BEAUTIFY_FLAG" val=""/>
  <p:tag name="KSO_WM_UNIT_TEXTBOXSTYLE_GUID" val="{e2eeee50-1f22-4e36-a12c-b6586f7505fe}"/>
  <p:tag name="KSO_WM_UNIT_TEXTBOXSTYLE_TYPE" val="8"/>
  <p:tag name="KSO_WM_UNIT_TEXT_FILL_FORE_SCHEMECOLOR_INDEX_BRIGHTNESS" val="0.25"/>
  <p:tag name="KSO_WM_UNIT_TEXT_FILL_FORE_SCHEMECOLOR_INDEX" val="13"/>
  <p:tag name="KSO_WM_UNIT_TEXT_FILL_TYPE" val="1"/>
</p:tagLst>
</file>

<file path=ppt/tags/tag72.xml><?xml version="1.0" encoding="utf-8"?>
<p:tagLst xmlns:p="http://schemas.openxmlformats.org/presentationml/2006/main">
  <p:tag name="KSO_WM_SLIDE_BK_DARK_LIGHT" val="2"/>
  <p:tag name="KSO_WM_SLIDE_BACKGROUND_TYPE" val="general"/>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1_3"/>
  <p:tag name="KSO_WM_UNIT_ID" val="diagram20228071_4*l_h_i*401_1_3"/>
  <p:tag name="KSO_WM_TEMPLATE_CATEGORY" val="diagram"/>
  <p:tag name="KSO_WM_TEMPLATE_INDEX" val="20228071"/>
  <p:tag name="KSO_WM_UNIT_LAYERLEVEL" val="1_1_1"/>
  <p:tag name="KSO_WM_TAG_VERSION" val="1.0"/>
  <p:tag name="KSO_WM_BEAUTIFY_FLAG" val=""/>
  <p:tag name="KSO_WM_UNIT_LINE_FORE_SCHEMECOLOR_INDEX" val="5"/>
  <p:tag name="KSO_WM_UNIT_LINE_FILL_TYPE" val="2"/>
  <p:tag name="KSO_WM_UNIT_TEXT_FILL_FORE_SCHEMECOLOR_INDEX" val="2"/>
  <p:tag name="KSO_WM_UNIT_TEXT_FILL_TYPE" val="1"/>
  <p:tag name="KSO_WM_UNIT_USESOURCEFORMAT_APPLY"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1_1_4"/>
  <p:tag name="KSO_WM_UNIT_ID" val="diagram20228071_4*l_h_i*401_1_4"/>
  <p:tag name="KSO_WM_TEMPLATE_CATEGORY" val="diagram"/>
  <p:tag name="KSO_WM_TEMPLATE_INDEX" val="20228071"/>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 name="KSO_WM_UNIT_USESOURCEFORMAT_APPLY" val="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UNIT_TEXTBOXSTYLE_SHAPETYPE" val="1"/>
  <p:tag name="KSO_WM_UNIT_TEXTBOXSTYLE_ADJUSTLEFT" val="0_-36.07503"/>
  <p:tag name="KSO_WM_UNIT_TEXTBOXSTYLE_ADJUSTTOP" val="0_-34.05"/>
  <p:tag name="KSO_WM_UNIT_TEXTBOXSTYLE_ADJUSTWIDTH" val="100_72.10001"/>
  <p:tag name="KSO_WM_UNIT_TEXTBOXSTYLE_ADJUSTHEIGTH" val="100_67.14999"/>
  <p:tag name="KSO_WM_UNIT_HIGHLIGHT" val="0"/>
  <p:tag name="KSO_WM_UNIT_COMPATIBLE" val="0"/>
  <p:tag name="KSO_WM_UNIT_DIAGRAM_ISNUMVISUAL" val="0"/>
  <p:tag name="KSO_WM_UNIT_DIAGRAM_ISREFERUNIT" val="0"/>
  <p:tag name="KSO_WM_UNIT_TYPE" val="i"/>
  <p:tag name="KSO_WM_UNIT_INDEX" val="3"/>
  <p:tag name="KSO_WM_UNIT_ID" val="mixed20201941_135*i*3"/>
  <p:tag name="KSO_WM_TEMPLATE_CATEGORY" val="mixed"/>
  <p:tag name="KSO_WM_TEMPLATE_INDEX" val="20201941"/>
  <p:tag name="KSO_WM_UNIT_LAYERLEVEL" val="1"/>
  <p:tag name="KSO_WM_TAG_VERSION" val="1.0"/>
  <p:tag name="KSO_WM_BEAUTIFY_FLAG" val=""/>
  <p:tag name="KSO_WM_UNIT_TEXTBOXSTYLE_GUID" val="{bbce06a1-5aa1-40ff-b737-044caa3627d3}"/>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068_4*l_h_i*1_1_2"/>
  <p:tag name="KSO_WM_TEMPLATE_CATEGORY" val="diagram"/>
  <p:tag name="KSO_WM_TEMPLATE_INDEX" val="2022806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9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068_4*l_h_a*1_1_1"/>
  <p:tag name="KSO_WM_TEMPLATE_CATEGORY" val="diagram"/>
  <p:tag name="KSO_WM_TEMPLATE_INDEX" val="20228068"/>
  <p:tag name="KSO_WM_UNIT_LAYERLEVEL" val="1_1_1"/>
  <p:tag name="KSO_WM_TAG_VERSION" val="1.0"/>
  <p:tag name="KSO_WM_BEAUTIFY_FLAG" val="#wm#"/>
  <p:tag name="KSO_WM_UNIT_TEXT_FILL_FORE_SCHEMECOLOR_INDEX" val="6"/>
  <p:tag name="KSO_WM_UNIT_TEXT_FILL_TYPE" val="1"/>
</p:tagLst>
</file>

<file path=ppt/tags/tag9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068_4*l_h_f*1_1_1"/>
  <p:tag name="KSO_WM_TEMPLATE_CATEGORY" val="diagram"/>
  <p:tag name="KSO_WM_TEMPLATE_INDEX" val="20228068"/>
  <p:tag name="KSO_WM_UNIT_LAYERLEVEL" val="1_1_1"/>
  <p:tag name="KSO_WM_TAG_VERSION" val="1.0"/>
  <p:tag name="KSO_WM_BEAUTIFY_FLAG" val="#wm#"/>
  <p:tag name="KSO_WM_UNIT_TEXT_FILL_FORE_SCHEMECOLOR_INDEX" val="13"/>
  <p:tag name="KSO_WM_UNIT_TEXT_FILL_TYPE"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8068_4*l_h_i*1_2_2"/>
  <p:tag name="KSO_WM_TEMPLATE_CATEGORY" val="diagram"/>
  <p:tag name="KSO_WM_TEMPLATE_INDEX" val="2022806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9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068_4*l_h_a*1_2_1"/>
  <p:tag name="KSO_WM_TEMPLATE_CATEGORY" val="diagram"/>
  <p:tag name="KSO_WM_TEMPLATE_INDEX" val="20228068"/>
  <p:tag name="KSO_WM_UNIT_LAYERLEVEL" val="1_1_1"/>
  <p:tag name="KSO_WM_TAG_VERSION" val="1.0"/>
  <p:tag name="KSO_WM_BEAUTIFY_FLAG" val="#wm#"/>
  <p:tag name="KSO_WM_UNIT_TEXT_FILL_FORE_SCHEMECOLOR_INDEX" val="6"/>
  <p:tag name="KSO_WM_UNIT_TEXT_FILL_TYPE" val="1"/>
</p:tagLst>
</file>

<file path=ppt/tags/tag9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068_4*l_h_f*1_2_1"/>
  <p:tag name="KSO_WM_TEMPLATE_CATEGORY" val="diagram"/>
  <p:tag name="KSO_WM_TEMPLATE_INDEX" val="20228068"/>
  <p:tag name="KSO_WM_UNIT_LAYERLEVEL" val="1_1_1"/>
  <p:tag name="KSO_WM_TAG_VERSION" val="1.0"/>
  <p:tag name="KSO_WM_BEAUTIFY_FLAG" val="#wm#"/>
  <p:tag name="KSO_WM_UNIT_TEXT_FILL_FORE_SCHEMECOLOR_INDEX" val="13"/>
  <p:tag name="KSO_WM_UNIT_TEXT_FILL_TYPE"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8068_4*l_h_i*1_3_2"/>
  <p:tag name="KSO_WM_TEMPLATE_CATEGORY" val="diagram"/>
  <p:tag name="KSO_WM_TEMPLATE_INDEX" val="2022806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9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068_4*l_h_a*1_3_1"/>
  <p:tag name="KSO_WM_TEMPLATE_CATEGORY" val="diagram"/>
  <p:tag name="KSO_WM_TEMPLATE_INDEX" val="20228068"/>
  <p:tag name="KSO_WM_UNIT_LAYERLEVEL" val="1_1_1"/>
  <p:tag name="KSO_WM_TAG_VERSION" val="1.0"/>
  <p:tag name="KSO_WM_BEAUTIFY_FLAG" val="#wm#"/>
  <p:tag name="KSO_WM_UNIT_TEXT_FILL_FORE_SCHEMECOLOR_INDEX" val="6"/>
  <p:tag name="KSO_WM_UNIT_TEXT_FILL_TYPE" val="1"/>
</p:tagLst>
</file>

<file path=ppt/tags/tag9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068_4*l_h_f*1_3_1"/>
  <p:tag name="KSO_WM_TEMPLATE_CATEGORY" val="diagram"/>
  <p:tag name="KSO_WM_TEMPLATE_INDEX" val="20228068"/>
  <p:tag name="KSO_WM_UNIT_LAYERLEVEL" val="1_1_1"/>
  <p:tag name="KSO_WM_TAG_VERSION" val="1.0"/>
  <p:tag name="KSO_WM_BEAUTIFY_FLAG" val="#wm#"/>
  <p:tag name="KSO_WM_UNIT_TEXT_FILL_FORE_SCHEMECOLOR_INDEX" val="13"/>
  <p:tag name="KSO_WM_UNIT_TEX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068_4*l_h_i*1_4_1"/>
  <p:tag name="KSO_WM_TEMPLATE_CATEGORY" val="diagram"/>
  <p:tag name="KSO_WM_TEMPLATE_INDEX" val="20228068"/>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heme/theme1.xml><?xml version="1.0" encoding="utf-8"?>
<a:theme xmlns:a="http://schemas.openxmlformats.org/drawingml/2006/main" name="A000120141114A01PWBG">
  <a:themeElements>
    <a:clrScheme name="自定义 237">
      <a:dk1>
        <a:srgbClr val="5F5F5F"/>
      </a:dk1>
      <a:lt1>
        <a:srgbClr val="FFFFFF"/>
      </a:lt1>
      <a:dk2>
        <a:srgbClr val="4D4D4D"/>
      </a:dk2>
      <a:lt2>
        <a:srgbClr val="FFFFFF"/>
      </a:lt2>
      <a:accent1>
        <a:srgbClr val="686868"/>
      </a:accent1>
      <a:accent2>
        <a:srgbClr val="8C7B70"/>
      </a:accent2>
      <a:accent3>
        <a:srgbClr val="AA7138"/>
      </a:accent3>
      <a:accent4>
        <a:srgbClr val="A1A1A1"/>
      </a:accent4>
      <a:accent5>
        <a:srgbClr val="CCB400"/>
      </a:accent5>
      <a:accent6>
        <a:srgbClr val="0070C0"/>
      </a:accent6>
      <a:hlink>
        <a:srgbClr val="81552A"/>
      </a:hlink>
      <a:folHlink>
        <a:srgbClr val="8C9EA0"/>
      </a:folHlink>
    </a:clrScheme>
    <a:fontScheme name="微软雅黑">
      <a:majorFont>
        <a:latin typeface="Arial"/>
        <a:ea typeface="微软雅黑"/>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637248295435795399</Template>
  <TotalTime>0</TotalTime>
  <Words>10097</Words>
  <Application>WPS 演示</Application>
  <PresentationFormat>自定义</PresentationFormat>
  <Paragraphs>750</Paragraphs>
  <Slides>37</Slides>
  <Notes>11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37</vt:i4>
      </vt:variant>
    </vt:vector>
  </HeadingPairs>
  <TitlesOfParts>
    <vt:vector size="51" baseType="lpstr">
      <vt:lpstr>Arial</vt:lpstr>
      <vt:lpstr>宋体</vt:lpstr>
      <vt:lpstr>Wingdings</vt:lpstr>
      <vt:lpstr>华文中宋</vt:lpstr>
      <vt:lpstr>Arial</vt:lpstr>
      <vt:lpstr>微软雅黑</vt:lpstr>
      <vt:lpstr>Times New Roman</vt:lpstr>
      <vt:lpstr>Arial Unicode MS</vt:lpstr>
      <vt:lpstr>Calibri</vt:lpstr>
      <vt:lpstr>Segoe UI</vt:lpstr>
      <vt:lpstr>思源黑体 CN Light</vt:lpstr>
      <vt:lpstr>黑体</vt:lpstr>
      <vt:lpstr>幼圆</vt:lpstr>
      <vt:lpstr>A000120141114A01PWBG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Happy</dc:creator>
  <cp:lastModifiedBy>花轮</cp:lastModifiedBy>
  <cp:revision>1502</cp:revision>
  <dcterms:created xsi:type="dcterms:W3CDTF">2020-05-11T13:03:00Z</dcterms:created>
  <dcterms:modified xsi:type="dcterms:W3CDTF">2024-04-08T08:48:54Z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1C69033CDF864BEFB844DEFE98FDB918_13</vt:lpwstr>
  </property>
</Properties>
</file>